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2" r:id="rId2"/>
    <p:sldId id="261" r:id="rId3"/>
    <p:sldId id="304" r:id="rId4"/>
    <p:sldId id="293" r:id="rId5"/>
    <p:sldId id="294" r:id="rId6"/>
    <p:sldId id="295" r:id="rId7"/>
    <p:sldId id="298" r:id="rId8"/>
    <p:sldId id="299" r:id="rId9"/>
    <p:sldId id="300" r:id="rId10"/>
    <p:sldId id="301" r:id="rId11"/>
    <p:sldId id="302" r:id="rId12"/>
    <p:sldId id="303" r:id="rId13"/>
    <p:sldId id="305" r:id="rId14"/>
    <p:sldId id="306" r:id="rId15"/>
    <p:sldId id="296" r:id="rId16"/>
    <p:sldId id="297" r:id="rId17"/>
    <p:sldId id="307" r:id="rId18"/>
    <p:sldId id="308" r:id="rId19"/>
    <p:sldId id="309" r:id="rId20"/>
    <p:sldId id="310" r:id="rId21"/>
    <p:sldId id="311" r:id="rId22"/>
    <p:sldId id="312" r:id="rId23"/>
    <p:sldId id="313" r:id="rId24"/>
    <p:sldId id="314" r:id="rId25"/>
    <p:sldId id="315" r:id="rId26"/>
    <p:sldId id="316" r:id="rId27"/>
    <p:sldId id="317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36CC61D-5251-4BB0-AE46-DD0000D55C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89E008-FC3F-414F-A3CC-D44B352F82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B42E42-2D1D-46A7-96F0-9C22E9D789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66B7D4-023A-4374-9FA6-87BA273970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315BE9B-B65B-4F5B-9022-B9960E6B85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2E98F7-B9F2-48F3-863F-01597605F0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EFB4C-B4E7-4A45-8C24-D194F3710A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6E1F47-48FA-4AFE-8940-ABD6B1D5C1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74BD4B0-CDCB-40FD-ADEB-4BC491477C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572AC3-1EF0-485D-BB35-866DD295E4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Прямоугольник с одним скругленным углом 5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8D67F7F-50D6-4107-B5CC-76AE97BC35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1" name="Текст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  <a:cs typeface="+mn-cs"/>
              </a:defRPr>
            </a:lvl1pPr>
            <a:extLst/>
          </a:lstStyle>
          <a:p>
            <a:pPr>
              <a:defRPr/>
            </a:pPr>
            <a:fld id="{45620371-43C0-48CF-A8B9-4D7DAF9083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66" r:id="rId2"/>
    <p:sldLayoutId id="2147483774" r:id="rId3"/>
    <p:sldLayoutId id="2147483767" r:id="rId4"/>
    <p:sldLayoutId id="2147483768" r:id="rId5"/>
    <p:sldLayoutId id="2147483769" r:id="rId6"/>
    <p:sldLayoutId id="2147483775" r:id="rId7"/>
    <p:sldLayoutId id="2147483770" r:id="rId8"/>
    <p:sldLayoutId id="2147483776" r:id="rId9"/>
    <p:sldLayoutId id="2147483771" r:id="rId10"/>
    <p:sldLayoutId id="214748377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4885E9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4885E9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4885E9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4885E9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4885E9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4885E9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4885E9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4885E9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4885E9"/>
          </a:solidFill>
          <a:latin typeface="Verdana" pitchFamily="34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01C4FF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01C4FF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09FFFF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147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pPr algn="ctr">
              <a:buFont typeface="Wingdings 2" pitchFamily="18" charset="2"/>
              <a:buNone/>
            </a:pPr>
            <a:endParaRPr lang="ru-RU" sz="540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 2" pitchFamily="18" charset="2"/>
              <a:buNone/>
            </a:pPr>
            <a:r>
              <a:rPr lang="ru-RU" sz="540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Виды придаточных </a:t>
            </a:r>
          </a:p>
          <a:p>
            <a:pPr algn="ctr">
              <a:buFont typeface="Wingdings 2" pitchFamily="18" charset="2"/>
              <a:buNone/>
            </a:pPr>
            <a:r>
              <a:rPr lang="ru-RU" sz="540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обстоятельственных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5363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r>
              <a:rPr lang="ru-RU" smtClean="0"/>
              <a:t>3</a:t>
            </a:r>
            <a:r>
              <a:rPr lang="ru-RU" sz="4800" smtClean="0"/>
              <a:t>. Я поступил так, как все мне посоветовали.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6387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endParaRPr lang="ru-RU" smtClean="0"/>
          </a:p>
        </p:txBody>
      </p:sp>
      <p:graphicFrame>
        <p:nvGraphicFramePr>
          <p:cNvPr id="4" name="Group 49"/>
          <p:cNvGraphicFramePr>
            <a:graphicFrameLocks noGrp="1"/>
          </p:cNvGraphicFramePr>
          <p:nvPr/>
        </p:nvGraphicFramePr>
        <p:xfrm>
          <a:off x="838200" y="1066800"/>
          <a:ext cx="7256463" cy="3530600"/>
        </p:xfrm>
        <a:graphic>
          <a:graphicData uri="http://schemas.openxmlformats.org/drawingml/2006/table">
            <a:tbl>
              <a:tblPr/>
              <a:tblGrid>
                <a:gridCol w="3097995"/>
                <a:gridCol w="2104904"/>
                <a:gridCol w="2053564"/>
              </a:tblGrid>
              <a:tr h="141854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Вид придаточного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вопрос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Средства связи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1205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7411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r>
              <a:rPr lang="ru-RU" smtClean="0"/>
              <a:t>1. </a:t>
            </a:r>
            <a:r>
              <a:rPr lang="ru-RU" sz="4800" smtClean="0"/>
              <a:t>Чтобы предохранить от влаги соль, нужно в солонку положить несколько крупинок риса.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8435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r>
              <a:rPr lang="ru-RU" sz="4800" smtClean="0"/>
              <a:t>2.Я пригласил вас, господа, с тем, чтобы сообщить вам пренеприятное  известие</a:t>
            </a:r>
            <a:r>
              <a:rPr lang="ru-RU" smtClean="0"/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9459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r>
              <a:rPr lang="ru-RU" sz="4800" smtClean="0"/>
              <a:t>3.Я, чтобы не мешать человеку работать, сидел в стороне.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0483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endParaRPr lang="ru-RU" smtClean="0"/>
          </a:p>
        </p:txBody>
      </p:sp>
      <p:graphicFrame>
        <p:nvGraphicFramePr>
          <p:cNvPr id="5" name="Group 49"/>
          <p:cNvGraphicFramePr>
            <a:graphicFrameLocks noGrp="1"/>
          </p:cNvGraphicFramePr>
          <p:nvPr/>
        </p:nvGraphicFramePr>
        <p:xfrm>
          <a:off x="838200" y="1066800"/>
          <a:ext cx="7256463" cy="3530600"/>
        </p:xfrm>
        <a:graphic>
          <a:graphicData uri="http://schemas.openxmlformats.org/drawingml/2006/table">
            <a:tbl>
              <a:tblPr/>
              <a:tblGrid>
                <a:gridCol w="3097995"/>
                <a:gridCol w="2104904"/>
                <a:gridCol w="2053564"/>
              </a:tblGrid>
              <a:tr h="141854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Вид придаточного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вопрос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Средства связи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1205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1507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2531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r>
              <a:rPr lang="ru-RU" sz="4800" smtClean="0"/>
              <a:t>Чтобы сделать что-нибудь великое, нужно все силы души устремить в одну точку.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3555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r>
              <a:rPr lang="ru-RU" sz="4800" smtClean="0"/>
              <a:t>Вечерняя заря начинается, когда солнце уже зайдет за край земли.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24579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r>
              <a:rPr lang="ru-RU" sz="4800" smtClean="0"/>
              <a:t>С осени, когда пруды начинали покрываться пленкой, мы с нетерпением следили за их замерзанием</a:t>
            </a:r>
            <a:r>
              <a:rPr lang="ru-RU" smtClean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 bwMode="auto">
          <a:xfrm>
            <a:off x="503238" y="4986338"/>
            <a:ext cx="8183562" cy="1050925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ru-RU" smtClean="0">
                <a:effectLst/>
              </a:rPr>
              <a:t>    </a:t>
            </a:r>
          </a:p>
        </p:txBody>
      </p:sp>
      <p:sp>
        <p:nvSpPr>
          <p:cNvPr id="7171" name="Rectangle 3"/>
          <p:cNvSpPr>
            <a:spLocks noGrp="1"/>
          </p:cNvSpPr>
          <p:nvPr>
            <p:ph type="body"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pPr marL="533400" indent="-533400">
              <a:buFont typeface="Wingdings 2" pitchFamily="18" charset="2"/>
              <a:buAutoNum type="arabicPeriod"/>
            </a:pPr>
            <a:r>
              <a:rPr lang="ru-RU" sz="4400" smtClean="0"/>
              <a:t>Там, где была раньше одинокая скала, лежала груда обломков.</a:t>
            </a:r>
          </a:p>
          <a:p>
            <a:pPr marL="533400" indent="-533400">
              <a:buFont typeface="Wingdings 2" pitchFamily="18" charset="2"/>
              <a:buAutoNum type="arabicPeriod"/>
            </a:pPr>
            <a:r>
              <a:rPr lang="ru-RU" sz="4400" smtClean="0"/>
              <a:t>Солнце уже было высоко, когда  я открыл глаза.</a:t>
            </a:r>
          </a:p>
          <a:p>
            <a:pPr marL="533400" indent="-533400">
              <a:buFont typeface="Wingdings 2" pitchFamily="18" charset="2"/>
              <a:buAutoNum type="arabicPeriod"/>
            </a:pPr>
            <a:r>
              <a:rPr lang="ru-RU" sz="4400" smtClean="0"/>
              <a:t>Пока мы раздумывали, поезд ушел.</a:t>
            </a:r>
          </a:p>
          <a:p>
            <a:pPr marL="533400" indent="-533400">
              <a:buFont typeface="Wingdings 2" pitchFamily="18" charset="2"/>
              <a:buNone/>
            </a:pPr>
            <a:endParaRPr lang="ru-RU" smtClean="0"/>
          </a:p>
          <a:p>
            <a:pPr marL="533400" indent="-533400"/>
            <a:endParaRPr lang="ru-RU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5603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r>
              <a:rPr lang="ru-RU" sz="4800" smtClean="0"/>
              <a:t>Где нет любви к искусству, там нет и критики.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6627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r>
              <a:rPr lang="ru-RU" sz="4800" smtClean="0"/>
              <a:t>Как прекрасна жизнь еще и потому, что человек может путешествовать.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7651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8675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r>
              <a:rPr lang="ru-RU" sz="4800" smtClean="0"/>
              <a:t>Пробуждаются клены от сна(1) чтоб (2) как бабочки(3) листья хлопали.</a:t>
            </a:r>
          </a:p>
          <a:p>
            <a:endParaRPr lang="ru-RU" sz="4800" smtClean="0"/>
          </a:p>
          <a:p>
            <a:r>
              <a:rPr lang="ru-RU" sz="4800" smtClean="0"/>
              <a:t>1,2,3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29699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r>
              <a:rPr lang="ru-RU" sz="4800" smtClean="0"/>
              <a:t>Волны (1) обезумев (2) от ярости (3) били совсем рядом в берега с такой силой(4) что (5) они сотрясались.</a:t>
            </a:r>
          </a:p>
          <a:p>
            <a:endParaRPr lang="ru-RU" sz="4800" smtClean="0"/>
          </a:p>
          <a:p>
            <a:r>
              <a:rPr lang="ru-RU" sz="4800" smtClean="0"/>
              <a:t>1,3,4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0723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r>
              <a:rPr lang="ru-RU" sz="4400" smtClean="0"/>
              <a:t>Доктор телеграфировал жене (1) что (2) будет проездом в Ленинграде (3) и просил (4) приехать на вокзал.</a:t>
            </a:r>
          </a:p>
          <a:p>
            <a:endParaRPr lang="ru-RU" sz="4400" smtClean="0"/>
          </a:p>
          <a:p>
            <a:r>
              <a:rPr lang="ru-RU" sz="4400" smtClean="0"/>
              <a:t>1,3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1747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r>
              <a:rPr lang="ru-RU" sz="4800" smtClean="0"/>
              <a:t>Нужны (1) столетия (2) и кровь (3) и борьба (4) чтоб человека создать из раба.</a:t>
            </a:r>
          </a:p>
          <a:p>
            <a:endParaRPr lang="ru-RU" sz="4800" smtClean="0"/>
          </a:p>
          <a:p>
            <a:r>
              <a:rPr lang="ru-RU" sz="4800" smtClean="0"/>
              <a:t>2,3,4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2771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r>
              <a:rPr lang="ru-RU" sz="4400" smtClean="0"/>
              <a:t>Я сказал (1) что пошутил (2) и (3) найдя свою постель (4) юркнул с головой  под одеяло.</a:t>
            </a:r>
          </a:p>
          <a:p>
            <a:endParaRPr lang="ru-RU" sz="4400" smtClean="0"/>
          </a:p>
          <a:p>
            <a:r>
              <a:rPr lang="ru-RU" sz="4400" smtClean="0"/>
              <a:t>1,2,3,4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195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endParaRPr lang="ru-RU" smtClean="0"/>
          </a:p>
        </p:txBody>
      </p:sp>
      <p:graphicFrame>
        <p:nvGraphicFramePr>
          <p:cNvPr id="4" name="Group 49"/>
          <p:cNvGraphicFramePr>
            <a:graphicFrameLocks noGrp="1"/>
          </p:cNvGraphicFramePr>
          <p:nvPr/>
        </p:nvGraphicFramePr>
        <p:xfrm>
          <a:off x="457200" y="914400"/>
          <a:ext cx="7408863" cy="4902200"/>
        </p:xfrm>
        <a:graphic>
          <a:graphicData uri="http://schemas.openxmlformats.org/drawingml/2006/table">
            <a:tbl>
              <a:tblPr/>
              <a:tblGrid>
                <a:gridCol w="3163059"/>
                <a:gridCol w="2149111"/>
                <a:gridCol w="2096693"/>
              </a:tblGrid>
              <a:tr h="196963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Вид придаточного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вопрос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Средства связи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6628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6628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219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r>
              <a:rPr lang="ru-RU" smtClean="0"/>
              <a:t>1. </a:t>
            </a:r>
            <a:r>
              <a:rPr lang="ru-RU" sz="4800" smtClean="0"/>
              <a:t>Густая трава росла только по берегам озера, потому что здесь было много влаги.</a:t>
            </a:r>
          </a:p>
          <a:p>
            <a:pPr>
              <a:buFont typeface="Wingdings 2" pitchFamily="18" charset="2"/>
              <a:buNone/>
            </a:pPr>
            <a:endParaRPr lang="ru-RU" sz="480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r>
              <a:rPr lang="ru-RU" smtClean="0"/>
              <a:t>2. </a:t>
            </a:r>
            <a:r>
              <a:rPr lang="ru-RU" sz="4800" smtClean="0"/>
              <a:t>Так как Каштанка взвизгнула и попала ему  под ноги, то он не мог  не обратить на нее внимания.</a:t>
            </a:r>
          </a:p>
          <a:p>
            <a:endParaRPr lang="ru-RU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r>
              <a:rPr lang="ru-RU" sz="4800" smtClean="0"/>
              <a:t>3. Никогда не отказывайтесь от малого в работе, ибо из малого строится великое.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12291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endParaRPr lang="ru-RU" smtClean="0"/>
          </a:p>
        </p:txBody>
      </p:sp>
      <p:graphicFrame>
        <p:nvGraphicFramePr>
          <p:cNvPr id="4" name="Group 49"/>
          <p:cNvGraphicFramePr>
            <a:graphicFrameLocks noGrp="1"/>
          </p:cNvGraphicFramePr>
          <p:nvPr/>
        </p:nvGraphicFramePr>
        <p:xfrm>
          <a:off x="838200" y="990600"/>
          <a:ext cx="7256463" cy="3530601"/>
        </p:xfrm>
        <a:graphic>
          <a:graphicData uri="http://schemas.openxmlformats.org/drawingml/2006/table">
            <a:tbl>
              <a:tblPr/>
              <a:tblGrid>
                <a:gridCol w="3097995"/>
                <a:gridCol w="2104904"/>
                <a:gridCol w="2053564"/>
              </a:tblGrid>
              <a:tr h="141854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Вид придаточного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вопрос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Средства связи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1205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3315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r>
              <a:rPr lang="ru-RU" sz="4800" smtClean="0"/>
              <a:t>1.Язык  прозы Пушкина так точен, что его способен понять каждый.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4339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r>
              <a:rPr lang="ru-RU" smtClean="0"/>
              <a:t>2</a:t>
            </a:r>
            <a:r>
              <a:rPr lang="ru-RU" sz="4800" smtClean="0"/>
              <a:t>. Нужно писать так, чтобы их сетки черных строк глядел бы живой образ.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250</TotalTime>
  <Words>381</Words>
  <Application>Microsoft Office PowerPoint</Application>
  <PresentationFormat>Экран (4:3)</PresentationFormat>
  <Paragraphs>48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3" baseType="lpstr">
      <vt:lpstr>Arial</vt:lpstr>
      <vt:lpstr>Verdana</vt:lpstr>
      <vt:lpstr>Wingdings 2</vt:lpstr>
      <vt:lpstr>Calibri</vt:lpstr>
      <vt:lpstr>Times New Roman</vt:lpstr>
      <vt:lpstr>Аспект</vt:lpstr>
      <vt:lpstr>Слайд 1</vt:lpstr>
      <vt:lpstr>    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revaz</cp:lastModifiedBy>
  <cp:revision>24</cp:revision>
  <cp:lastPrinted>1601-01-01T00:00:00Z</cp:lastPrinted>
  <dcterms:created xsi:type="dcterms:W3CDTF">1601-01-01T00:00:00Z</dcterms:created>
  <dcterms:modified xsi:type="dcterms:W3CDTF">2013-03-26T13:14:50Z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