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56" r:id="rId2"/>
    <p:sldId id="274" r:id="rId3"/>
    <p:sldId id="277" r:id="rId4"/>
    <p:sldId id="278" r:id="rId5"/>
    <p:sldId id="259" r:id="rId6"/>
    <p:sldId id="260" r:id="rId7"/>
    <p:sldId id="275" r:id="rId8"/>
    <p:sldId id="262" r:id="rId9"/>
    <p:sldId id="263" r:id="rId10"/>
    <p:sldId id="264" r:id="rId11"/>
    <p:sldId id="265" r:id="rId12"/>
    <p:sldId id="266" r:id="rId13"/>
    <p:sldId id="267" r:id="rId14"/>
    <p:sldId id="276" r:id="rId15"/>
    <p:sldId id="270" r:id="rId16"/>
    <p:sldId id="272" r:id="rId17"/>
    <p:sldId id="273" r:id="rId18"/>
    <p:sldId id="271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680" autoAdjust="0"/>
    <p:restoredTop sz="86447" autoAdjust="0"/>
  </p:normalViewPr>
  <p:slideViewPr>
    <p:cSldViewPr>
      <p:cViewPr>
        <p:scale>
          <a:sx n="57" d="100"/>
          <a:sy n="57" d="100"/>
        </p:scale>
        <p:origin x="-768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9298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2F99FB2-A8D4-4A9C-91B2-9DE76C135D7E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23FC310-EFD7-4BAF-83B0-4F02CA1985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F0AB6-A429-44E9-9D12-A9714AFD1045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8E8AD-A5FF-4BE7-9134-F29C57D9C0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47430-FBF9-494F-A7A6-DD50FB7822D5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D6572-CC15-40E0-8CF3-FD7B5C7466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59393-EC77-413B-A9FC-D8E585EEBB40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CB69A-EC6F-4D9F-B875-1BC2C5D8DA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E208C57-D3DA-43CF-9C6F-652AE67EDF47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3D11F11-9DC0-4F8B-9853-11E536C659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78E820D-8000-4A81-BA54-AA71ACFECB79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817E861-EBFC-4312-858D-D7FC7A02BA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120D126-600E-40FC-A605-66F4DFD3EB46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2620AC7-2D7E-46F3-9671-2BEAF77E1F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3E59E9F-6E4A-4389-8ACF-B1FA8D0D731F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9D43C2-20E7-400A-9F04-B4632D84A4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28E2A-F2D1-460C-8F13-227D710B7D5C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36DB4-44AA-4D2B-B57B-4038C157D8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85F6B28-EAF2-4A93-8412-4724B438E138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AE6F263-C248-44C9-A3CE-27B1C4C577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7845831-A152-4474-B1F4-69DB6995DE74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BA33163-9165-4DB1-955B-CF73D50D9D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5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F031231-74C0-414A-A104-C41A4A0FB374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39F408F-444F-494E-BA92-4F74195B6C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1" r:id="rId2"/>
    <p:sldLayoutId id="2147483856" r:id="rId3"/>
    <p:sldLayoutId id="2147483857" r:id="rId4"/>
    <p:sldLayoutId id="2147483858" r:id="rId5"/>
    <p:sldLayoutId id="2147483859" r:id="rId6"/>
    <p:sldLayoutId id="2147483852" r:id="rId7"/>
    <p:sldLayoutId id="2147483860" r:id="rId8"/>
    <p:sldLayoutId id="2147483861" r:id="rId9"/>
    <p:sldLayoutId id="2147483853" r:id="rId10"/>
    <p:sldLayoutId id="214748385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www.vitamini.ru/img/formulas/vit_c1-3.gi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857232"/>
            <a:ext cx="8634384" cy="3143271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Витамин С и здоровье человека.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(определение содержания витамина С (аскорбиновой кислоты) в консервированных и натуральных продуктах)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b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200" dirty="0"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9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38" y="3214688"/>
            <a:ext cx="8062912" cy="1752600"/>
          </a:xfrm>
        </p:spPr>
        <p:txBody>
          <a:bodyPr/>
          <a:lstStyle/>
          <a:p>
            <a:pPr marR="0" eaLnBrk="1" hangingPunct="1">
              <a:buFont typeface="Wingdings 2" pitchFamily="18" charset="2"/>
              <a:buNone/>
            </a:pPr>
            <a:r>
              <a:rPr lang="ru-RU" sz="2400" smtClean="0">
                <a:solidFill>
                  <a:schemeClr val="tx1"/>
                </a:solidFill>
              </a:rPr>
              <a:t>Над проектом работали:</a:t>
            </a:r>
          </a:p>
          <a:p>
            <a:pPr marR="0" eaLnBrk="1" hangingPunct="1">
              <a:buFont typeface="Wingdings 2" pitchFamily="18" charset="2"/>
              <a:buNone/>
            </a:pPr>
            <a:r>
              <a:rPr lang="ru-RU" sz="2400" smtClean="0">
                <a:solidFill>
                  <a:schemeClr val="tx1"/>
                </a:solidFill>
              </a:rPr>
              <a:t>Новосёлов Илья</a:t>
            </a:r>
          </a:p>
          <a:p>
            <a:pPr marR="0" eaLnBrk="1" hangingPunct="1">
              <a:buFont typeface="Wingdings 2" pitchFamily="18" charset="2"/>
              <a:buNone/>
            </a:pPr>
            <a:r>
              <a:rPr lang="ru-RU" sz="2400" smtClean="0">
                <a:solidFill>
                  <a:schemeClr val="tx1"/>
                </a:solidFill>
              </a:rPr>
              <a:t>Хисамов Дамир </a:t>
            </a:r>
          </a:p>
          <a:p>
            <a:pPr marR="0" eaLnBrk="1" hangingPunct="1">
              <a:buFont typeface="Wingdings 2" pitchFamily="18" charset="2"/>
              <a:buNone/>
            </a:pPr>
            <a:r>
              <a:rPr lang="ru-RU" sz="2400" smtClean="0">
                <a:solidFill>
                  <a:schemeClr val="tx1"/>
                </a:solidFill>
              </a:rPr>
              <a:t>Гусева Ксения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625" y="1785938"/>
          <a:ext cx="8229600" cy="442912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828916"/>
                <a:gridCol w="1571636"/>
                <a:gridCol w="1357322"/>
                <a:gridCol w="1000132"/>
                <a:gridCol w="1471594"/>
              </a:tblGrid>
              <a:tr h="7647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Продукты титрования</a:t>
                      </a:r>
                    </a:p>
                    <a:p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Марка сока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Кол-во капель йода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 </a:t>
                      </a:r>
                      <a:r>
                        <a:rPr kumimoji="0" lang="ru-RU" sz="1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р-ра</a:t>
                      </a:r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йода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(мл)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Кол-во аскорбиновой кислоты (мг)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6441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Консервированные соки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Ананасовый сок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Яблочный сок №1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Апельсиновый сок №1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Апельсиновый сок №2</a:t>
                      </a:r>
                    </a:p>
                    <a:p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Мультифруктовый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сок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Грушевый сок</a:t>
                      </a:r>
                    </a:p>
                    <a:p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Персико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яблочный сок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Яблочный сок  №2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Натуральные соки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Лимонный сок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Апельсиновый сок</a:t>
                      </a:r>
                    </a:p>
                    <a:p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Грейфруктовый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сок</a:t>
                      </a:r>
                    </a:p>
                    <a:p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Tropicana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Tropicana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Любимый сад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Привет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Фруктовый сад</a:t>
                      </a:r>
                    </a:p>
                    <a:p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Фруто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няня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Фруктовый сад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Домашнего приготовления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к.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к.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к.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к.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к.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к.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к.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к.</a:t>
                      </a:r>
                    </a:p>
                    <a:p>
                      <a:pPr algn="ctr"/>
                      <a:endParaRPr lang="ru-RU" sz="1400" dirty="0" smtClean="0"/>
                    </a:p>
                    <a:p>
                      <a:pPr algn="ctr"/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к.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к.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 к.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1,26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0,42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2,1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2,52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0,84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0,42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0,84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1,26</a:t>
                      </a:r>
                    </a:p>
                    <a:p>
                      <a:pPr algn="ctr"/>
                      <a:endParaRPr lang="ru-RU" sz="1400" dirty="0" smtClean="0"/>
                    </a:p>
                    <a:p>
                      <a:pPr algn="ctr"/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4,62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4,62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3,36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44,1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14,7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73,5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88,2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29,4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14,7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29,4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44,1</a:t>
                      </a:r>
                    </a:p>
                    <a:p>
                      <a:pPr algn="ctr"/>
                      <a:endParaRPr lang="ru-RU" sz="1400" dirty="0" smtClean="0"/>
                    </a:p>
                    <a:p>
                      <a:pPr algn="ctr"/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161,7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161,7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117,6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9144000" cy="139903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Результаты эксперимента проведенного в школьной лаборатории </a:t>
            </a:r>
            <a:endParaRPr lang="ru-RU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63" y="1357313"/>
          <a:ext cx="8072437" cy="4786312"/>
        </p:xfrm>
        <a:graphic>
          <a:graphicData uri="http://schemas.openxmlformats.org/presentationml/2006/ole">
            <p:oleObj spid="_x0000_s2050" r:id="rId3" imgW="8071804" imgH="4785775" progId="Excel.Chart.8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183880" cy="105156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>Диаграмма содержания аскорбиновой кислоты в соках</a:t>
            </a:r>
            <a:endParaRPr lang="ru-RU" sz="3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Содержимое 7"/>
          <p:cNvGraphicFramePr>
            <a:graphicFrameLocks noGrp="1"/>
          </p:cNvGraphicFramePr>
          <p:nvPr>
            <p:ph idx="1"/>
          </p:nvPr>
        </p:nvGraphicFramePr>
        <p:xfrm>
          <a:off x="285750" y="1882775"/>
          <a:ext cx="8643938" cy="4572000"/>
        </p:xfrm>
        <a:graphic>
          <a:graphicData uri="http://schemas.openxmlformats.org/presentationml/2006/ole">
            <p:oleObj spid="_x0000_s3074" r:id="rId3" imgW="8644877" imgH="4572396" progId="Excel.Chart.8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9144000" cy="139903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Диаграмма содержания аскорбиновой кислоты в </a:t>
            </a:r>
            <a:r>
              <a:rPr lang="ru-RU" sz="3200" dirty="0" err="1" smtClean="0"/>
              <a:t>свежевыжатых</a:t>
            </a:r>
            <a:r>
              <a:rPr lang="ru-RU" sz="3200" dirty="0" smtClean="0"/>
              <a:t> соках</a:t>
            </a:r>
            <a:endParaRPr lang="ru-RU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57188" y="1285875"/>
            <a:ext cx="3786188" cy="4572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1800" smtClean="0"/>
              <a:t>Для того чтобы получить более точные результаты была использована другая методика. На кафедре аналитической химии</a:t>
            </a:r>
            <a:r>
              <a:rPr lang="ru-RU" sz="1800" smtClean="0">
                <a:latin typeface="Arial" charset="0"/>
              </a:rPr>
              <a:t>, сертификации и менеджмента качества</a:t>
            </a:r>
            <a:r>
              <a:rPr lang="ru-RU" sz="1800" smtClean="0"/>
              <a:t> в химической лаборатории КГТУ методом титрования с использованием более точных приборов и химического оборудования нами был произведен анализ соков разной марки. Каждая навеска сока взвешивалась на аналитических весах и титрование производилось с помощью бюретки.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9903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Эксперимент на кафедре аналитической химии в химической лаборатории КГТУ </a:t>
            </a:r>
            <a:endParaRPr lang="ru-RU" sz="3200" dirty="0"/>
          </a:p>
        </p:txBody>
      </p:sp>
      <p:pic>
        <p:nvPicPr>
          <p:cNvPr id="21508" name="Рисунок 6" descr="DSC0095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72125" y="4214813"/>
            <a:ext cx="3429000" cy="244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Рисунок 4" descr="DSC00934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57563" y="3500438"/>
            <a:ext cx="3214687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Рисунок 5" descr="IMG_0563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857875" y="1428750"/>
            <a:ext cx="3143250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Рисунок 7" descr="DSC00951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571875" y="1785938"/>
            <a:ext cx="2667000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75" y="1785938"/>
          <a:ext cx="6119813" cy="153193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32062"/>
                <a:gridCol w="1289572"/>
                <a:gridCol w="836027"/>
                <a:gridCol w="3262339"/>
              </a:tblGrid>
              <a:tr h="301899">
                <a:tc>
                  <a:txBody>
                    <a:bodyPr/>
                    <a:lstStyle/>
                    <a:p>
                      <a:r>
                        <a:rPr kumimoji="0" lang="ru-RU" sz="1400" kern="1200" dirty="0" smtClean="0"/>
                        <a:t>№ </a:t>
                      </a:r>
                      <a:r>
                        <a:rPr kumimoji="0" lang="ru-RU" sz="1400" kern="1200" dirty="0" err="1" smtClean="0"/>
                        <a:t>п</a:t>
                      </a:r>
                      <a:r>
                        <a:rPr kumimoji="0" lang="ru-RU" sz="1400" kern="1200" dirty="0" smtClean="0"/>
                        <a:t>/</a:t>
                      </a:r>
                      <a:r>
                        <a:rPr kumimoji="0" lang="ru-RU" sz="1400" kern="1200" dirty="0" err="1" smtClean="0"/>
                        <a:t>п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kern="1200" dirty="0" smtClean="0"/>
                        <a:t>m</a:t>
                      </a:r>
                      <a:r>
                        <a:rPr kumimoji="0" lang="ru-RU" sz="1400" kern="1200" dirty="0" smtClean="0"/>
                        <a:t> (сок), г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kern="1200" dirty="0" smtClean="0"/>
                        <a:t>V</a:t>
                      </a:r>
                      <a:r>
                        <a:rPr kumimoji="0" lang="ru-RU" sz="1400" kern="1200" dirty="0" smtClean="0"/>
                        <a:t> (</a:t>
                      </a:r>
                      <a:r>
                        <a:rPr kumimoji="0" lang="en-US" sz="1400" kern="1200" dirty="0" smtClean="0"/>
                        <a:t>I</a:t>
                      </a:r>
                      <a:r>
                        <a:rPr kumimoji="0" lang="en-US" sz="1400" kern="1200" baseline="-25000" dirty="0" smtClean="0"/>
                        <a:t>2</a:t>
                      </a:r>
                      <a:r>
                        <a:rPr kumimoji="0" lang="en-US" sz="1400" kern="1200" dirty="0" smtClean="0"/>
                        <a:t>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/>
                        <a:t>% аскорбиновой кислоты</a:t>
                      </a:r>
                      <a:endParaRPr lang="ru-RU" sz="1400" dirty="0"/>
                    </a:p>
                  </a:txBody>
                  <a:tcPr/>
                </a:tc>
              </a:tr>
              <a:tr h="227620"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22,185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1,22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13,076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7620"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21,492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1,17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12,944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7620"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20,778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1,15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smtClean="0">
                          <a:latin typeface="Times New Roman"/>
                          <a:ea typeface="Calibri"/>
                          <a:cs typeface="Times New Roman"/>
                        </a:rPr>
                        <a:t>13,160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7620"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20,108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1,11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13,126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7620"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21,827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1,20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13,072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67494"/>
            <a:ext cx="8429684" cy="139903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600" dirty="0" smtClean="0"/>
              <a:t>Результаты эксперимента в лаборатории КГТУ</a:t>
            </a:r>
            <a:endParaRPr lang="ru-RU" sz="36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75" y="3500438"/>
          <a:ext cx="6119813" cy="147161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28571"/>
                <a:gridCol w="1311429"/>
                <a:gridCol w="801429"/>
                <a:gridCol w="3278571"/>
              </a:tblGrid>
              <a:tr h="2333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100" dirty="0"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 pitchFamily="18" charset="0"/>
                        </a:rPr>
                        <a:t>m 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 pitchFamily="18" charset="0"/>
                        </a:rPr>
                        <a:t>(сок), г</a:t>
                      </a:r>
                      <a:endParaRPr lang="ru-RU" sz="1100" dirty="0"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 pitchFamily="18" charset="0"/>
                        </a:rPr>
                        <a:t>V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 pitchFamily="18" charset="0"/>
                        </a:rPr>
                        <a:t> (</a:t>
                      </a:r>
                      <a:r>
                        <a:rPr lang="en-US" sz="1400" dirty="0">
                          <a:latin typeface="+mn-lt"/>
                          <a:ea typeface="Calibri"/>
                          <a:cs typeface="Times New Roman" pitchFamily="18" charset="0"/>
                        </a:rPr>
                        <a:t>I</a:t>
                      </a:r>
                      <a:r>
                        <a:rPr lang="en-US" sz="1400" baseline="-25000" dirty="0">
                          <a:latin typeface="+mn-lt"/>
                          <a:ea typeface="Calibri"/>
                          <a:cs typeface="Times New Roman" pitchFamily="18" charset="0"/>
                        </a:rPr>
                        <a:t>2</a:t>
                      </a:r>
                      <a:r>
                        <a:rPr lang="en-US" sz="1400" dirty="0">
                          <a:latin typeface="+mn-lt"/>
                          <a:ea typeface="Calibri"/>
                          <a:cs typeface="Times New Roman" pitchFamily="18" charset="0"/>
                        </a:rPr>
                        <a:t>)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 pitchFamily="18" charset="0"/>
                        </a:rPr>
                        <a:t>,</a:t>
                      </a:r>
                      <a:endParaRPr lang="ru-RU" sz="1100" dirty="0"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 pitchFamily="18" charset="0"/>
                        </a:rPr>
                        <a:t>% аскорбиновой кислоты</a:t>
                      </a:r>
                      <a:endParaRPr lang="ru-RU" sz="1100" dirty="0"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80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19,834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0,48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5,754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651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23,748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0,60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6,007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211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21,001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0,53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6,001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74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20,739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0,50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5,733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920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22,054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0,56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6,037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2875" y="5143500"/>
          <a:ext cx="6119813" cy="1547813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17193"/>
                <a:gridCol w="1290947"/>
                <a:gridCol w="849380"/>
                <a:gridCol w="3262481"/>
              </a:tblGrid>
              <a:tr h="2537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/>
                        <a:t>№ </a:t>
                      </a:r>
                      <a:r>
                        <a:rPr lang="ru-RU" sz="1400" dirty="0" err="1"/>
                        <a:t>п</a:t>
                      </a:r>
                      <a:r>
                        <a:rPr lang="ru-RU" sz="1400" dirty="0"/>
                        <a:t>/</a:t>
                      </a:r>
                      <a:r>
                        <a:rPr lang="ru-RU" sz="1400" dirty="0" err="1"/>
                        <a:t>п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/>
                        <a:t>m </a:t>
                      </a:r>
                      <a:r>
                        <a:rPr lang="ru-RU" sz="1400" dirty="0"/>
                        <a:t>(сок), г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/>
                        <a:t>V</a:t>
                      </a:r>
                      <a:r>
                        <a:rPr lang="ru-RU" sz="1400" dirty="0"/>
                        <a:t> (</a:t>
                      </a:r>
                      <a:r>
                        <a:rPr lang="en-US" sz="1400" dirty="0"/>
                        <a:t>I</a:t>
                      </a:r>
                      <a:r>
                        <a:rPr lang="en-US" sz="1400" baseline="-25000" dirty="0"/>
                        <a:t>2</a:t>
                      </a:r>
                      <a:r>
                        <a:rPr lang="en-US" sz="1400" dirty="0"/>
                        <a:t>)</a:t>
                      </a:r>
                      <a:r>
                        <a:rPr lang="ru-RU" sz="1400" dirty="0" smtClean="0"/>
                        <a:t>,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/>
                        <a:t>% аскорбиновой кислоты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92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21,641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0,55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6,043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7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21,304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0,53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5,915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92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21,412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0,54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5,997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92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20,788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0,515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5,893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92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22,098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0,58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6,133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664325" y="2214563"/>
            <a:ext cx="2479675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atin typeface="+mn-lt"/>
              </a:rPr>
              <a:t>Сок «Я» апельсиновый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643688" y="3857625"/>
            <a:ext cx="2714625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atin typeface="+mn-lt"/>
              </a:rPr>
              <a:t>Сок «Я» </a:t>
            </a:r>
            <a:r>
              <a:rPr lang="ru-RU" dirty="0" err="1">
                <a:latin typeface="+mn-lt"/>
              </a:rPr>
              <a:t>мультифруктовый</a:t>
            </a:r>
            <a:endParaRPr lang="ru-RU" dirty="0"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84938" y="5500688"/>
            <a:ext cx="2659062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atin typeface="+mn-lt"/>
              </a:rPr>
              <a:t>Сок «РИЧ» персиковый</a:t>
            </a:r>
          </a:p>
        </p:txBody>
      </p:sp>
      <p:pic>
        <p:nvPicPr>
          <p:cNvPr id="22645" name="Рисунок 12" descr="5401_176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86500" y="5214938"/>
            <a:ext cx="642938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646" name="Рисунок 13" descr="b_36183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57938" y="1714500"/>
            <a:ext cx="661987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647" name="Рисунок 14" descr="41_b_1114725216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57938" y="3429000"/>
            <a:ext cx="528637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14313" y="1143000"/>
            <a:ext cx="6072188" cy="4857750"/>
          </a:xfrm>
        </p:spPr>
        <p:txBody>
          <a:bodyPr>
            <a:normAutofit fontScale="92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sz="2000" dirty="0" smtClean="0"/>
              <a:t>1.Для повышения активности иммунной системы и профилактики всевозможных заболевания (ОРЗ, грипп) полезно употреблять соки с повышенным содержанием витамина С.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sz="2000" dirty="0" smtClean="0"/>
              <a:t>2.Результаты эксперимента по  определению аскорбиновой кислоты в консервированных соках показали, что в апельсиновом соке содержание аскорбиновой кислоты составляет 73-88 мг, что позволяет нам поставить этот вид сока на первое место по содержанию витамина С среди консервированных соков. На втрое место мы поставили ананасовый сок и яблочный сок домашнего приготовления (44,1 мг.). На третьем месте по содержанию аскорбиновой кислоты можно поставить </a:t>
            </a:r>
            <a:r>
              <a:rPr lang="ru-RU" sz="2000" dirty="0" err="1" smtClean="0"/>
              <a:t>мультифруктовый</a:t>
            </a:r>
            <a:r>
              <a:rPr lang="ru-RU" sz="2000" dirty="0" smtClean="0"/>
              <a:t> и </a:t>
            </a:r>
            <a:r>
              <a:rPr lang="ru-RU" sz="2000" dirty="0" err="1" smtClean="0"/>
              <a:t>перисико-яблочный</a:t>
            </a:r>
            <a:r>
              <a:rPr lang="ru-RU" sz="2000" dirty="0" smtClean="0"/>
              <a:t> соки (29,4). Меньше всего содержится витамина С в грушевом и яблочном (№1) соках (14,7 мг.)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183880" cy="105156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Выводы (1-2)</a:t>
            </a:r>
            <a:endParaRPr lang="ru-RU" dirty="0"/>
          </a:p>
        </p:txBody>
      </p:sp>
      <p:pic>
        <p:nvPicPr>
          <p:cNvPr id="23556" name="Рисунок 3" descr="S6300760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86500" y="1285875"/>
            <a:ext cx="2643188" cy="198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Рисунок 4" descr="S6300766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29313" y="3714750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143375" y="928688"/>
            <a:ext cx="4857750" cy="6072187"/>
          </a:xfrm>
        </p:spPr>
        <p:txBody>
          <a:bodyPr>
            <a:normAutofit fontScale="700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3.При приготовлении консервированных соков витамин С частично разрушается, и результаты эксперимента по содержанию аскорбиновой кислоты могут быть не достаточно точными, но в сравнительном плане эксперимент подтверждает данные таблицы «содержания витамина С в некоторых пищевых продуктах».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4.При титровании натуральных соков (лимонного, апельсинового и </a:t>
            </a:r>
            <a:r>
              <a:rPr lang="ru-RU" dirty="0" err="1" smtClean="0"/>
              <a:t>грейфруктового</a:t>
            </a:r>
            <a:r>
              <a:rPr lang="ru-RU" dirty="0" smtClean="0"/>
              <a:t>) мы выяснили, что содержание аскорбиновой кислоты в них намного выше, чем в консервированных соках,  и составляет 117-161 мг.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5.Натуральные яблоки южных сортов в конце зимы содержат витамина С очень мало (14,7 мг.), так как в результате длительного хранения аскорбиновая кислота разрушилась.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Выводы (3-5)</a:t>
            </a:r>
            <a:endParaRPr lang="ru-RU" dirty="0"/>
          </a:p>
        </p:txBody>
      </p:sp>
      <p:pic>
        <p:nvPicPr>
          <p:cNvPr id="24580" name="Рисунок 3" descr="S630077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5" y="3857625"/>
            <a:ext cx="361950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Рисунок 4" descr="S6300762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1143000"/>
            <a:ext cx="3500437" cy="262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-142875" y="1000125"/>
            <a:ext cx="9072563" cy="2928938"/>
          </a:xfrm>
        </p:spPr>
        <p:txBody>
          <a:bodyPr>
            <a:normAutofit fontScale="62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6.Сок, приготовленный в домашних условиях, содержит витамина С  намного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больше, чем в соках марки </a:t>
            </a:r>
            <a:r>
              <a:rPr lang="en-US" dirty="0" smtClean="0"/>
              <a:t>Tropicana</a:t>
            </a:r>
            <a:r>
              <a:rPr lang="ru-RU" dirty="0" smtClean="0"/>
              <a:t>, так как сок получился концентрированным без добавления воды. Соки, приготовленные в промышленности, содержат воду  и другие пищевые добавки.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Поэтому полезно пить соки домашнего приготовления при правильных условиях хранения.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 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7. Методика определения витамина С в школьных условиях позволяет только сравнивать результаты относительно друг друга.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8.Метод титрования аскорбиновой кислоты,  проведенный в химической лаборатории на кафедре аналитической химии КГТУ,  дает более точные результаты, формирует навык исследовательской деятельности.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Выводы </a:t>
            </a:r>
            <a:r>
              <a:rPr lang="ru-RU" smtClean="0"/>
              <a:t>(6-8)</a:t>
            </a:r>
            <a:endParaRPr lang="ru-RU" dirty="0"/>
          </a:p>
        </p:txBody>
      </p:sp>
      <p:pic>
        <p:nvPicPr>
          <p:cNvPr id="25604" name="Рисунок 3" descr="S630079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43500" y="3857625"/>
            <a:ext cx="3786188" cy="284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Рисунок 4" descr="S6300787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5813" y="4000500"/>
            <a:ext cx="361950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Содержимое 3" descr="DSC00960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4313" y="142875"/>
            <a:ext cx="6096000" cy="3429000"/>
          </a:xfrm>
        </p:spPr>
      </p:pic>
      <p:pic>
        <p:nvPicPr>
          <p:cNvPr id="26627" name="Рисунок 5" descr="S6300789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00500" y="3000375"/>
            <a:ext cx="4833938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Рисунок 6" descr="IMG_0582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57250" y="3643313"/>
            <a:ext cx="2286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12813" eaLnBrk="1" hangingPunct="1"/>
            <a:r>
              <a:rPr lang="ru-RU" sz="1600" smtClean="0"/>
              <a:t>Витамины (от  латинского  слова  vita-  жизнь)  -  группа  органических соединений  разнообразной  химической  природы,  необходимых   для   питания человека, животных и других организмов в ничтожных количествах по  сравнению с основными питательными веществами (белками, жирами, углеводами и  солями), но  имеющих   огромное   значение   для   нормального   обмена   веществ   и жизнедеятельности.</a:t>
            </a:r>
          </a:p>
          <a:p>
            <a:pPr defTabSz="912813" eaLnBrk="1" hangingPunct="1"/>
            <a:r>
              <a:rPr lang="ru-RU" sz="1600" smtClean="0"/>
              <a:t>Для человеческого организма важны все витамины, но особое место по своей значимости для здоровья миллионов людей занимает витамин С (аскорбиновая кислота).</a:t>
            </a:r>
          </a:p>
          <a:p>
            <a:pPr defTabSz="912813" eaLnBrk="1" hangingPunct="1"/>
            <a:endParaRPr lang="ru-RU" sz="2000" smtClean="0"/>
          </a:p>
          <a:p>
            <a:pPr defTabSz="912813" eaLnBrk="1" hangingPunct="1"/>
            <a:endParaRPr lang="ru-RU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              </a:t>
            </a: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Витамины</a:t>
            </a:r>
            <a:endParaRPr lang="ru-RU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5" name="Рисунок 4" descr="big_380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00034" y="4071942"/>
            <a:ext cx="3654086" cy="242889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Рисунок 6" descr="и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643438" y="4214818"/>
            <a:ext cx="2306844" cy="17859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8" name="Рисунок 7" descr="vitamin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7358082" y="3643314"/>
            <a:ext cx="1500198" cy="225029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88" y="1714500"/>
          <a:ext cx="8329612" cy="4740275"/>
        </p:xfrm>
        <a:graphic>
          <a:graphicData uri="http://schemas.openxmlformats.org/presentationml/2006/ole">
            <p:oleObj spid="_x0000_s1026" r:id="rId3" imgW="8327858" imgH="4743099" progId="Excel.Chart.8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3600" dirty="0" smtClean="0"/>
              <a:t>Суточная потребность человека в витаминах</a:t>
            </a:r>
            <a:endParaRPr lang="ru-RU" sz="3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142875" y="1643063"/>
            <a:ext cx="6186488" cy="4572000"/>
          </a:xfrm>
        </p:spPr>
        <p:txBody>
          <a:bodyPr/>
          <a:lstStyle/>
          <a:p>
            <a:pPr defTabSz="912813" eaLnBrk="1" hangingPunct="1"/>
            <a:r>
              <a:rPr lang="ru-RU" sz="2000" smtClean="0"/>
              <a:t>Витамин С впервые выделен в 1923-1927 гг. Зильва (S.S. Zilva) из лимонного сока.</a:t>
            </a:r>
          </a:p>
          <a:p>
            <a:pPr defTabSz="912813" eaLnBrk="1" hangingPunct="1"/>
            <a:r>
              <a:rPr lang="ru-RU" sz="2000" smtClean="0"/>
              <a:t>Витамин С - мощный антиоксидант. Хорошо растворим в воде, хуже в спиртах, мало растворим в глицерине и ацетоне; нерастворим в ароматических и алифатических углеводородах. Особенно большое значение в ряду исследований аскорбиновой кислоты имели работы А.Сент-Дьердьи и Хэворта.</a:t>
            </a:r>
          </a:p>
          <a:p>
            <a:pPr defTabSz="912813" eaLnBrk="1" hangingPunct="1"/>
            <a:endParaRPr lang="ru-RU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dirty="0" smtClean="0"/>
              <a:t>Витамин С </a:t>
            </a:r>
            <a:br>
              <a:rPr lang="ru-RU" dirty="0" smtClean="0"/>
            </a:br>
            <a:r>
              <a:rPr lang="ru-RU" dirty="0" smtClean="0"/>
              <a:t>(аскорбиновая кислота)</a:t>
            </a:r>
            <a:endParaRPr lang="ru-RU" dirty="0"/>
          </a:p>
        </p:txBody>
      </p:sp>
      <p:pic>
        <p:nvPicPr>
          <p:cNvPr id="14340" name="Picture 2" descr="http://www.vitamini.ru/img/formulas/vit_c1-3.gif"/>
          <p:cNvPicPr>
            <a:picLocks noChangeAspect="1" noChangeArrowheads="1"/>
          </p:cNvPicPr>
          <p:nvPr/>
        </p:nvPicPr>
        <p:blipFill>
          <a:blip r:embed="rId2" r:link="rId3">
            <a:lum bright="-40000"/>
            <a:grayscl/>
          </a:blip>
          <a:srcRect/>
          <a:stretch>
            <a:fillRect/>
          </a:stretch>
        </p:blipFill>
        <p:spPr bwMode="auto">
          <a:xfrm>
            <a:off x="6235700" y="1643063"/>
            <a:ext cx="2647950" cy="2928937"/>
          </a:xfrm>
          <a:prstGeom prst="rect">
            <a:avLst/>
          </a:prstGeom>
          <a:solidFill>
            <a:srgbClr val="EDEDED"/>
          </a:solidFill>
          <a:ln w="9525">
            <a:noFill/>
            <a:miter lim="800000"/>
            <a:headEnd/>
            <a:tailEnd/>
          </a:ln>
        </p:spPr>
      </p:pic>
      <p:pic>
        <p:nvPicPr>
          <p:cNvPr id="14341" name="Рисунок 6" descr="24_1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286375" y="4643438"/>
            <a:ext cx="1928813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Рисунок 7" descr="vitamin-c-2-big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786063" y="4857750"/>
            <a:ext cx="140017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57188" y="2428875"/>
          <a:ext cx="8429684" cy="42367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786082"/>
                <a:gridCol w="1320486"/>
                <a:gridCol w="3037232"/>
                <a:gridCol w="1285884"/>
              </a:tblGrid>
              <a:tr h="642941">
                <a:tc>
                  <a:txBody>
                    <a:bodyPr/>
                    <a:lstStyle/>
                    <a:p>
                      <a:r>
                        <a:rPr kumimoji="0" lang="ru-RU" sz="1400" kern="1200" dirty="0" smtClean="0"/>
                        <a:t>Наименование пищевых продуктов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/>
                        <a:t>Количество </a:t>
                      </a:r>
                      <a:r>
                        <a:rPr kumimoji="0" lang="ru-RU" sz="1400" kern="1200" dirty="0" err="1" smtClean="0"/>
                        <a:t>аскорб</a:t>
                      </a:r>
                      <a:r>
                        <a:rPr kumimoji="0" lang="ru-RU" sz="1400" kern="1200" dirty="0" smtClean="0"/>
                        <a:t>. кислоты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/>
                        <a:t>Наименование пищевых продуктов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/>
                        <a:t>Количество </a:t>
                      </a:r>
                      <a:r>
                        <a:rPr kumimoji="0" lang="ru-RU" sz="1400" kern="1200" dirty="0" err="1" smtClean="0"/>
                        <a:t>аскорб</a:t>
                      </a:r>
                      <a:r>
                        <a:rPr kumimoji="0" lang="ru-RU" sz="1400" kern="1200" dirty="0" smtClean="0"/>
                        <a:t>. кислоты</a:t>
                      </a:r>
                      <a:endParaRPr lang="ru-RU" sz="1400" b="1" dirty="0"/>
                    </a:p>
                  </a:txBody>
                  <a:tcPr/>
                </a:tc>
              </a:tr>
              <a:tr h="3263639">
                <a:tc>
                  <a:txBody>
                    <a:bodyPr/>
                    <a:lstStyle/>
                    <a:p>
                      <a:r>
                        <a:rPr kumimoji="0" lang="ru-RU" sz="1400" kern="1200" dirty="0" smtClean="0"/>
                        <a:t>Баклажаны</a:t>
                      </a:r>
                    </a:p>
                    <a:p>
                      <a:r>
                        <a:rPr kumimoji="0" lang="ru-RU" sz="1400" kern="1200" dirty="0" smtClean="0"/>
                        <a:t>Горошек зеленый консервированный</a:t>
                      </a:r>
                    </a:p>
                    <a:p>
                      <a:r>
                        <a:rPr kumimoji="0" lang="ru-RU" sz="1400" kern="1200" dirty="0" smtClean="0"/>
                        <a:t>Горошек зеленый свежий</a:t>
                      </a:r>
                    </a:p>
                    <a:p>
                      <a:r>
                        <a:rPr kumimoji="0" lang="ru-RU" sz="1400" kern="1200" dirty="0" smtClean="0"/>
                        <a:t>Капуста белокочанная</a:t>
                      </a:r>
                    </a:p>
                    <a:p>
                      <a:r>
                        <a:rPr kumimoji="0" lang="ru-RU" sz="1400" kern="1200" dirty="0" smtClean="0"/>
                        <a:t>Капуста квашеная</a:t>
                      </a:r>
                    </a:p>
                    <a:p>
                      <a:r>
                        <a:rPr kumimoji="0" lang="ru-RU" sz="1400" kern="1200" dirty="0" smtClean="0"/>
                        <a:t>Капуста цветная</a:t>
                      </a:r>
                    </a:p>
                    <a:p>
                      <a:r>
                        <a:rPr kumimoji="0" lang="ru-RU" sz="1400" kern="1200" dirty="0" smtClean="0"/>
                        <a:t>Картофель лежалый</a:t>
                      </a:r>
                    </a:p>
                    <a:p>
                      <a:r>
                        <a:rPr kumimoji="0" lang="ru-RU" sz="1400" kern="1200" dirty="0" smtClean="0"/>
                        <a:t>Картофель свежесобранный</a:t>
                      </a:r>
                    </a:p>
                    <a:p>
                      <a:r>
                        <a:rPr kumimoji="0" lang="ru-RU" sz="1400" kern="1200" dirty="0" smtClean="0"/>
                        <a:t>Лук зеленый</a:t>
                      </a:r>
                    </a:p>
                    <a:p>
                      <a:r>
                        <a:rPr kumimoji="0" lang="ru-RU" sz="1400" kern="1200" dirty="0" smtClean="0"/>
                        <a:t>Морковь</a:t>
                      </a:r>
                    </a:p>
                    <a:p>
                      <a:r>
                        <a:rPr kumimoji="0" lang="ru-RU" sz="1400" kern="1200" dirty="0" smtClean="0"/>
                        <a:t>Огурцы</a:t>
                      </a:r>
                    </a:p>
                    <a:p>
                      <a:r>
                        <a:rPr kumimoji="0" lang="ru-RU" sz="1400" kern="1200" dirty="0" smtClean="0"/>
                        <a:t>Перец зеленый сладкий</a:t>
                      </a:r>
                    </a:p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/>
                        <a:t>5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10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 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10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40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20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75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10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25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27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8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15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125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/>
                        <a:t>Абрикосы</a:t>
                      </a:r>
                    </a:p>
                    <a:p>
                      <a:r>
                        <a:rPr kumimoji="0" lang="ru-RU" sz="1400" kern="1200" dirty="0" smtClean="0"/>
                        <a:t>Апельсины</a:t>
                      </a:r>
                    </a:p>
                    <a:p>
                      <a:r>
                        <a:rPr kumimoji="0" lang="ru-RU" sz="1400" kern="1200" dirty="0" smtClean="0"/>
                        <a:t>Арбуз</a:t>
                      </a:r>
                    </a:p>
                    <a:p>
                      <a:r>
                        <a:rPr kumimoji="0" lang="ru-RU" sz="1400" kern="1200" dirty="0" smtClean="0"/>
                        <a:t>Бананы</a:t>
                      </a:r>
                    </a:p>
                    <a:p>
                      <a:r>
                        <a:rPr kumimoji="0" lang="ru-RU" sz="1400" kern="1200" dirty="0" smtClean="0"/>
                        <a:t>Брусника</a:t>
                      </a:r>
                    </a:p>
                    <a:p>
                      <a:r>
                        <a:rPr kumimoji="0" lang="ru-RU" sz="1400" kern="1200" dirty="0" smtClean="0"/>
                        <a:t>Виноград</a:t>
                      </a:r>
                    </a:p>
                    <a:p>
                      <a:r>
                        <a:rPr kumimoji="0" lang="ru-RU" sz="1400" kern="1200" dirty="0" smtClean="0"/>
                        <a:t>Вишня</a:t>
                      </a:r>
                    </a:p>
                    <a:p>
                      <a:r>
                        <a:rPr kumimoji="0" lang="ru-RU" sz="1400" kern="1200" dirty="0" smtClean="0"/>
                        <a:t>Гранат</a:t>
                      </a:r>
                    </a:p>
                    <a:p>
                      <a:r>
                        <a:rPr kumimoji="0" lang="ru-RU" sz="1400" kern="1200" dirty="0" smtClean="0"/>
                        <a:t>Груша</a:t>
                      </a:r>
                    </a:p>
                    <a:p>
                      <a:r>
                        <a:rPr kumimoji="0" lang="ru-RU" sz="1400" kern="1200" dirty="0" smtClean="0"/>
                        <a:t>Дыня</a:t>
                      </a:r>
                    </a:p>
                    <a:p>
                      <a:r>
                        <a:rPr kumimoji="0" lang="ru-RU" sz="1400" kern="1200" dirty="0" smtClean="0"/>
                        <a:t>Земляника садовая</a:t>
                      </a:r>
                    </a:p>
                    <a:p>
                      <a:r>
                        <a:rPr kumimoji="0" lang="ru-RU" sz="1400" kern="1200" dirty="0" smtClean="0"/>
                        <a:t>Клюква</a:t>
                      </a:r>
                    </a:p>
                    <a:p>
                      <a:r>
                        <a:rPr kumimoji="0" lang="ru-RU" sz="1400" kern="1200" dirty="0" smtClean="0"/>
                        <a:t>Крыжовник</a:t>
                      </a:r>
                    </a:p>
                    <a:p>
                      <a:r>
                        <a:rPr kumimoji="0" lang="ru-RU" sz="1400" kern="1200" dirty="0" smtClean="0"/>
                        <a:t>Лимоны</a:t>
                      </a:r>
                    </a:p>
                    <a:p>
                      <a:endParaRPr kumimoji="0" lang="ru-RU" sz="1400" kern="1200" dirty="0" smtClean="0"/>
                    </a:p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/>
                        <a:t>10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50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7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10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15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4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15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5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8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20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60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15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40</a:t>
                      </a:r>
                    </a:p>
                    <a:p>
                      <a:pPr algn="ctr"/>
                      <a:r>
                        <a:rPr kumimoji="0" lang="ru-RU" sz="1400" kern="1200" dirty="0" smtClean="0"/>
                        <a:t>50</a:t>
                      </a:r>
                      <a:endParaRPr lang="ru-RU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39903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Источники Витамина С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63" y="1000125"/>
            <a:ext cx="81438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69875">
              <a:defRPr/>
            </a:pPr>
            <a:r>
              <a:rPr lang="ru-RU" sz="1600" dirty="0">
                <a:latin typeface="+mn-lt"/>
                <a:ea typeface="Calibri" pitchFamily="34" charset="0"/>
                <a:cs typeface="Times New Roman" pitchFamily="18" charset="0"/>
              </a:rPr>
              <a:t>Значительное количество аскорбиновой кислоты содержится в продуктах растительного происхождения (цитрусовые, овощи листовые зеленые, дыня, брокколи, брюссельская капуста, цветная и кочанная капуста).</a:t>
            </a:r>
            <a:endParaRPr lang="ru-RU" sz="1600" dirty="0">
              <a:latin typeface="+mn-lt"/>
            </a:endParaRPr>
          </a:p>
          <a:p>
            <a:pPr indent="269875">
              <a:defRPr/>
            </a:pPr>
            <a:r>
              <a:rPr lang="ru-RU" sz="1600" dirty="0">
                <a:latin typeface="+mn-lt"/>
                <a:ea typeface="Calibri" pitchFamily="34" charset="0"/>
                <a:cs typeface="Times New Roman" pitchFamily="18" charset="0"/>
              </a:rPr>
              <a:t>В продуктах животного происхождения - представлена незначительно (печень, надпочечники, почки).</a:t>
            </a:r>
            <a:endParaRPr lang="ru-RU" sz="1600" dirty="0">
              <a:latin typeface="+mn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88" y="1714500"/>
          <a:ext cx="5143536" cy="407196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167920"/>
                <a:gridCol w="1416960"/>
                <a:gridCol w="1558656"/>
              </a:tblGrid>
              <a:tr h="389585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Категория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Возраст (лет)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Витамин С (мг)</a:t>
                      </a:r>
                      <a:endParaRPr lang="ru-RU" sz="1400" dirty="0"/>
                    </a:p>
                  </a:txBody>
                  <a:tcPr/>
                </a:tc>
              </a:tr>
              <a:tr h="3682381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Грудные дети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Дети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Лица мужского пола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Лица женского пола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0-0,5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0,5-1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1-3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4-6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7-10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11-14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15-18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19-24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25-50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 и старше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11-14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15-18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19-24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25-50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 и старше</a:t>
                      </a:r>
                    </a:p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</a:p>
                    <a:p>
                      <a:endParaRPr lang="ru-RU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183880" cy="148016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>Суточная потребность и влияние на человеческий организм</a:t>
            </a:r>
            <a:endParaRPr lang="ru-RU" sz="3600" dirty="0"/>
          </a:p>
        </p:txBody>
      </p:sp>
      <p:sp>
        <p:nvSpPr>
          <p:cNvPr id="16401" name="Rectangle 1"/>
          <p:cNvSpPr>
            <a:spLocks noChangeArrowheads="1"/>
          </p:cNvSpPr>
          <p:nvPr/>
        </p:nvSpPr>
        <p:spPr bwMode="auto">
          <a:xfrm>
            <a:off x="5572125" y="1857375"/>
            <a:ext cx="3286125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69875"/>
            <a:r>
              <a:rPr lang="ru-RU" sz="1600">
                <a:latin typeface="Lucida Sans Unicode" pitchFamily="34" charset="0"/>
                <a:ea typeface="Calibri" pitchFamily="34" charset="0"/>
                <a:cs typeface="Times New Roman" pitchFamily="18" charset="0"/>
              </a:rPr>
              <a:t>Суточная потребность человека в витамине С зависит от ряда причин: возраста, пола, выполняемой работы, климатических условий, вредных привычек.</a:t>
            </a:r>
          </a:p>
          <a:p>
            <a:pPr indent="269875" eaLnBrk="0" hangingPunct="0"/>
            <a:r>
              <a:rPr lang="ru-RU" sz="1600">
                <a:latin typeface="Lucida Sans Unicode" pitchFamily="34" charset="0"/>
                <a:ea typeface="Calibri" pitchFamily="34" charset="0"/>
                <a:cs typeface="Times New Roman" pitchFamily="18" charset="0"/>
              </a:rPr>
              <a:t>Болезни, стрессы, лихорадка и подверженность токсическим воздействиям (таким, как сигаретный дым) увеличивают потребность в витамине С.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643063"/>
            <a:ext cx="4900613" cy="2643187"/>
          </a:xfrm>
        </p:spPr>
        <p:txBody>
          <a:bodyPr/>
          <a:lstStyle/>
          <a:p>
            <a:r>
              <a:rPr lang="ru-RU" sz="1800" smtClean="0"/>
              <a:t>Определение витаминов - дело сложное. Но витамин С - </a:t>
            </a:r>
            <a:r>
              <a:rPr lang="ru-RU" sz="1800" i="1" smtClean="0"/>
              <a:t>аскорбиновую кислоту</a:t>
            </a:r>
            <a:r>
              <a:rPr lang="ru-RU" sz="1800" smtClean="0"/>
              <a:t> - можно определить и в домашних условиях. Мы воспользовались характерной особенностью </a:t>
            </a:r>
            <a:r>
              <a:rPr lang="ru-RU" sz="1800" i="1" smtClean="0"/>
              <a:t>аскорбиновой кислоты</a:t>
            </a:r>
            <a:r>
              <a:rPr lang="ru-RU" sz="1800" smtClean="0"/>
              <a:t> - легкостью ее окисления. Для анализа мы используем более сильный окислитель - </a:t>
            </a:r>
            <a:r>
              <a:rPr lang="ru-RU" sz="1800" i="1" smtClean="0"/>
              <a:t>иод</a:t>
            </a:r>
            <a:r>
              <a:rPr lang="ru-RU" sz="1800" smtClean="0"/>
              <a:t>.</a:t>
            </a:r>
          </a:p>
          <a:p>
            <a:endParaRPr lang="ru-RU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000" dirty="0" smtClean="0"/>
              <a:t>Определение Витамина С в соках и натуральных продуктах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4" name="Рисунок 13" descr="S630079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786314" y="1428736"/>
            <a:ext cx="4198356" cy="10715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7413" name="Рисунок 9" descr="203-1-b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3929063"/>
            <a:ext cx="435768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Рисунок 11" descr="186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143500" y="2930525"/>
            <a:ext cx="3429000" cy="299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4357688" y="1357313"/>
            <a:ext cx="4543425" cy="4572000"/>
          </a:xfrm>
        </p:spPr>
        <p:txBody>
          <a:bodyPr/>
          <a:lstStyle/>
          <a:p>
            <a:pPr eaLnBrk="1" hangingPunct="1"/>
            <a:r>
              <a:rPr lang="ru-RU" sz="1700" smtClean="0"/>
              <a:t>Запасемся раствором иода известной концентрации. Для этого можно взять аптечный спиртовой раствор иода (иодную настойку 10 мл) с концентрацией иода 5%, т. е. 5 г в 100 мл . Посчитав количество капель в иодовом растворе мы определили, что 1 капля иода содержит-0,42 мл. раствора иода.</a:t>
            </a:r>
          </a:p>
          <a:p>
            <a:pPr eaLnBrk="1" hangingPunct="1"/>
            <a:r>
              <a:rPr lang="ru-RU" sz="1700" smtClean="0"/>
              <a:t>Далее </a:t>
            </a:r>
            <a:r>
              <a:rPr lang="ru-RU" sz="1700" smtClean="0">
                <a:latin typeface="Arial" charset="0"/>
              </a:rPr>
              <a:t>приготовим</a:t>
            </a:r>
            <a:r>
              <a:rPr lang="ru-RU" sz="1700" smtClean="0"/>
              <a:t> раствор крахмала: </a:t>
            </a:r>
            <a:r>
              <a:rPr lang="ru-RU" sz="1700" smtClean="0">
                <a:latin typeface="Arial" charset="0"/>
              </a:rPr>
              <a:t>разведем</a:t>
            </a:r>
            <a:r>
              <a:rPr lang="ru-RU" sz="1700" smtClean="0"/>
              <a:t> 1 г его в небольшом количестве холодной воды, </a:t>
            </a:r>
            <a:r>
              <a:rPr lang="ru-RU" sz="1700" smtClean="0">
                <a:latin typeface="Arial" charset="0"/>
              </a:rPr>
              <a:t>выльем</a:t>
            </a:r>
            <a:r>
              <a:rPr lang="ru-RU" sz="1700" smtClean="0"/>
              <a:t> в стакан кипятка и </a:t>
            </a:r>
            <a:r>
              <a:rPr lang="ru-RU" sz="1700" smtClean="0">
                <a:latin typeface="Arial" charset="0"/>
              </a:rPr>
              <a:t>прокипятим</a:t>
            </a:r>
            <a:r>
              <a:rPr lang="ru-RU" sz="1700" smtClean="0"/>
              <a:t>и еще с минуту. Такой раствор пригоден для опытов в течение недели. </a:t>
            </a:r>
          </a:p>
          <a:p>
            <a:pPr eaLnBrk="1" hangingPunct="1"/>
            <a:endParaRPr lang="ru-RU" sz="250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183880" cy="105156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Подготовка к эксперименту</a:t>
            </a:r>
            <a:endParaRPr lang="ru-RU" dirty="0"/>
          </a:p>
        </p:txBody>
      </p:sp>
      <p:pic>
        <p:nvPicPr>
          <p:cNvPr id="18436" name="Рисунок 5" descr="S6300763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71813" y="4643438"/>
            <a:ext cx="1500187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Рисунок 7" descr="S6300755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071688" y="3643313"/>
            <a:ext cx="1214437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Рисунок 8" descr="IMG_0575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0063" y="1357313"/>
            <a:ext cx="3786187" cy="214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Рисунок 4" descr="S6300763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28625" y="3643313"/>
            <a:ext cx="15716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6" descr="S630077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63" y="4214813"/>
            <a:ext cx="3071812" cy="250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Рисунок 3" descr="S6300758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14625" y="3143250"/>
            <a:ext cx="3071813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Содержимое 2"/>
          <p:cNvSpPr>
            <a:spLocks noGrp="1"/>
          </p:cNvSpPr>
          <p:nvPr>
            <p:ph idx="1"/>
          </p:nvPr>
        </p:nvSpPr>
        <p:spPr>
          <a:xfrm>
            <a:off x="5429250" y="1143000"/>
            <a:ext cx="3286125" cy="5214938"/>
          </a:xfrm>
        </p:spPr>
        <p:txBody>
          <a:bodyPr/>
          <a:lstStyle/>
          <a:p>
            <a:pPr eaLnBrk="1" hangingPunct="1"/>
            <a:r>
              <a:rPr lang="ru-RU" sz="1800" smtClean="0"/>
              <a:t>Наш эксперимент мы начали с определения количества аскорбиновой кислоты в консервированном ананасовом соке. Отмерили 20 мл сока и разбавили водой до объема примерно 100 мл. Влили немного раствора </a:t>
            </a:r>
            <a:r>
              <a:rPr lang="ru-RU" sz="1800" i="1" smtClean="0"/>
              <a:t>крахмала</a:t>
            </a:r>
            <a:r>
              <a:rPr lang="ru-RU" sz="1800" smtClean="0"/>
              <a:t>, а затем добавляли по каплям раствор </a:t>
            </a:r>
            <a:r>
              <a:rPr lang="ru-RU" sz="1800" i="1" smtClean="0"/>
              <a:t>иода</a:t>
            </a:r>
            <a:r>
              <a:rPr lang="ru-RU" sz="1800" smtClean="0"/>
              <a:t> до появления устойчивого синего окрашивания, не исчезающего в течение 10-15 секунд. </a:t>
            </a:r>
          </a:p>
          <a:p>
            <a:pPr eaLnBrk="1" hangingPunct="1"/>
            <a:endParaRPr lang="ru-RU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-142900"/>
            <a:ext cx="8229600" cy="114300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Проведение эксперимента</a:t>
            </a:r>
            <a:endParaRPr lang="ru-RU" dirty="0"/>
          </a:p>
        </p:txBody>
      </p:sp>
      <p:pic>
        <p:nvPicPr>
          <p:cNvPr id="19462" name="Рисунок 4" descr="S6300755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25" y="1000125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Рисунок 5" descr="S6300753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42875" y="928688"/>
            <a:ext cx="174625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444</TotalTime>
  <Words>1179</Words>
  <Application>Microsoft Office PowerPoint</Application>
  <PresentationFormat>Экран (4:3)</PresentationFormat>
  <Paragraphs>295</Paragraphs>
  <Slides>18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</vt:lpstr>
      <vt:lpstr>Lucida Sans Unicode</vt:lpstr>
      <vt:lpstr>Wingdings 3</vt:lpstr>
      <vt:lpstr>Verdana</vt:lpstr>
      <vt:lpstr>Wingdings 2</vt:lpstr>
      <vt:lpstr>Calibri</vt:lpstr>
      <vt:lpstr>Times New Roman</vt:lpstr>
      <vt:lpstr>Открытая</vt:lpstr>
      <vt:lpstr>Диаграмма Microsoft Office Excel</vt:lpstr>
      <vt:lpstr>Витамин С и здоровье человека. (определение содержания витамина С (аскорбиновой кислоты) в консервированных и натуральных продуктах)    </vt:lpstr>
      <vt:lpstr>              Витамины</vt:lpstr>
      <vt:lpstr>Суточная потребность человека в витаминах</vt:lpstr>
      <vt:lpstr>Витамин С  (аскорбиновая кислота)</vt:lpstr>
      <vt:lpstr>Источники Витамина С </vt:lpstr>
      <vt:lpstr>Суточная потребность и влияние на человеческий организм</vt:lpstr>
      <vt:lpstr>Определение Витамина С в соках и натуральных продуктах </vt:lpstr>
      <vt:lpstr>Подготовка к эксперименту</vt:lpstr>
      <vt:lpstr>Проведение эксперимента</vt:lpstr>
      <vt:lpstr>Результаты эксперимента проведенного в школьной лаборатории </vt:lpstr>
      <vt:lpstr>Диаграмма содержания аскорбиновой кислоты в соках</vt:lpstr>
      <vt:lpstr>Диаграмма содержания аскорбиновой кислоты в свежевыжатых соках</vt:lpstr>
      <vt:lpstr>Эксперимент на кафедре аналитической химии в химической лаборатории КГТУ </vt:lpstr>
      <vt:lpstr>Результаты эксперимента в лаборатории КГТУ</vt:lpstr>
      <vt:lpstr>Выводы (1-2)</vt:lpstr>
      <vt:lpstr>Выводы (3-5)</vt:lpstr>
      <vt:lpstr>Выводы (6-8)</vt:lpstr>
      <vt:lpstr>Слайд 18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содержания аскорбиновой кислоты в натуральных и консервированных соках</dc:title>
  <dc:creator>Admin</dc:creator>
  <cp:lastModifiedBy>Tata</cp:lastModifiedBy>
  <cp:revision>58</cp:revision>
  <dcterms:created xsi:type="dcterms:W3CDTF">2009-03-08T12:13:47Z</dcterms:created>
  <dcterms:modified xsi:type="dcterms:W3CDTF">2013-02-10T16:38:23Z</dcterms:modified>
</cp:coreProperties>
</file>