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72" r:id="rId12"/>
    <p:sldId id="268" r:id="rId13"/>
    <p:sldId id="269" r:id="rId14"/>
    <p:sldId id="273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2" d="100"/>
          <a:sy n="52" d="100"/>
        </p:scale>
        <p:origin x="-978" y="-5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28070-5D08-43C9-923F-5087F7D28CFB}" type="datetimeFigureOut">
              <a:rPr lang="ru-RU" smtClean="0"/>
              <a:pPr/>
              <a:t>10.02.2013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FB50C-A993-48C1-AB75-A30E5BD34AE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28070-5D08-43C9-923F-5087F7D28CFB}" type="datetimeFigureOut">
              <a:rPr lang="ru-RU" smtClean="0"/>
              <a:pPr/>
              <a:t>10.02.2013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FB50C-A993-48C1-AB75-A30E5BD34A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28070-5D08-43C9-923F-5087F7D28CFB}" type="datetimeFigureOut">
              <a:rPr lang="ru-RU" smtClean="0"/>
              <a:pPr/>
              <a:t>10.02.2013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FB50C-A993-48C1-AB75-A30E5BD34A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28070-5D08-43C9-923F-5087F7D28CFB}" type="datetimeFigureOut">
              <a:rPr lang="ru-RU" smtClean="0"/>
              <a:pPr/>
              <a:t>10.02.2013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FB50C-A993-48C1-AB75-A30E5BD34A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28070-5D08-43C9-923F-5087F7D28CFB}" type="datetimeFigureOut">
              <a:rPr lang="ru-RU" smtClean="0"/>
              <a:pPr/>
              <a:t>10.02.2013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5A5FB50C-A993-48C1-AB75-A30E5BD34A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28070-5D08-43C9-923F-5087F7D28CFB}" type="datetimeFigureOut">
              <a:rPr lang="ru-RU" smtClean="0"/>
              <a:pPr/>
              <a:t>10.02.2013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FB50C-A993-48C1-AB75-A30E5BD34A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28070-5D08-43C9-923F-5087F7D28CFB}" type="datetimeFigureOut">
              <a:rPr lang="ru-RU" smtClean="0"/>
              <a:pPr/>
              <a:t>10.02.2013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FB50C-A993-48C1-AB75-A30E5BD34A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28070-5D08-43C9-923F-5087F7D28CFB}" type="datetimeFigureOut">
              <a:rPr lang="ru-RU" smtClean="0"/>
              <a:pPr/>
              <a:t>10.02.2013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FB50C-A993-48C1-AB75-A30E5BD34A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28070-5D08-43C9-923F-5087F7D28CFB}" type="datetimeFigureOut">
              <a:rPr lang="ru-RU" smtClean="0"/>
              <a:pPr/>
              <a:t>10.02.2013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FB50C-A993-48C1-AB75-A30E5BD34A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28070-5D08-43C9-923F-5087F7D28CFB}" type="datetimeFigureOut">
              <a:rPr lang="ru-RU" smtClean="0"/>
              <a:pPr/>
              <a:t>10.02.2013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FB50C-A993-48C1-AB75-A30E5BD34A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28070-5D08-43C9-923F-5087F7D28CFB}" type="datetimeFigureOut">
              <a:rPr lang="ru-RU" smtClean="0"/>
              <a:pPr/>
              <a:t>10.02.2013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FB50C-A993-48C1-AB75-A30E5BD34A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28070-5D08-43C9-923F-5087F7D28CFB}" type="datetimeFigureOut">
              <a:rPr lang="ru-RU" smtClean="0"/>
              <a:pPr/>
              <a:t>10.02.2013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A5FB50C-A993-48C1-AB75-A30E5BD34AE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vk.com/photo89305234_279940456" TargetMode="External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4000" dirty="0" smtClean="0"/>
              <a:t>Тема</a:t>
            </a:r>
            <a:r>
              <a:rPr lang="ru-RU" sz="4000" dirty="0"/>
              <a:t>: Влияние минеральных удобрений на рост и развитие растений.</a:t>
            </a:r>
            <a:br>
              <a:rPr lang="ru-RU" sz="4000" dirty="0"/>
            </a:br>
            <a:r>
              <a:rPr lang="ru-RU" sz="4000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3356992"/>
            <a:ext cx="8136904" cy="2617582"/>
          </a:xfrm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chemeClr val="tx1"/>
                </a:solidFill>
              </a:rPr>
              <a:t>Выполнил: ученица 9 А класса  МБОУ </a:t>
            </a:r>
            <a:r>
              <a:rPr lang="ru-RU" sz="2000" b="1" dirty="0" smtClean="0">
                <a:solidFill>
                  <a:schemeClr val="tx1"/>
                </a:solidFill>
              </a:rPr>
              <a:t>«СОШ </a:t>
            </a:r>
            <a:r>
              <a:rPr lang="ru-RU" sz="2000" b="1" dirty="0">
                <a:solidFill>
                  <a:schemeClr val="tx1"/>
                </a:solidFill>
              </a:rPr>
              <a:t>№ </a:t>
            </a:r>
            <a:r>
              <a:rPr lang="ru-RU" sz="2000" b="1" dirty="0" smtClean="0">
                <a:solidFill>
                  <a:schemeClr val="tx1"/>
                </a:solidFill>
              </a:rPr>
              <a:t>11 ЗМР РТ»</a:t>
            </a:r>
            <a:endParaRPr lang="ru-RU" sz="2000" dirty="0">
              <a:solidFill>
                <a:schemeClr val="tx1"/>
              </a:solidFill>
            </a:endParaRPr>
          </a:p>
          <a:p>
            <a:r>
              <a:rPr lang="ru-RU" sz="2000" b="1" dirty="0" err="1">
                <a:solidFill>
                  <a:schemeClr val="tx1"/>
                </a:solidFill>
              </a:rPr>
              <a:t>Строителева</a:t>
            </a:r>
            <a:r>
              <a:rPr lang="ru-RU" sz="2000" b="1" dirty="0">
                <a:solidFill>
                  <a:schemeClr val="tx1"/>
                </a:solidFill>
              </a:rPr>
              <a:t> </a:t>
            </a:r>
            <a:r>
              <a:rPr lang="ru-RU" sz="2000" b="1" dirty="0" smtClean="0">
                <a:solidFill>
                  <a:schemeClr val="tx1"/>
                </a:solidFill>
              </a:rPr>
              <a:t>Светлана</a:t>
            </a:r>
            <a:endParaRPr lang="ru-RU" sz="2000" dirty="0">
              <a:solidFill>
                <a:schemeClr val="tx1"/>
              </a:solidFill>
            </a:endParaRPr>
          </a:p>
          <a:p>
            <a:r>
              <a:rPr lang="ru-RU" sz="2000" b="1" dirty="0" smtClean="0">
                <a:solidFill>
                  <a:schemeClr val="tx1"/>
                </a:solidFill>
              </a:rPr>
              <a:t> </a:t>
            </a:r>
            <a:r>
              <a:rPr lang="ru-RU" sz="2000" b="1" dirty="0" smtClean="0"/>
              <a:t>9</a:t>
            </a:r>
            <a:r>
              <a:rPr lang="ru-RU" sz="2000" b="1" dirty="0" smtClean="0">
                <a:solidFill>
                  <a:schemeClr val="tx1"/>
                </a:solidFill>
              </a:rPr>
              <a:t> </a:t>
            </a:r>
            <a:r>
              <a:rPr lang="ru-RU" sz="2000" b="1" dirty="0">
                <a:solidFill>
                  <a:schemeClr val="tx1"/>
                </a:solidFill>
              </a:rPr>
              <a:t>А класса МБОУ СОШ № 11</a:t>
            </a:r>
            <a:endParaRPr lang="ru-RU" sz="2000" dirty="0">
              <a:solidFill>
                <a:schemeClr val="tx1"/>
              </a:solidFill>
            </a:endParaRPr>
          </a:p>
          <a:p>
            <a:r>
              <a:rPr lang="ru-RU" sz="2000" b="1" dirty="0" smtClean="0"/>
              <a:t>Ахметова </a:t>
            </a:r>
            <a:r>
              <a:rPr lang="ru-RU" sz="2000" b="1" dirty="0" err="1" smtClean="0"/>
              <a:t>Алия</a:t>
            </a:r>
            <a:endParaRPr lang="ru-RU" sz="2000" dirty="0">
              <a:solidFill>
                <a:schemeClr val="tx1"/>
              </a:solidFill>
            </a:endParaRPr>
          </a:p>
          <a:p>
            <a:r>
              <a:rPr lang="ru-RU" sz="2000" b="1" dirty="0">
                <a:solidFill>
                  <a:schemeClr val="tx1"/>
                </a:solidFill>
              </a:rPr>
              <a:t>Руководитель</a:t>
            </a:r>
            <a:r>
              <a:rPr lang="ru-RU" sz="2000" b="1">
                <a:solidFill>
                  <a:schemeClr val="tx1"/>
                </a:solidFill>
              </a:rPr>
              <a:t>: </a:t>
            </a:r>
            <a:endParaRPr lang="ru-RU" sz="2000" dirty="0">
              <a:solidFill>
                <a:schemeClr val="tx1"/>
              </a:solidFill>
            </a:endParaRPr>
          </a:p>
          <a:p>
            <a:r>
              <a:rPr lang="ru-RU" sz="2000" b="1" dirty="0">
                <a:solidFill>
                  <a:schemeClr val="tx1"/>
                </a:solidFill>
              </a:rPr>
              <a:t>                          учитель химии Абдулина М.И.</a:t>
            </a:r>
            <a:endParaRPr lang="ru-RU" sz="2000" dirty="0">
              <a:solidFill>
                <a:schemeClr val="tx1"/>
              </a:solidFill>
            </a:endParaRPr>
          </a:p>
          <a:p>
            <a:endParaRPr lang="ru-RU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Опыт №2.</a:t>
            </a:r>
            <a:br>
              <a:rPr lang="ru-RU" dirty="0" smtClean="0">
                <a:solidFill>
                  <a:srgbClr val="FFFF00"/>
                </a:solidFill>
              </a:rPr>
            </a:b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80728"/>
            <a:ext cx="8028384" cy="532863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Проросшие семена томатов и сухие были посажены в 4 горшка и были заданы </a:t>
            </a:r>
            <a:r>
              <a:rPr lang="ru-RU" smtClean="0"/>
              <a:t>следующие условия: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Горшок №1- поливаем обычной водой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Горшок №2- поливаем водой с </a:t>
            </a:r>
          </a:p>
          <a:p>
            <a:pPr>
              <a:buNone/>
            </a:pPr>
            <a:r>
              <a:rPr lang="ru-RU" dirty="0" smtClean="0"/>
              <a:t>добавлением мочевины 1 раз в 2 недели.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pic>
        <p:nvPicPr>
          <p:cNvPr id="3074" name="Picture 2" descr="C:\Users\Учитель\Desktop\images (10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852936"/>
            <a:ext cx="2736304" cy="1656184"/>
          </a:xfrm>
          <a:prstGeom prst="rect">
            <a:avLst/>
          </a:prstGeom>
          <a:noFill/>
        </p:spPr>
      </p:pic>
      <p:pic>
        <p:nvPicPr>
          <p:cNvPr id="5" name="Рисунок 4" descr="C:\Users\Учитель\Desktop\Новая папка (2)\P1020297.JPG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516216" y="1124744"/>
            <a:ext cx="2627784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C:\Users\Учитель\Desktop\Новая папка (2)\P1020814.JPG"/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372200" y="4581128"/>
            <a:ext cx="2555776" cy="1966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832688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Горшок №3- поливаем водой с добавлением комплексного удобрения нитроаммофоски 1 раз в две недели.</a:t>
            </a:r>
          </a:p>
          <a:p>
            <a:pPr>
              <a:buNone/>
            </a:pPr>
            <a:r>
              <a:rPr lang="ru-RU" dirty="0" smtClean="0"/>
              <a:t>Горшок №4- в почву при посадке добавили измельченную кожуру банана и поливали отстоявшейся водой.</a:t>
            </a:r>
          </a:p>
          <a:p>
            <a:pPr>
              <a:buNone/>
            </a:pPr>
            <a:r>
              <a:rPr lang="ru-RU" dirty="0" smtClean="0"/>
              <a:t>Каждую пятницу (1 раз в неделю) производим измерение роста побегов</a:t>
            </a:r>
          </a:p>
          <a:p>
            <a:endParaRPr lang="ru-RU" dirty="0"/>
          </a:p>
        </p:txBody>
      </p:sp>
      <p:pic>
        <p:nvPicPr>
          <p:cNvPr id="4" name="Рисунок 3" descr="C:\Users\Учитель\Desktop\Новая папка (2)\P1020815.JPG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83568" y="4149080"/>
            <a:ext cx="3688804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" name="Рисунок 2" descr="C:\Users\Учитель\Desktop\Новая папка (2)\P1020964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516216" y="3789040"/>
            <a:ext cx="2497435" cy="2852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79516" y="1268760"/>
          <a:ext cx="8784974" cy="42484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9603"/>
                <a:gridCol w="879603"/>
                <a:gridCol w="879603"/>
                <a:gridCol w="879603"/>
                <a:gridCol w="879603"/>
                <a:gridCol w="879603"/>
                <a:gridCol w="879603"/>
                <a:gridCol w="879603"/>
                <a:gridCol w="879603"/>
                <a:gridCol w="868547"/>
              </a:tblGrid>
              <a:tr h="115867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+mn-lt"/>
                          <a:ea typeface="Calibri"/>
                          <a:cs typeface="Times New Roman"/>
                        </a:rPr>
                        <a:t>Объект исследования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+mn-lt"/>
                          <a:ea typeface="Calibri"/>
                          <a:cs typeface="Times New Roman"/>
                        </a:rPr>
                        <a:t>20.01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+mn-lt"/>
                          <a:ea typeface="Calibri"/>
                          <a:cs typeface="Times New Roman"/>
                        </a:rPr>
                        <a:t>дата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+mn-lt"/>
                          <a:ea typeface="Calibri"/>
                          <a:cs typeface="Times New Roman"/>
                        </a:rPr>
                        <a:t>27.01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+mn-lt"/>
                          <a:ea typeface="Calibri"/>
                          <a:cs typeface="Times New Roman"/>
                        </a:rPr>
                        <a:t>дата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+mn-lt"/>
                          <a:ea typeface="Calibri"/>
                          <a:cs typeface="Times New Roman"/>
                        </a:rPr>
                        <a:t>3.02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+mn-lt"/>
                          <a:ea typeface="Calibri"/>
                          <a:cs typeface="Times New Roman"/>
                        </a:rPr>
                        <a:t>дата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+mn-lt"/>
                          <a:ea typeface="Calibri"/>
                          <a:cs typeface="Times New Roman"/>
                        </a:rPr>
                        <a:t>10.02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+mn-lt"/>
                          <a:ea typeface="Calibri"/>
                          <a:cs typeface="Times New Roman"/>
                        </a:rPr>
                        <a:t>дата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+mn-lt"/>
                          <a:ea typeface="Calibri"/>
                          <a:cs typeface="Times New Roman"/>
                        </a:rPr>
                        <a:t>17.02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+mn-lt"/>
                          <a:ea typeface="Calibri"/>
                          <a:cs typeface="Times New Roman"/>
                        </a:rPr>
                        <a:t>дата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+mn-lt"/>
                          <a:ea typeface="Calibri"/>
                          <a:cs typeface="Times New Roman"/>
                        </a:rPr>
                        <a:t>24.02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+mn-lt"/>
                          <a:ea typeface="Calibri"/>
                          <a:cs typeface="Times New Roman"/>
                        </a:rPr>
                        <a:t>дата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+mn-lt"/>
                          <a:ea typeface="Calibri"/>
                          <a:cs typeface="Times New Roman"/>
                        </a:rPr>
                        <a:t>2.03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+mn-lt"/>
                          <a:ea typeface="Calibri"/>
                          <a:cs typeface="Times New Roman"/>
                        </a:rPr>
                        <a:t>дата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+mn-lt"/>
                          <a:ea typeface="Calibri"/>
                          <a:cs typeface="Times New Roman"/>
                        </a:rPr>
                        <a:t>11.03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+mn-lt"/>
                          <a:ea typeface="Calibri"/>
                          <a:cs typeface="Times New Roman"/>
                        </a:rPr>
                        <a:t>дата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+mn-lt"/>
                          <a:ea typeface="Calibri"/>
                          <a:cs typeface="Times New Roman"/>
                        </a:rPr>
                        <a:t>16.03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+mn-lt"/>
                          <a:ea typeface="Calibri"/>
                          <a:cs typeface="Times New Roman"/>
                        </a:rPr>
                        <a:t>дата</a:t>
                      </a:r>
                    </a:p>
                  </a:txBody>
                  <a:tcPr marL="68580" marR="68580" marT="0" marB="0"/>
                </a:tc>
              </a:tr>
              <a:tr h="77244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+mn-lt"/>
                          <a:ea typeface="Calibri"/>
                          <a:cs typeface="Times New Roman"/>
                        </a:rPr>
                        <a:t>Горшок №1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+mn-lt"/>
                          <a:ea typeface="Calibri"/>
                          <a:cs typeface="Times New Roman"/>
                        </a:rPr>
                        <a:t>1,7см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latin typeface="+mn-lt"/>
                          <a:ea typeface="Calibri"/>
                          <a:cs typeface="Times New Roman"/>
                        </a:rPr>
                        <a:t>1,9см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latin typeface="+mn-lt"/>
                          <a:ea typeface="Calibri"/>
                          <a:cs typeface="Times New Roman"/>
                        </a:rPr>
                        <a:t>2,4см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latin typeface="+mn-lt"/>
                          <a:ea typeface="Calibri"/>
                          <a:cs typeface="Times New Roman"/>
                        </a:rPr>
                        <a:t>3,05см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latin typeface="+mn-lt"/>
                          <a:ea typeface="Calibri"/>
                          <a:cs typeface="Times New Roman"/>
                        </a:rPr>
                        <a:t>3,9см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latin typeface="+mn-lt"/>
                          <a:ea typeface="Calibri"/>
                          <a:cs typeface="Times New Roman"/>
                        </a:rPr>
                        <a:t>4,7см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latin typeface="+mn-lt"/>
                          <a:ea typeface="Calibri"/>
                          <a:cs typeface="Times New Roman"/>
                        </a:rPr>
                        <a:t>5,8см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latin typeface="+mn-lt"/>
                          <a:ea typeface="Calibri"/>
                          <a:cs typeface="Times New Roman"/>
                        </a:rPr>
                        <a:t>7,1см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latin typeface="+mn-lt"/>
                          <a:ea typeface="Calibri"/>
                          <a:cs typeface="Times New Roman"/>
                        </a:rPr>
                        <a:t>8см</a:t>
                      </a:r>
                    </a:p>
                  </a:txBody>
                  <a:tcPr marL="68580" marR="68580" marT="0" marB="0"/>
                </a:tc>
              </a:tr>
              <a:tr h="77244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latin typeface="+mn-lt"/>
                          <a:ea typeface="Calibri"/>
                          <a:cs typeface="Times New Roman"/>
                        </a:rPr>
                        <a:t>Горшок №2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latin typeface="+mn-lt"/>
                          <a:ea typeface="Calibri"/>
                          <a:cs typeface="Times New Roman"/>
                        </a:rPr>
                        <a:t>1,7см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+mn-lt"/>
                          <a:ea typeface="Calibri"/>
                          <a:cs typeface="Times New Roman"/>
                        </a:rPr>
                        <a:t>2,25см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+mn-lt"/>
                          <a:ea typeface="Calibri"/>
                          <a:cs typeface="Times New Roman"/>
                        </a:rPr>
                        <a:t>3,1см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+mn-lt"/>
                          <a:ea typeface="Calibri"/>
                          <a:cs typeface="Times New Roman"/>
                        </a:rPr>
                        <a:t>4,2см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+mn-lt"/>
                          <a:ea typeface="Calibri"/>
                          <a:cs typeface="Times New Roman"/>
                        </a:rPr>
                        <a:t>5,25см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latin typeface="+mn-lt"/>
                          <a:ea typeface="Calibri"/>
                          <a:cs typeface="Times New Roman"/>
                        </a:rPr>
                        <a:t>6,15см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latin typeface="+mn-lt"/>
                          <a:ea typeface="Calibri"/>
                          <a:cs typeface="Times New Roman"/>
                        </a:rPr>
                        <a:t>7,4см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latin typeface="+mn-lt"/>
                          <a:ea typeface="Calibri"/>
                          <a:cs typeface="Times New Roman"/>
                        </a:rPr>
                        <a:t>8,5см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latin typeface="+mn-lt"/>
                          <a:ea typeface="Calibri"/>
                          <a:cs typeface="Times New Roman"/>
                        </a:rPr>
                        <a:t>9,7см</a:t>
                      </a:r>
                    </a:p>
                  </a:txBody>
                  <a:tcPr marL="68580" marR="68580" marT="0" marB="0"/>
                </a:tc>
              </a:tr>
              <a:tr h="77244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latin typeface="+mn-lt"/>
                          <a:ea typeface="Calibri"/>
                          <a:cs typeface="Times New Roman"/>
                        </a:rPr>
                        <a:t>Горшок №3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latin typeface="+mn-lt"/>
                          <a:ea typeface="Calibri"/>
                          <a:cs typeface="Times New Roman"/>
                        </a:rPr>
                        <a:t>1,8см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latin typeface="+mn-lt"/>
                          <a:ea typeface="Calibri"/>
                          <a:cs typeface="Times New Roman"/>
                        </a:rPr>
                        <a:t>2,25см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latin typeface="+mn-lt"/>
                          <a:ea typeface="Calibri"/>
                          <a:cs typeface="Times New Roman"/>
                        </a:rPr>
                        <a:t>3,3см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latin typeface="+mn-lt"/>
                          <a:ea typeface="Calibri"/>
                          <a:cs typeface="Times New Roman"/>
                        </a:rPr>
                        <a:t>4,5см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+mn-lt"/>
                          <a:ea typeface="Calibri"/>
                          <a:cs typeface="Times New Roman"/>
                        </a:rPr>
                        <a:t>5,3см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+mn-lt"/>
                          <a:ea typeface="Calibri"/>
                          <a:cs typeface="Times New Roman"/>
                        </a:rPr>
                        <a:t>6,4см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+mn-lt"/>
                          <a:ea typeface="Calibri"/>
                          <a:cs typeface="Times New Roman"/>
                        </a:rPr>
                        <a:t>7,7см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latin typeface="+mn-lt"/>
                          <a:ea typeface="Calibri"/>
                          <a:cs typeface="Times New Roman"/>
                        </a:rPr>
                        <a:t>8,9см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latin typeface="+mn-lt"/>
                          <a:ea typeface="Calibri"/>
                          <a:cs typeface="Times New Roman"/>
                        </a:rPr>
                        <a:t>10,1см</a:t>
                      </a:r>
                    </a:p>
                  </a:txBody>
                  <a:tcPr marL="68580" marR="68580" marT="0" marB="0"/>
                </a:tc>
              </a:tr>
              <a:tr h="77244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+mn-lt"/>
                          <a:ea typeface="Calibri"/>
                          <a:cs typeface="Times New Roman"/>
                        </a:rPr>
                        <a:t>Горшок №4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+mn-lt"/>
                          <a:ea typeface="Calibri"/>
                          <a:cs typeface="Times New Roman"/>
                        </a:rPr>
                        <a:t>1,8см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+mn-lt"/>
                          <a:ea typeface="Calibri"/>
                          <a:cs typeface="Times New Roman"/>
                        </a:rPr>
                        <a:t>2,3см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+mn-lt"/>
                          <a:ea typeface="Calibri"/>
                          <a:cs typeface="Times New Roman"/>
                        </a:rPr>
                        <a:t>3,25см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+mn-lt"/>
                          <a:ea typeface="Calibri"/>
                          <a:cs typeface="Times New Roman"/>
                        </a:rPr>
                        <a:t>4,3см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+mn-lt"/>
                          <a:ea typeface="Calibri"/>
                          <a:cs typeface="Times New Roman"/>
                        </a:rPr>
                        <a:t>5,2 см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+mn-lt"/>
                          <a:ea typeface="Calibri"/>
                          <a:cs typeface="Times New Roman"/>
                        </a:rPr>
                        <a:t>6,2см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+mn-lt"/>
                          <a:ea typeface="Calibri"/>
                          <a:cs typeface="Times New Roman"/>
                        </a:rPr>
                        <a:t>7,55см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+mn-lt"/>
                          <a:ea typeface="Calibri"/>
                          <a:cs typeface="Times New Roman"/>
                        </a:rPr>
                        <a:t>8,6см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+mn-lt"/>
                          <a:ea typeface="Calibri"/>
                          <a:cs typeface="Times New Roman"/>
                        </a:rPr>
                        <a:t>9,8см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 fontScale="90000" lnSpcReduction="10000"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100" b="1" i="0" u="none" strike="noStrike" kern="1200" cap="none" spc="0" normalizeH="0" baseline="0" noProof="0" smtClean="0">
                <a:ln w="6350">
                  <a:noFill/>
                </a:ln>
                <a:solidFill>
                  <a:srgbClr val="FFFF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Результаты  наблюдени:</a:t>
            </a:r>
            <a:r>
              <a:rPr kumimoji="0" lang="ru-RU" sz="4100" b="1" i="0" u="none" strike="noStrike" kern="1200" cap="none" spc="0" normalizeH="0" baseline="0" noProof="0" dirty="0" smtClean="0">
                <a:ln w="6350">
                  <a:noFill/>
                </a:ln>
                <a:solidFill>
                  <a:srgbClr val="FFFF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4100" b="1" i="0" u="none" strike="noStrike" kern="1200" cap="none" spc="0" normalizeH="0" baseline="0" noProof="0" dirty="0" smtClean="0">
                <a:ln w="6350">
                  <a:noFill/>
                </a:ln>
                <a:solidFill>
                  <a:srgbClr val="FFFF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4100" b="1" i="0" u="none" strike="noStrike" kern="1200" cap="none" spc="0" normalizeH="0" baseline="0" noProof="0" dirty="0">
              <a:ln w="6350">
                <a:noFill/>
              </a:ln>
              <a:solidFill>
                <a:srgbClr val="FFFF00"/>
              </a:soli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sz="5400" dirty="0" smtClean="0">
                <a:solidFill>
                  <a:srgbClr val="FFFF00"/>
                </a:solidFill>
              </a:rPr>
              <a:t>Вывод</a:t>
            </a:r>
            <a:endParaRPr lang="ru-RU" sz="5400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80728"/>
            <a:ext cx="6804248" cy="568863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b="1" dirty="0" smtClean="0"/>
              <a:t>1. Наблюдения показали, что рост растений с 20 января по 17 февраля происходил  медленно, в связи с сезонными условиями жизни</a:t>
            </a:r>
          </a:p>
          <a:p>
            <a:pPr>
              <a:buNone/>
            </a:pPr>
            <a:r>
              <a:rPr lang="ru-RU" sz="2000" b="1" dirty="0" smtClean="0"/>
              <a:t>2. С 24 февраля по март рост растений усилился, в связи с обилием света, увеличением длины дня, повышением температуры.</a:t>
            </a:r>
          </a:p>
          <a:p>
            <a:pPr lvl="0">
              <a:buNone/>
            </a:pPr>
            <a:r>
              <a:rPr lang="ru-RU" sz="2000" b="1" dirty="0" smtClean="0"/>
              <a:t>3. В горшке №1, где полив осуществлялся обычной водой рост растения, отставал от остальных, что связано с недостатком минеральных веществ.</a:t>
            </a:r>
          </a:p>
          <a:p>
            <a:pPr lvl="0">
              <a:buNone/>
            </a:pPr>
            <a:r>
              <a:rPr lang="ru-RU" sz="1800" dirty="0" smtClean="0"/>
              <a:t>  </a:t>
            </a:r>
          </a:p>
        </p:txBody>
      </p:sp>
      <p:pic>
        <p:nvPicPr>
          <p:cNvPr id="5122" name="Рисунок 2" descr="C:\Users\Учитель\Desktop\Новая папка (2)\P1020964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804248" y="1268760"/>
            <a:ext cx="1907704" cy="2543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Рисунок 1" descr="C:\Users\Учитель\Desktop\Новая папка (2)\P1020961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23528" y="4005064"/>
            <a:ext cx="2376264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Заголовок 1"/>
          <p:cNvSpPr txBox="1">
            <a:spLocks/>
          </p:cNvSpPr>
          <p:nvPr/>
        </p:nvSpPr>
        <p:spPr>
          <a:xfrm>
            <a:off x="3275856" y="4005064"/>
            <a:ext cx="5472608" cy="2520280"/>
          </a:xfrm>
          <a:prstGeom prst="rect">
            <a:avLst/>
          </a:prstGeom>
        </p:spPr>
        <p:txBody>
          <a:bodyPr vert="horz" anchor="ctr">
            <a:no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lvl="0" algn="ctr">
              <a:spcBef>
                <a:spcPct val="0"/>
              </a:spcBef>
            </a:pPr>
            <a:r>
              <a:rPr lang="ru-RU" sz="20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4. В горшке №2, где полив производился  водой с добавлением мочевины рост растения, был ниже, чем при использовании комплексного удобрения, что доказывает недостаточное количество минеральных веществ.</a:t>
            </a:r>
            <a:endParaRPr lang="ru-RU" sz="20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212976"/>
            <a:ext cx="5076056" cy="3240360"/>
          </a:xfrm>
        </p:spPr>
        <p:txBody>
          <a:bodyPr>
            <a:noAutofit/>
          </a:bodyPr>
          <a:lstStyle/>
          <a:p>
            <a:pPr lvl="0"/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6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. В Горшке №4, где в почву добавили кожуру банана рост растения, оказался ниже, чем при использовании комплексного удобрения, но выше чем при исследовании томатов поливаемых с использованием мочевины. Натуральное растительное удобрение усваивается растениями лучше, чем полученное в результате химического производства.</a:t>
            </a:r>
            <a:r>
              <a:rPr lang="ru-RU" sz="2000" dirty="0" smtClean="0">
                <a:effectLst/>
              </a:rPr>
              <a:t/>
            </a:r>
            <a:br>
              <a:rPr lang="ru-RU" sz="2000" dirty="0" smtClean="0">
                <a:effectLst/>
              </a:rPr>
            </a:br>
            <a:endParaRPr lang="ru-RU" sz="2000" dirty="0"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915816" y="692696"/>
            <a:ext cx="5770984" cy="5616664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ru-RU" dirty="0" smtClean="0"/>
              <a:t>5. </a:t>
            </a:r>
            <a:r>
              <a:rPr lang="ru-RU" sz="2200" dirty="0" smtClean="0"/>
              <a:t>В горшке №3, где полив осуществлялся водой с добавлением комплексного удобрения нитроаммофоски рост растения, был максимальный по сравнению с другими объектами исследования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2000" dirty="0" smtClean="0"/>
              <a:t>  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C:\Users\Учитель\Desktop\Новая папка (2)\P1020965.JPG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23528" y="404663"/>
            <a:ext cx="2232248" cy="25202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C:\Users\Учитель\Desktop\Новая папка (2)\P1020961.JPG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940152" y="3284984"/>
            <a:ext cx="2980159" cy="33463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Заключение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В результате  исследований я:</a:t>
            </a:r>
          </a:p>
          <a:p>
            <a:pPr>
              <a:buNone/>
            </a:pPr>
            <a:r>
              <a:rPr lang="ru-RU" dirty="0" smtClean="0"/>
              <a:t>1) научилась выполнять простейшие опыты.</a:t>
            </a:r>
          </a:p>
          <a:p>
            <a:pPr>
              <a:buNone/>
            </a:pPr>
            <a:r>
              <a:rPr lang="ru-RU" dirty="0" smtClean="0"/>
              <a:t>2) проанализировала воздействие внешних факторов (свет, тепло, влага, воздух, минеральные вещества) на прорастание семян, на рост и развитие растений.</a:t>
            </a:r>
          </a:p>
          <a:p>
            <a:pPr>
              <a:buNone/>
            </a:pPr>
            <a:r>
              <a:rPr lang="ru-RU" dirty="0" smtClean="0"/>
              <a:t>3) закрепила имеющиеся знания, умения и навыки в условиях опыта.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5229200"/>
            <a:ext cx="81369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sz="2400" b="1" dirty="0" smtClean="0"/>
              <a:t> Значение растений для жизнедеятельности человека велико, поэтому очень важно, чтобы урожаи культурных растений  были стабильно высокими</a:t>
            </a:r>
            <a:r>
              <a:rPr lang="ru-RU" sz="24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Список литературы</a:t>
            </a:r>
            <a:br>
              <a:rPr lang="ru-RU" dirty="0" smtClean="0">
                <a:solidFill>
                  <a:srgbClr val="FFFF00"/>
                </a:solidFill>
              </a:rPr>
            </a:b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1.     Серебрякова Т.И., </a:t>
            </a:r>
            <a:r>
              <a:rPr lang="ru-RU" dirty="0" err="1" smtClean="0"/>
              <a:t>Еленевская</a:t>
            </a:r>
            <a:r>
              <a:rPr lang="ru-RU" dirty="0" smtClean="0"/>
              <a:t> </a:t>
            </a:r>
            <a:r>
              <a:rPr lang="ru-RU" dirty="0" err="1" smtClean="0"/>
              <a:t>А.Г.,Гуленкова</a:t>
            </a:r>
            <a:r>
              <a:rPr lang="ru-RU" dirty="0" smtClean="0"/>
              <a:t> М.А. Биология: Растения, бактерии, грибы, лишайники. [Текст]/ Серебрякова Т.И., </a:t>
            </a:r>
            <a:r>
              <a:rPr lang="ru-RU" dirty="0" err="1" smtClean="0"/>
              <a:t>Еленевская</a:t>
            </a:r>
            <a:r>
              <a:rPr lang="ru-RU" dirty="0" smtClean="0"/>
              <a:t> А.Г./ М.: Дрофа.-2009, С.256</a:t>
            </a:r>
          </a:p>
          <a:p>
            <a:pPr>
              <a:buNone/>
            </a:pPr>
            <a:r>
              <a:rPr lang="ru-RU" dirty="0" smtClean="0"/>
              <a:t>2.     Багрова Л.А. Я познаю мир (растения). Детская энциклопедия.  [Текст]/ Багрова Л.А./М.: АСТ : Люкс,- 2005, С 367.</a:t>
            </a:r>
          </a:p>
          <a:p>
            <a:pPr>
              <a:buNone/>
            </a:pPr>
            <a:r>
              <a:rPr lang="ru-RU" dirty="0" smtClean="0"/>
              <a:t>3. Сергеев Б.Ф. </a:t>
            </a:r>
            <a:r>
              <a:rPr lang="ru-RU" dirty="0" err="1" smtClean="0"/>
              <a:t>Япознаю</a:t>
            </a:r>
            <a:r>
              <a:rPr lang="ru-RU" dirty="0" smtClean="0"/>
              <a:t> мир: Детская энциклопедия. [Текст]/ Сергеев Б.Ф./- М.: ООО Издательство АСТ 2004 г.</a:t>
            </a:r>
          </a:p>
          <a:p>
            <a:pPr>
              <a:buNone/>
            </a:pPr>
            <a:r>
              <a:rPr lang="ru-RU" dirty="0" smtClean="0"/>
              <a:t>4. </a:t>
            </a:r>
            <a:r>
              <a:rPr lang="ru-RU" dirty="0" err="1" smtClean="0"/>
              <a:t>Ликум</a:t>
            </a:r>
            <a:r>
              <a:rPr lang="ru-RU" dirty="0" smtClean="0"/>
              <a:t> А. Всё обо всём: популярная энциклопедия для детей. [Текст]/ </a:t>
            </a:r>
            <a:r>
              <a:rPr lang="ru-RU" dirty="0" err="1" smtClean="0"/>
              <a:t>Ликум</a:t>
            </a:r>
            <a:r>
              <a:rPr lang="ru-RU" dirty="0" smtClean="0"/>
              <a:t> А./М.: Махаон, 2006. С. 316</a:t>
            </a:r>
          </a:p>
          <a:p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3968" y="620688"/>
            <a:ext cx="4860032" cy="5688672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/>
              <a:t>Не будь растений на Земле, не было бы и разнообразия живых организмов.  </a:t>
            </a:r>
            <a:endParaRPr lang="ru-RU" b="1" dirty="0"/>
          </a:p>
        </p:txBody>
      </p:sp>
      <p:pic>
        <p:nvPicPr>
          <p:cNvPr id="15361" name="Picture 1" descr="C:\Users\Учитель\Desktop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404664"/>
            <a:ext cx="4176464" cy="2779247"/>
          </a:xfrm>
          <a:prstGeom prst="rect">
            <a:avLst/>
          </a:prstGeom>
          <a:noFill/>
        </p:spPr>
      </p:pic>
      <p:pic>
        <p:nvPicPr>
          <p:cNvPr id="15362" name="Picture 2" descr="C:\Users\Учитель\Desktop\grib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3501008"/>
            <a:ext cx="4355976" cy="3024336"/>
          </a:xfrm>
          <a:prstGeom prst="rect">
            <a:avLst/>
          </a:prstGeom>
          <a:noFill/>
        </p:spPr>
      </p:pic>
      <p:pic>
        <p:nvPicPr>
          <p:cNvPr id="15363" name="Picture 3" descr="C:\Users\Учитель\Desktop\images (1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3546360"/>
            <a:ext cx="4032448" cy="30360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Актуальность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651510" indent="-514350">
              <a:buNone/>
            </a:pPr>
            <a:r>
              <a:rPr lang="ru-RU" dirty="0" smtClean="0"/>
              <a:t>1. Зелёные растения в результате фотосинтеза выделяют кислород, необходимый для дыхания живых организмов. </a:t>
            </a:r>
          </a:p>
          <a:p>
            <a:pPr marL="651510" indent="-514350">
              <a:buNone/>
            </a:pPr>
            <a:r>
              <a:rPr lang="ru-RU" dirty="0" smtClean="0"/>
              <a:t>2. В процессе фотосинтеза растения образуют из неорганических веществ сложные органические вещества, без которых не могут жить животные, а также грибы и бактерии! </a:t>
            </a:r>
          </a:p>
          <a:p>
            <a:pPr marL="651510" indent="-514350">
              <a:buNone/>
            </a:pPr>
            <a:r>
              <a:rPr lang="ru-RU" dirty="0" smtClean="0"/>
              <a:t>3. Все живые организмы зависят от растений. Человек питается и растительной, и животной пищей, но животная пища не может быть получена без растений. Если погибнут зелёные растения, погибнут от голода животные и люди.</a:t>
            </a:r>
          </a:p>
          <a:p>
            <a:pPr>
              <a:buNone/>
            </a:pPr>
            <a:r>
              <a:rPr lang="ru-RU" dirty="0" smtClean="0"/>
              <a:t>4.   Растения используются человеком как сырьё для разных отраслей промышленности: пищевой, текстильной, бумажной, химической и т.д.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Группы растений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6203032" cy="4709160"/>
          </a:xfrm>
        </p:spPr>
        <p:txBody>
          <a:bodyPr>
            <a:normAutofit fontScale="92500" lnSpcReduction="10000"/>
          </a:bodyPr>
          <a:lstStyle/>
          <a:p>
            <a:pPr marL="651510" indent="-514350">
              <a:buAutoNum type="arabicPeriod"/>
            </a:pPr>
            <a:r>
              <a:rPr lang="ru-RU" dirty="0" smtClean="0"/>
              <a:t>Дикорастущие;</a:t>
            </a:r>
          </a:p>
          <a:p>
            <a:pPr marL="651510" indent="-514350">
              <a:buAutoNum type="arabicPeriod"/>
            </a:pPr>
            <a:r>
              <a:rPr lang="ru-RU" dirty="0" smtClean="0"/>
              <a:t>Культурные:</a:t>
            </a:r>
          </a:p>
          <a:p>
            <a:pPr>
              <a:buNone/>
            </a:pPr>
            <a:r>
              <a:rPr lang="ru-RU" dirty="0" smtClean="0"/>
              <a:t>• пищевые растения, используемые в пищу;</a:t>
            </a:r>
          </a:p>
          <a:p>
            <a:pPr>
              <a:buNone/>
            </a:pPr>
            <a:r>
              <a:rPr lang="ru-RU" dirty="0" smtClean="0"/>
              <a:t>• кормовые растения, используемые на корм скоту;</a:t>
            </a:r>
          </a:p>
          <a:p>
            <a:pPr>
              <a:buNone/>
            </a:pPr>
            <a:r>
              <a:rPr lang="ru-RU" dirty="0" smtClean="0"/>
              <a:t>• технические растения дают сырьё для промышленности (лён, хлопок);</a:t>
            </a:r>
          </a:p>
          <a:p>
            <a:pPr>
              <a:buNone/>
            </a:pPr>
            <a:r>
              <a:rPr lang="ru-RU" dirty="0" smtClean="0"/>
              <a:t>• декоративные растения, которые выращивают для украшения нашей жизни.</a:t>
            </a:r>
            <a:endParaRPr lang="ru-RU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644008" y="1196752"/>
            <a:ext cx="1872208" cy="1437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876256" y="1340768"/>
            <a:ext cx="2123728" cy="17453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72200" y="3140968"/>
            <a:ext cx="2160240" cy="1543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AutoShape 4" descr="http://www.mixboxes.ru/files/viola_yellow_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0" name="AutoShape 6" descr="http://www.mixboxes.ru/files/viola_yellow_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1" name="Picture 7" descr="C:\Users\Учитель\Desktop\viola_yellow_2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228184" y="4797152"/>
            <a:ext cx="2713484" cy="18131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r>
              <a:rPr lang="ru-RU" sz="4000" b="1" dirty="0" smtClean="0">
                <a:solidFill>
                  <a:srgbClr val="FFFF00"/>
                </a:solidFill>
              </a:rPr>
              <a:t>Цель исследования:</a:t>
            </a:r>
            <a:r>
              <a:rPr lang="ru-RU" sz="4000" dirty="0" smtClean="0">
                <a:solidFill>
                  <a:srgbClr val="FFFF00"/>
                </a:solidFill>
              </a:rPr>
              <a:t/>
            </a:r>
            <a:br>
              <a:rPr lang="ru-RU" sz="4000" dirty="0" smtClean="0">
                <a:solidFill>
                  <a:srgbClr val="FFFF00"/>
                </a:solidFill>
              </a:rPr>
            </a:br>
            <a:endParaRPr lang="ru-RU" sz="4000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2863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Изучить влияние минеральных удобрений на рост и развитие растений.</a:t>
            </a:r>
          </a:p>
          <a:p>
            <a:pPr algn="ctr">
              <a:buNone/>
            </a:pPr>
            <a:r>
              <a:rPr lang="ru-RU" sz="3900" b="1" dirty="0" smtClean="0">
                <a:solidFill>
                  <a:srgbClr val="FFFF00"/>
                </a:solidFill>
              </a:rPr>
              <a:t>Задачи исследования</a:t>
            </a:r>
            <a:r>
              <a:rPr lang="ru-RU" sz="3900" dirty="0" smtClean="0">
                <a:solidFill>
                  <a:srgbClr val="FFFF00"/>
                </a:solidFill>
              </a:rPr>
              <a:t>:</a:t>
            </a:r>
          </a:p>
          <a:p>
            <a:pPr>
              <a:buNone/>
            </a:pPr>
            <a:r>
              <a:rPr lang="ru-RU" dirty="0" smtClean="0"/>
              <a:t>1. Научиться выполнять простейшие исследования. </a:t>
            </a:r>
          </a:p>
          <a:p>
            <a:pPr>
              <a:buNone/>
            </a:pPr>
            <a:r>
              <a:rPr lang="ru-RU" dirty="0" smtClean="0"/>
              <a:t>2. Проанализировать воздействие минеральных удобрений (аммиачная селитра, комплексная нитроаммофоска, банан) на прорастание семян, развитие и рост растений.</a:t>
            </a:r>
          </a:p>
          <a:p>
            <a:pPr>
              <a:buNone/>
            </a:pPr>
            <a:r>
              <a:rPr lang="ru-RU" dirty="0" smtClean="0"/>
              <a:t>3. Закрепить в условиях  опыта имеющиеся знания, умения и навыки.</a:t>
            </a:r>
          </a:p>
          <a:p>
            <a:pPr lvl="2">
              <a:buNone/>
            </a:pPr>
            <a:r>
              <a:rPr lang="ru-RU" sz="3600" b="1" dirty="0" smtClean="0">
                <a:solidFill>
                  <a:srgbClr val="FFFF00"/>
                </a:solidFill>
              </a:rPr>
              <a:t>Метод  исследования:</a:t>
            </a:r>
            <a:r>
              <a:rPr lang="ru-RU" dirty="0" smtClean="0"/>
              <a:t> </a:t>
            </a:r>
          </a:p>
          <a:p>
            <a:pPr lvl="2">
              <a:buNone/>
            </a:pPr>
            <a:r>
              <a:rPr lang="ru-RU" sz="2600" dirty="0" smtClean="0"/>
              <a:t>Эксперимент.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Условия стабильности урожая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709160"/>
          </a:xfrm>
        </p:spPr>
        <p:txBody>
          <a:bodyPr/>
          <a:lstStyle/>
          <a:p>
            <a:pPr marL="651510" lvl="0" indent="-514350">
              <a:buAutoNum type="arabicPeriod"/>
            </a:pPr>
            <a:r>
              <a:rPr lang="ru-RU" b="1" dirty="0" smtClean="0"/>
              <a:t>Уход </a:t>
            </a:r>
          </a:p>
          <a:p>
            <a:pPr marL="651510" lvl="0" indent="-514350">
              <a:buAutoNum type="arabicPeriod"/>
            </a:pPr>
            <a:r>
              <a:rPr lang="ru-RU" b="1" dirty="0" smtClean="0"/>
              <a:t>Достаточное количество воды</a:t>
            </a:r>
          </a:p>
          <a:p>
            <a:pPr marL="651510" lvl="0" indent="-514350">
              <a:buAutoNum type="arabicPeriod"/>
            </a:pPr>
            <a:r>
              <a:rPr lang="ru-RU" b="1" dirty="0" smtClean="0"/>
              <a:t>Присутствие в почве минеральных веществ и микроэлементы.</a:t>
            </a:r>
            <a:endParaRPr lang="ru-RU" b="1" dirty="0"/>
          </a:p>
        </p:txBody>
      </p:sp>
      <p:pic>
        <p:nvPicPr>
          <p:cNvPr id="12289" name="Picture 1" descr="C:\Users\Учитель\Desktop\images (9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4433606"/>
            <a:ext cx="2952328" cy="2211396"/>
          </a:xfrm>
          <a:prstGeom prst="rect">
            <a:avLst/>
          </a:prstGeom>
          <a:noFill/>
        </p:spPr>
      </p:pic>
      <p:pic>
        <p:nvPicPr>
          <p:cNvPr id="12291" name="Picture 3" descr="C:\Users\Учитель\Desktop\images (4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0112" y="3140968"/>
            <a:ext cx="3409476" cy="2175123"/>
          </a:xfrm>
          <a:prstGeom prst="rect">
            <a:avLst/>
          </a:prstGeom>
          <a:noFill/>
        </p:spPr>
      </p:pic>
      <p:pic>
        <p:nvPicPr>
          <p:cNvPr id="12293" name="Picture 5" descr="C:\Users\Учитель\Desktop\images (5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71800" y="3789040"/>
            <a:ext cx="3415350" cy="2304256"/>
          </a:xfrm>
          <a:prstGeom prst="rect">
            <a:avLst/>
          </a:prstGeom>
          <a:noFill/>
        </p:spPr>
      </p:pic>
      <p:pic>
        <p:nvPicPr>
          <p:cNvPr id="12294" name="Picture 6" descr="C:\Users\Учитель\Desktop\images (3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72200" y="1196752"/>
            <a:ext cx="2286000" cy="1524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Минеральные удобрения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51720" y="1340768"/>
            <a:ext cx="4608512" cy="4968592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      В эксперименте применяются :</a:t>
            </a:r>
          </a:p>
          <a:p>
            <a:pPr>
              <a:buNone/>
            </a:pPr>
            <a:r>
              <a:rPr lang="ru-RU" dirty="0" smtClean="0"/>
              <a:t>1. Карбамид – содержащее 44% азот по массе </a:t>
            </a:r>
          </a:p>
          <a:p>
            <a:pPr>
              <a:buNone/>
            </a:pPr>
            <a:r>
              <a:rPr lang="ru-RU" dirty="0" smtClean="0"/>
              <a:t>2. нитроаммофоска содержащий азот фосфор и калий, </a:t>
            </a:r>
          </a:p>
          <a:p>
            <a:pPr>
              <a:buNone/>
            </a:pPr>
            <a:r>
              <a:rPr lang="ru-RU" dirty="0" smtClean="0"/>
              <a:t>3. Измельченная кожура бананов (калий). Кожура бананов отличное калийное удобрение. В ее состав входят следующие химические элементы: кальций, натрий, калий, магний, фосфор. </a:t>
            </a:r>
            <a:endParaRPr lang="ru-RU" dirty="0"/>
          </a:p>
        </p:txBody>
      </p:sp>
      <p:pic>
        <p:nvPicPr>
          <p:cNvPr id="11266" name="Picture 2" descr="C:\Users\Учитель\Desktop\рост растений фото\banan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588224" y="4293096"/>
            <a:ext cx="2555776" cy="2376264"/>
          </a:xfrm>
          <a:prstGeom prst="rect">
            <a:avLst/>
          </a:prstGeom>
          <a:noFill/>
        </p:spPr>
      </p:pic>
      <p:pic>
        <p:nvPicPr>
          <p:cNvPr id="6" name="Рисунок 5" descr="http://cs10861.userapi.com/u89305234/-3/x_67287b17.jpg">
            <a:hlinkClick r:id="rId3"/>
          </p:cNvPr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51520" y="4365104"/>
            <a:ext cx="1872208" cy="206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Picture 3" descr="C:\Users\Учитель\Desktop\images (1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1520" y="1196752"/>
            <a:ext cx="1868030" cy="2340696"/>
          </a:xfrm>
          <a:prstGeom prst="rect">
            <a:avLst/>
          </a:prstGeom>
          <a:noFill/>
        </p:spPr>
      </p:pic>
      <p:pic>
        <p:nvPicPr>
          <p:cNvPr id="11268" name="Picture 4" descr="C:\Users\Учитель\Desktop\images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04248" y="1196752"/>
            <a:ext cx="2123728" cy="24669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Объект исследования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600200"/>
            <a:ext cx="4680520" cy="4709160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      Томаты – растения из семейства Пасленовых. Это ценное пищевое растение, имеющее большое значение для жизни человека.</a:t>
            </a:r>
          </a:p>
          <a:p>
            <a:endParaRPr lang="ru-RU" dirty="0"/>
          </a:p>
        </p:txBody>
      </p:sp>
      <p:pic>
        <p:nvPicPr>
          <p:cNvPr id="1026" name="Picture 2" descr="E:\image.php.j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4238522"/>
            <a:ext cx="3816424" cy="2479257"/>
          </a:xfrm>
          <a:prstGeom prst="rect">
            <a:avLst/>
          </a:prstGeom>
          <a:noFill/>
        </p:spPr>
      </p:pic>
      <p:pic>
        <p:nvPicPr>
          <p:cNvPr id="1027" name="Picture 3" descr="E:\image.php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4048" y="4293096"/>
            <a:ext cx="3863330" cy="2448272"/>
          </a:xfrm>
          <a:prstGeom prst="rect">
            <a:avLst/>
          </a:prstGeom>
          <a:noFill/>
        </p:spPr>
      </p:pic>
      <p:pic>
        <p:nvPicPr>
          <p:cNvPr id="1028" name="Picture 4" descr="C:\Users\Учитель\Desktop\images (6).jpg"/>
          <p:cNvPicPr>
            <a:picLocks noChangeAspect="1" noChangeArrowheads="1"/>
          </p:cNvPicPr>
          <p:nvPr/>
        </p:nvPicPr>
        <p:blipFill>
          <a:blip r:embed="rId4" cstate="print"/>
          <a:srcRect r="2900" b="8760"/>
          <a:stretch>
            <a:fillRect/>
          </a:stretch>
        </p:blipFill>
        <p:spPr bwMode="auto">
          <a:xfrm>
            <a:off x="5796136" y="1268760"/>
            <a:ext cx="2808312" cy="28083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Ход исследования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92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                            Опыт №1.</a:t>
            </a:r>
          </a:p>
          <a:p>
            <a:pPr>
              <a:buNone/>
            </a:pPr>
            <a:r>
              <a:rPr lang="ru-RU" dirty="0" smtClean="0"/>
              <a:t>1. Берём 3 стакана, на дно каждого кладём семена томатов и наливаем небольшое количество воды.</a:t>
            </a:r>
          </a:p>
          <a:p>
            <a:pPr>
              <a:buNone/>
            </a:pPr>
            <a:r>
              <a:rPr lang="ru-RU" dirty="0" smtClean="0"/>
              <a:t>2. Через три дня смотрим результат.</a:t>
            </a:r>
          </a:p>
          <a:p>
            <a:pPr>
              <a:buNone/>
            </a:pPr>
            <a:r>
              <a:rPr lang="ru-RU" dirty="0" smtClean="0"/>
              <a:t>3. Результат опыта доказывает, что для прорастания семян необходимы воздух и умеренное количество воды. </a:t>
            </a:r>
          </a:p>
          <a:p>
            <a:endParaRPr lang="ru-RU" dirty="0"/>
          </a:p>
        </p:txBody>
      </p:sp>
      <p:pic>
        <p:nvPicPr>
          <p:cNvPr id="2050" name="Picture 2" descr="E:\0002865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691892"/>
            <a:ext cx="2592288" cy="1960725"/>
          </a:xfrm>
          <a:prstGeom prst="rect">
            <a:avLst/>
          </a:prstGeom>
          <a:noFill/>
        </p:spPr>
      </p:pic>
      <p:pic>
        <p:nvPicPr>
          <p:cNvPr id="2051" name="Picture 3" descr="E:\0002864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4365104"/>
            <a:ext cx="2880320" cy="223171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606</TotalTime>
  <Words>951</Words>
  <Application>Microsoft Office PowerPoint</Application>
  <PresentationFormat>Экран (4:3)</PresentationFormat>
  <Paragraphs>139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Апекс</vt:lpstr>
      <vt:lpstr>     Тема: Влияние минеральных удобрений на рост и развитие растений.   </vt:lpstr>
      <vt:lpstr>Слайд 2</vt:lpstr>
      <vt:lpstr>Актуальность</vt:lpstr>
      <vt:lpstr>Группы растений</vt:lpstr>
      <vt:lpstr>Цель исследования: </vt:lpstr>
      <vt:lpstr>Условия стабильности урожая</vt:lpstr>
      <vt:lpstr>Минеральные удобрения</vt:lpstr>
      <vt:lpstr>Объект исследования</vt:lpstr>
      <vt:lpstr>Ход исследования</vt:lpstr>
      <vt:lpstr>Опыт №2. </vt:lpstr>
      <vt:lpstr>Слайд 11</vt:lpstr>
      <vt:lpstr>Слайд 12</vt:lpstr>
      <vt:lpstr>Вывод</vt:lpstr>
      <vt:lpstr>6. В Горшке №4, где в почву добавили кожуру банана рост растения, оказался ниже, чем при использовании комплексного удобрения, но выше чем при исследовании томатов поливаемых с использованием мочевины. Натуральное растительное удобрение усваивается растениями лучше, чем полученное в результате химического производства. </vt:lpstr>
      <vt:lpstr>Заключение</vt:lpstr>
      <vt:lpstr>Список литературы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Влияние минеральных удобрений на рост и развитие растений.</dc:title>
  <dc:creator>Учитель</dc:creator>
  <cp:lastModifiedBy>Tata</cp:lastModifiedBy>
  <cp:revision>62</cp:revision>
  <dcterms:created xsi:type="dcterms:W3CDTF">2012-04-19T05:55:36Z</dcterms:created>
  <dcterms:modified xsi:type="dcterms:W3CDTF">2013-02-10T16:38:38Z</dcterms:modified>
</cp:coreProperties>
</file>