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35" r:id="rId4"/>
    <p:sldId id="346" r:id="rId5"/>
    <p:sldId id="330" r:id="rId6"/>
    <p:sldId id="257" r:id="rId7"/>
    <p:sldId id="309" r:id="rId8"/>
    <p:sldId id="317" r:id="rId9"/>
    <p:sldId id="321" r:id="rId10"/>
    <p:sldId id="326" r:id="rId11"/>
    <p:sldId id="318" r:id="rId12"/>
    <p:sldId id="319" r:id="rId13"/>
    <p:sldId id="265" r:id="rId14"/>
    <p:sldId id="260" r:id="rId15"/>
    <p:sldId id="262" r:id="rId16"/>
    <p:sldId id="310" r:id="rId17"/>
    <p:sldId id="311" r:id="rId18"/>
    <p:sldId id="312" r:id="rId19"/>
    <p:sldId id="338" r:id="rId20"/>
    <p:sldId id="340" r:id="rId21"/>
    <p:sldId id="313" r:id="rId22"/>
    <p:sldId id="350" r:id="rId23"/>
    <p:sldId id="314" r:id="rId24"/>
    <p:sldId id="327" r:id="rId25"/>
    <p:sldId id="339" r:id="rId26"/>
    <p:sldId id="341" r:id="rId27"/>
    <p:sldId id="328" r:id="rId28"/>
    <p:sldId id="329" r:id="rId29"/>
    <p:sldId id="316" r:id="rId30"/>
    <p:sldId id="315" r:id="rId31"/>
    <p:sldId id="342" r:id="rId32"/>
    <p:sldId id="259" r:id="rId33"/>
    <p:sldId id="264" r:id="rId34"/>
    <p:sldId id="266" r:id="rId35"/>
    <p:sldId id="267" r:id="rId36"/>
    <p:sldId id="272" r:id="rId37"/>
    <p:sldId id="268" r:id="rId38"/>
    <p:sldId id="269" r:id="rId39"/>
    <p:sldId id="271" r:id="rId40"/>
    <p:sldId id="275" r:id="rId41"/>
    <p:sldId id="276" r:id="rId42"/>
    <p:sldId id="277" r:id="rId43"/>
    <p:sldId id="284" r:id="rId44"/>
    <p:sldId id="282" r:id="rId45"/>
    <p:sldId id="258" r:id="rId46"/>
    <p:sldId id="285" r:id="rId47"/>
    <p:sldId id="286" r:id="rId48"/>
    <p:sldId id="287" r:id="rId49"/>
    <p:sldId id="288" r:id="rId50"/>
    <p:sldId id="290" r:id="rId51"/>
    <p:sldId id="293" r:id="rId52"/>
    <p:sldId id="297" r:id="rId53"/>
    <p:sldId id="298" r:id="rId54"/>
    <p:sldId id="299" r:id="rId55"/>
    <p:sldId id="300" r:id="rId56"/>
    <p:sldId id="302" r:id="rId57"/>
    <p:sldId id="303" r:id="rId58"/>
    <p:sldId id="305" r:id="rId59"/>
    <p:sldId id="307" r:id="rId60"/>
    <p:sldId id="349" r:id="rId61"/>
    <p:sldId id="320" r:id="rId62"/>
    <p:sldId id="336" r:id="rId63"/>
    <p:sldId id="331" r:id="rId64"/>
    <p:sldId id="332" r:id="rId65"/>
    <p:sldId id="337" r:id="rId66"/>
    <p:sldId id="347" r:id="rId67"/>
    <p:sldId id="344" r:id="rId68"/>
    <p:sldId id="345" r:id="rId69"/>
    <p:sldId id="273" r:id="rId70"/>
    <p:sldId id="308" r:id="rId71"/>
    <p:sldId id="325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762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25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970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23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783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4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603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544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02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34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28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AD100-B0D5-4158-A8F5-3BEEAC5DBE95}" type="datetimeFigureOut">
              <a:rPr lang="ru-RU" smtClean="0"/>
              <a:pPr/>
              <a:t>26.12.2012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3ADD-DD22-417F-A473-5836FD5D2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141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8.wav"/><Relationship Id="rId2" Type="http://schemas.openxmlformats.org/officeDocument/2006/relationships/audio" Target="../media/media8.wav"/><Relationship Id="rId1" Type="http://schemas.openxmlformats.org/officeDocument/2006/relationships/audio" Target="../media/media7.wav"/><Relationship Id="rId6" Type="http://schemas.openxmlformats.org/officeDocument/2006/relationships/image" Target="../media/image2.png"/><Relationship Id="rId5" Type="http://schemas.microsoft.com/office/2007/relationships/media" Target="../media/media7.wav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10.wav"/><Relationship Id="rId2" Type="http://schemas.openxmlformats.org/officeDocument/2006/relationships/audio" Target="../media/media10.wav"/><Relationship Id="rId1" Type="http://schemas.openxmlformats.org/officeDocument/2006/relationships/audio" Target="../media/media9.wav"/><Relationship Id="rId6" Type="http://schemas.openxmlformats.org/officeDocument/2006/relationships/image" Target="../media/image2.png"/><Relationship Id="rId5" Type="http://schemas.microsoft.com/office/2007/relationships/media" Target="../media/media9.wav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12.wav"/><Relationship Id="rId2" Type="http://schemas.openxmlformats.org/officeDocument/2006/relationships/audio" Target="../media/media12.wav"/><Relationship Id="rId1" Type="http://schemas.openxmlformats.org/officeDocument/2006/relationships/audio" Target="../media/media11.wav"/><Relationship Id="rId6" Type="http://schemas.openxmlformats.org/officeDocument/2006/relationships/image" Target="../media/image2.png"/><Relationship Id="rId5" Type="http://schemas.microsoft.com/office/2007/relationships/media" Target="../media/media11.wav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14.wav"/><Relationship Id="rId2" Type="http://schemas.openxmlformats.org/officeDocument/2006/relationships/audio" Target="../media/media14.wav"/><Relationship Id="rId1" Type="http://schemas.openxmlformats.org/officeDocument/2006/relationships/audio" Target="../media/media13.wav"/><Relationship Id="rId6" Type="http://schemas.openxmlformats.org/officeDocument/2006/relationships/image" Target="../media/image2.png"/><Relationship Id="rId5" Type="http://schemas.microsoft.com/office/2007/relationships/media" Target="../media/media13.wav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16.wav"/><Relationship Id="rId2" Type="http://schemas.openxmlformats.org/officeDocument/2006/relationships/audio" Target="../media/media16.wav"/><Relationship Id="rId1" Type="http://schemas.openxmlformats.org/officeDocument/2006/relationships/audio" Target="../media/media15.wav"/><Relationship Id="rId6" Type="http://schemas.openxmlformats.org/officeDocument/2006/relationships/image" Target="../media/image2.png"/><Relationship Id="rId5" Type="http://schemas.microsoft.com/office/2007/relationships/media" Target="../media/media15.wav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18.wav"/><Relationship Id="rId2" Type="http://schemas.openxmlformats.org/officeDocument/2006/relationships/audio" Target="../media/media18.wav"/><Relationship Id="rId1" Type="http://schemas.openxmlformats.org/officeDocument/2006/relationships/audio" Target="../media/media17.wav"/><Relationship Id="rId6" Type="http://schemas.openxmlformats.org/officeDocument/2006/relationships/image" Target="../media/image2.png"/><Relationship Id="rId5" Type="http://schemas.microsoft.com/office/2007/relationships/media" Target="../media/media17.wav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0.wav"/><Relationship Id="rId2" Type="http://schemas.openxmlformats.org/officeDocument/2006/relationships/audio" Target="../media/media20.wav"/><Relationship Id="rId1" Type="http://schemas.openxmlformats.org/officeDocument/2006/relationships/audio" Target="../media/media19.wav"/><Relationship Id="rId6" Type="http://schemas.openxmlformats.org/officeDocument/2006/relationships/image" Target="../media/image2.png"/><Relationship Id="rId5" Type="http://schemas.microsoft.com/office/2007/relationships/media" Target="../media/media19.wav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2.wav"/><Relationship Id="rId2" Type="http://schemas.openxmlformats.org/officeDocument/2006/relationships/audio" Target="../media/media22.wav"/><Relationship Id="rId1" Type="http://schemas.openxmlformats.org/officeDocument/2006/relationships/audio" Target="../media/media21.wav"/><Relationship Id="rId6" Type="http://schemas.openxmlformats.org/officeDocument/2006/relationships/image" Target="../media/image2.png"/><Relationship Id="rId5" Type="http://schemas.microsoft.com/office/2007/relationships/media" Target="../media/media21.wav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4.wav"/><Relationship Id="rId2" Type="http://schemas.openxmlformats.org/officeDocument/2006/relationships/audio" Target="../media/media24.wav"/><Relationship Id="rId1" Type="http://schemas.openxmlformats.org/officeDocument/2006/relationships/audio" Target="../media/media23.wav"/><Relationship Id="rId6" Type="http://schemas.openxmlformats.org/officeDocument/2006/relationships/image" Target="../media/image2.png"/><Relationship Id="rId5" Type="http://schemas.microsoft.com/office/2007/relationships/media" Target="../media/media23.wav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5.mp3"/><Relationship Id="rId6" Type="http://schemas.openxmlformats.org/officeDocument/2006/relationships/image" Target="../media/image56.gif"/><Relationship Id="rId5" Type="http://schemas.openxmlformats.org/officeDocument/2006/relationships/image" Target="../media/image2.png"/><Relationship Id="rId4" Type="http://schemas.microsoft.com/office/2007/relationships/media" Target="../media/media25.mp3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4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openxmlformats.org/officeDocument/2006/relationships/audio" Target="../media/media3.wav"/><Relationship Id="rId6" Type="http://schemas.microsoft.com/office/2007/relationships/media" Target="../media/media3.wav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7.mp3"/><Relationship Id="rId2" Type="http://schemas.openxmlformats.org/officeDocument/2006/relationships/audio" Target="../media/media27.mp3"/><Relationship Id="rId1" Type="http://schemas.openxmlformats.org/officeDocument/2006/relationships/audio" Target="../media/media26.mp3"/><Relationship Id="rId6" Type="http://schemas.openxmlformats.org/officeDocument/2006/relationships/image" Target="../media/image2.png"/><Relationship Id="rId5" Type="http://schemas.microsoft.com/office/2007/relationships/media" Target="../media/media26.mp3"/><Relationship Id="rId4" Type="http://schemas.openxmlformats.org/officeDocument/2006/relationships/image" Target="../media/image69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5" Type="http://schemas.openxmlformats.org/officeDocument/2006/relationships/image" Target="../media/image2.png"/><Relationship Id="rId4" Type="http://schemas.microsoft.com/office/2007/relationships/media" Target="../media/media5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2907754"/>
          </a:xfrm>
        </p:spPr>
        <p:txBody>
          <a:bodyPr/>
          <a:lstStyle/>
          <a:p>
            <a:r>
              <a:rPr lang="ru-RU" dirty="0" smtClean="0"/>
              <a:t>Автоматизация звука  Р</a:t>
            </a:r>
            <a:br>
              <a:rPr lang="ru-RU" dirty="0" smtClean="0"/>
            </a:br>
            <a:r>
              <a:rPr lang="ru-RU" dirty="0" smtClean="0"/>
              <a:t>в слогах, словах, предложениях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2852742"/>
          </a:xfrm>
        </p:spPr>
        <p:txBody>
          <a:bodyPr>
            <a:normAutofit lnSpcReduction="10000"/>
          </a:bodyPr>
          <a:lstStyle/>
          <a:p>
            <a:r>
              <a:rPr lang="ru-RU" sz="3400" dirty="0" smtClean="0"/>
              <a:t>индивидуальное логопедическое занятие</a:t>
            </a:r>
            <a:r>
              <a:rPr lang="en-US" sz="3400" dirty="0" smtClean="0"/>
              <a:t>   </a:t>
            </a:r>
            <a:r>
              <a:rPr lang="ru-RU" sz="3400" dirty="0" smtClean="0"/>
              <a:t>в 3 классе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логопед</a:t>
            </a:r>
            <a:r>
              <a:rPr lang="en-US" dirty="0" smtClean="0"/>
              <a:t>   </a:t>
            </a:r>
            <a:r>
              <a:rPr lang="ru-RU" dirty="0" smtClean="0"/>
              <a:t> </a:t>
            </a:r>
            <a:r>
              <a:rPr lang="ru-RU" dirty="0" err="1" smtClean="0"/>
              <a:t>М.В.Горшунова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40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Характеристика звука 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Согласный</a:t>
            </a:r>
          </a:p>
          <a:p>
            <a:r>
              <a:rPr lang="ru-RU" sz="4000" dirty="0" smtClean="0"/>
              <a:t>Твёрдый</a:t>
            </a:r>
          </a:p>
          <a:p>
            <a:r>
              <a:rPr lang="ru-RU" sz="4000" dirty="0" smtClean="0"/>
              <a:t>Звонкий</a:t>
            </a:r>
          </a:p>
          <a:p>
            <a:r>
              <a:rPr lang="ru-RU" sz="4000" dirty="0" smtClean="0"/>
              <a:t>Сонорный</a:t>
            </a:r>
          </a:p>
          <a:p>
            <a:r>
              <a:rPr lang="ru-RU" sz="4000" dirty="0" smtClean="0"/>
              <a:t>Ротовой</a:t>
            </a:r>
          </a:p>
          <a:p>
            <a:r>
              <a:rPr lang="ru-RU" sz="4000" dirty="0" smtClean="0"/>
              <a:t>Переднеязычный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Артикуляция звука Р</a:t>
            </a:r>
            <a:endParaRPr lang="ru-RU" dirty="0"/>
          </a:p>
        </p:txBody>
      </p:sp>
      <p:pic>
        <p:nvPicPr>
          <p:cNvPr id="4" name="Picture 9" descr="безымянный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DBDAE2"/>
              </a:clrFrom>
              <a:clrTo>
                <a:srgbClr val="DBDA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7"/>
          <a:stretch>
            <a:fillRect/>
          </a:stretch>
        </p:blipFill>
        <p:spPr bwMode="auto">
          <a:xfrm>
            <a:off x="0" y="2132856"/>
            <a:ext cx="3246503" cy="33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1700808"/>
            <a:ext cx="56886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Положение</a:t>
            </a:r>
            <a:r>
              <a:rPr 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губ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зависит от последующего гласного.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Зубы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сближены, между ними небольшое расстояние.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принимает форму ложечки. Его боковые края прилегают к верхним коренным зубам, а передний край поднят к альвеолам, соприкасается с ними и вибрирует под напором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выдыхаемого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воздуха.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Мягкое небо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поднято и закрывает подход в нос.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Голосовые связки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сомкнуты и вибрируют.</a:t>
            </a:r>
          </a:p>
        </p:txBody>
      </p:sp>
    </p:spTree>
    <p:extLst>
      <p:ext uri="{BB962C8B-B14F-4D97-AF65-F5344CB8AC3E}">
        <p14:creationId xmlns:p14="http://schemas.microsoft.com/office/powerpoint/2010/main" xmlns="" val="418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Для того, чтобы произносить звуки правильно и чисто, язычок должен быть гибким и сильным. Для этого нужно делать артикуляционную гимнастику.</a:t>
            </a:r>
          </a:p>
          <a:p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 забывай делать гимнастику перед каждым занятием с трудными звуками (около зеркала).</a:t>
            </a:r>
          </a:p>
          <a:p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Выполним основные упражнения для постановки звука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7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  Валентиновна\Pictures\артикуляционная гимнастика\6562120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1" y="13698"/>
            <a:ext cx="9144000" cy="68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4546" y="6072206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Чищу зубы, посмотри, не болели чтоб они.</a:t>
            </a:r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6987" y="5229200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4360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1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арина  Валентиновна\Pictures\артикуляционная гимнастика\5923482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8794" y="6000768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00232" y="5857892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Барабанщик  сильно занят, барабанщик барабанит.</a:t>
            </a:r>
            <a:endParaRPr lang="ru-RU" b="1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5576" y="5285676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4792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5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арина  Валентиновна\Pictures\артикуляционная гимнастика\8076668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232" y="5786454"/>
            <a:ext cx="57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качелях я качаюсь  вверх-вниз, вверх-вниз.</a:t>
            </a:r>
          </a:p>
          <a:p>
            <a:r>
              <a:rPr lang="ru-RU" dirty="0" smtClean="0"/>
              <a:t>И все выше поднимаюсь – вверх-вниз, вверх-вниз.</a:t>
            </a: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3524" y="5317976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2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Марина  Валентиновна\Pictures\артикуляционная гимнастика\8785240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660"/>
            <a:ext cx="9144000" cy="688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28" y="5715016"/>
            <a:ext cx="62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1245" y="5380924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2394" y="6206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57150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Этот гриб живёт под елью, под её огромной тенью.</a:t>
            </a:r>
          </a:p>
          <a:p>
            <a:r>
              <a:rPr lang="ru-RU" dirty="0" smtClean="0"/>
              <a:t>Мудрый бородач - старик, житель </a:t>
            </a:r>
            <a:r>
              <a:rPr lang="ru-RU" smtClean="0"/>
              <a:t>бора - </a:t>
            </a:r>
            <a:r>
              <a:rPr lang="ru-RU" dirty="0" smtClean="0"/>
              <a:t>боровик.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87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арина  Валентиновна\Pictures\артикуляционная гимнастика\90449639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780239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Ох, и вкусное варенье! Жаль, осталось на губе.</a:t>
            </a:r>
          </a:p>
          <a:p>
            <a:r>
              <a:rPr lang="ru-RU" b="1" dirty="0" smtClean="0"/>
              <a:t>Язычок  я подниму и варенье оближу.</a:t>
            </a: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7584" y="5475439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1600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Марина  Валентиновна\Pictures\артикуляционная гимнастика\индюк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6" y="585789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Индюшата-малышата</a:t>
            </a:r>
            <a:r>
              <a:rPr lang="ru-RU" b="1" dirty="0" smtClean="0"/>
              <a:t> ножками топочут,</a:t>
            </a:r>
          </a:p>
          <a:p>
            <a:r>
              <a:rPr lang="ru-RU" b="1" dirty="0" smtClean="0"/>
              <a:t>Весело </a:t>
            </a:r>
            <a:r>
              <a:rPr lang="ru-RU" b="1" dirty="0" err="1" smtClean="0"/>
              <a:t>болбочут</a:t>
            </a:r>
            <a:r>
              <a:rPr lang="ru-RU" b="1" dirty="0" smtClean="0"/>
              <a:t>: БЛ – БЛ – БЛ.</a:t>
            </a:r>
            <a:endParaRPr lang="ru-RU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5373216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2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.MICROSOF-E03B23\Мои документы\чёрная флешка\отпечатать\артикуляционная гимнастика\заборчик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858" y="0"/>
            <a:ext cx="9144000" cy="684808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07704" y="542926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Зубы ровно мы смыкаем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bg2"/>
                </a:solidFill>
              </a:rPr>
              <a:t>и  заборчик получаем.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А сейчас раздвинем губы, посчитаем наши зубы.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5386809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56538" y="69269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-17140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заборчик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.MICROSOF-E03B23\Мои документы\Мои рисунки\радос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.MICROSOF-E03B23\Мои документы\чёрная флешка\отпечатать\артикуляционная гимнастика\3245548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203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600076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Я люблю свою лошадку. Причешу ей шерстку гладко,</a:t>
            </a:r>
          </a:p>
          <a:p>
            <a:r>
              <a:rPr lang="ru-RU" b="1" dirty="0" smtClean="0"/>
              <a:t>Гребешком приглажу хвостик и  верхом поеду в гости.</a:t>
            </a:r>
            <a:endParaRPr lang="ru-RU" b="1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0034" y="5572140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596" y="50004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-17140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лошадка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Марина  Валентиновна\Pictures\артикуляционная гимнастика\маляр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166"/>
            <a:ext cx="9468544" cy="68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128572"/>
            <a:ext cx="21031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7210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907704" y="204361"/>
            <a:ext cx="47359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721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4282" y="557214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58052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72100" algn="l"/>
              </a:tabLst>
            </a:pPr>
            <a:r>
              <a:rPr lang="ru-RU" b="1" dirty="0">
                <a:solidFill>
                  <a:schemeClr val="bg2"/>
                </a:solidFill>
                <a:latin typeface="Arial" pitchFamily="34" charset="0"/>
                <a:ea typeface="Times New Roman" pitchFamily="18" charset="0"/>
              </a:rPr>
              <a:t>Красить потолок пора. Пригласили маляра.</a:t>
            </a:r>
            <a:endParaRPr lang="ru-RU" sz="800" b="1" dirty="0">
              <a:solidFill>
                <a:schemeClr val="bg2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72100" algn="l"/>
              </a:tabLst>
            </a:pPr>
            <a:r>
              <a:rPr lang="ru-RU" b="1" dirty="0">
                <a:latin typeface="Arial" pitchFamily="34" charset="0"/>
                <a:ea typeface="Times New Roman" pitchFamily="18" charset="0"/>
              </a:rPr>
              <a:t>Кисть ведем вперед-назад, </a:t>
            </a: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наш </a:t>
            </a:r>
            <a:r>
              <a:rPr lang="ru-RU" b="1" dirty="0">
                <a:latin typeface="Arial" pitchFamily="34" charset="0"/>
                <a:ea typeface="Times New Roman" pitchFamily="18" charset="0"/>
              </a:rPr>
              <a:t>маляр работе рад.</a:t>
            </a:r>
            <a:r>
              <a:rPr lang="ru-RU" sz="800" b="1" dirty="0">
                <a:latin typeface="Arial" pitchFamily="34" charset="0"/>
              </a:rPr>
              <a:t> 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-99391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72100" algn="l"/>
              </a:tabLst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маляр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2433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5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Изолированное произношение звука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9001156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/>
              <a:t>Р-Р-Р      </a:t>
            </a:r>
            <a:r>
              <a:rPr lang="ru-RU" sz="3600" dirty="0" err="1" smtClean="0"/>
              <a:t>р-р-р</a:t>
            </a:r>
            <a:r>
              <a:rPr lang="ru-RU" sz="3600" dirty="0" smtClean="0"/>
              <a:t>    </a:t>
            </a:r>
            <a:r>
              <a:rPr lang="ru-RU" sz="5400" dirty="0" smtClean="0"/>
              <a:t>Р-Р-Р      </a:t>
            </a:r>
            <a:r>
              <a:rPr lang="ru-RU" sz="3600" dirty="0" err="1" smtClean="0"/>
              <a:t>р-р-р</a:t>
            </a:r>
            <a:endParaRPr lang="ru-RU" sz="5400" dirty="0" smtClean="0"/>
          </a:p>
          <a:p>
            <a:pPr>
              <a:buNone/>
            </a:pPr>
            <a:endParaRPr lang="ru-RU" sz="5400" dirty="0" smtClean="0"/>
          </a:p>
          <a:p>
            <a:pPr>
              <a:buNone/>
            </a:pPr>
            <a:endParaRPr lang="ru-RU" sz="5400" dirty="0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643174" y="2214554"/>
            <a:ext cx="107157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57158" y="2143116"/>
            <a:ext cx="121444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14810" y="2214554"/>
            <a:ext cx="121444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500826" y="2143116"/>
            <a:ext cx="121444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4348" y="6000768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/>
              <a:t>р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286116" y="5929330"/>
            <a:ext cx="66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</a:t>
            </a:r>
            <a:endParaRPr lang="ru-RU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6286512" y="6000768"/>
            <a:ext cx="71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р</a:t>
            </a:r>
            <a:endParaRPr lang="ru-RU" sz="3600" dirty="0"/>
          </a:p>
        </p:txBody>
      </p:sp>
      <p:cxnSp>
        <p:nvCxnSpPr>
          <p:cNvPr id="18" name="Прямая со стрелкой 17"/>
          <p:cNvCxnSpPr>
            <a:stCxn id="14" idx="0"/>
          </p:cNvCxnSpPr>
          <p:nvPr/>
        </p:nvCxnSpPr>
        <p:spPr>
          <a:xfrm rot="5400000" flipH="1" flipV="1">
            <a:off x="428119" y="4357217"/>
            <a:ext cx="2143140" cy="11439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1643042" y="4286256"/>
            <a:ext cx="2286016" cy="12858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0"/>
          </p:cNvCxnSpPr>
          <p:nvPr/>
        </p:nvCxnSpPr>
        <p:spPr>
          <a:xfrm rot="5400000" flipH="1" flipV="1">
            <a:off x="3237723" y="4166425"/>
            <a:ext cx="2143140" cy="13826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4607719" y="4321975"/>
            <a:ext cx="2214578" cy="12858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85918" y="2571744"/>
            <a:ext cx="1178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Р</a:t>
            </a:r>
            <a:endParaRPr lang="ru-RU" sz="9600" dirty="0"/>
          </a:p>
        </p:txBody>
      </p:sp>
      <p:sp>
        <p:nvSpPr>
          <p:cNvPr id="33" name="TextBox 32"/>
          <p:cNvSpPr txBox="1"/>
          <p:nvPr/>
        </p:nvSpPr>
        <p:spPr>
          <a:xfrm>
            <a:off x="4714876" y="2571744"/>
            <a:ext cx="1106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Р</a:t>
            </a:r>
            <a:endParaRPr lang="ru-RU" sz="9600" dirty="0"/>
          </a:p>
        </p:txBody>
      </p:sp>
      <p:sp>
        <p:nvSpPr>
          <p:cNvPr id="34" name="TextBox 33"/>
          <p:cNvSpPr txBox="1"/>
          <p:nvPr/>
        </p:nvSpPr>
        <p:spPr>
          <a:xfrm>
            <a:off x="857224" y="4000505"/>
            <a:ext cx="642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 smtClean="0"/>
              <a:t>р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/>
              <a:t>Фонетическая  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257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b="1" dirty="0"/>
              <a:t>РА-РА-РА –у лисицы </a:t>
            </a:r>
            <a:r>
              <a:rPr lang="ru-RU" b="1" dirty="0" smtClean="0"/>
              <a:t>есть</a:t>
            </a:r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РО-РО-РО – у нас новое </a:t>
            </a:r>
            <a:endParaRPr lang="ru-RU" b="1" dirty="0" smtClean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РЫ-РЫ-РЫ- у мальчиков </a:t>
            </a:r>
            <a:endParaRPr lang="ru-RU" b="1" dirty="0" smtClean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АР-АР-АР – закипает </a:t>
            </a:r>
            <a:endParaRPr lang="ru-RU" b="1" dirty="0" smtClean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ОР-ОР-ОР- созревает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6764"/>
            <a:ext cx="2448272" cy="140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Cj0296105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8108" y="2308494"/>
            <a:ext cx="1722664" cy="152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Cj034313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3512"/>
            <a:ext cx="1728192" cy="157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Cj0413252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581" y="4437113"/>
            <a:ext cx="1906546" cy="134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Cj0232582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156" y="5301208"/>
            <a:ext cx="1671031" cy="125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916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429652" cy="200026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/>
              <a:t>Ра-ра-раки</a:t>
            </a:r>
            <a:r>
              <a:rPr lang="ru-RU" dirty="0" smtClean="0"/>
              <a:t>, раки-забияки.</a:t>
            </a:r>
            <a:br>
              <a:rPr lang="ru-RU" dirty="0" smtClean="0"/>
            </a:br>
            <a:r>
              <a:rPr lang="ru-RU" dirty="0" err="1" smtClean="0"/>
              <a:t>Ра-ра-раки</a:t>
            </a:r>
            <a:r>
              <a:rPr lang="ru-RU" dirty="0" smtClean="0"/>
              <a:t>, не бояться раки драки.</a:t>
            </a:r>
            <a:br>
              <a:rPr lang="ru-RU" dirty="0" smtClean="0"/>
            </a:br>
            <a:r>
              <a:rPr lang="ru-RU" dirty="0" err="1" smtClean="0"/>
              <a:t>Ры-ры-ры</a:t>
            </a:r>
            <a:r>
              <a:rPr lang="ru-RU" dirty="0" smtClean="0"/>
              <a:t> – вылезают они из норы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ра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571744"/>
            <a:ext cx="5392140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200223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Ар-ар-ар – горячий пар.</a:t>
            </a:r>
            <a:br>
              <a:rPr lang="ru-RU" dirty="0" smtClean="0"/>
            </a:br>
            <a:r>
              <a:rPr lang="ru-RU" dirty="0" smtClean="0"/>
              <a:t>Ар-ар-ар –над кастрюлей вьётся пар.</a:t>
            </a:r>
            <a:br>
              <a:rPr lang="ru-RU" dirty="0" smtClean="0"/>
            </a:br>
            <a:r>
              <a:rPr lang="ru-RU" dirty="0" smtClean="0"/>
              <a:t>Аром-аром-аром – я дышу над паром.</a:t>
            </a:r>
            <a:br>
              <a:rPr lang="ru-RU" dirty="0" smtClean="0"/>
            </a:br>
            <a:r>
              <a:rPr lang="ru-RU" dirty="0" smtClean="0"/>
              <a:t>Ар-ар-ар – лечит горло пар.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2714620"/>
            <a:ext cx="4896544" cy="37866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Ор-ор-ор – это хор.</a:t>
            </a:r>
            <a:br>
              <a:rPr lang="ru-RU" dirty="0" smtClean="0"/>
            </a:br>
            <a:r>
              <a:rPr lang="ru-RU" dirty="0" smtClean="0"/>
              <a:t>Ор-ор-ор – поёт песню хор.</a:t>
            </a:r>
            <a:br>
              <a:rPr lang="ru-RU" dirty="0" smtClean="0"/>
            </a:br>
            <a:r>
              <a:rPr lang="ru-RU" dirty="0" smtClean="0"/>
              <a:t>Ором-ором-ором – споём песню хором.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060848"/>
            <a:ext cx="6033549" cy="45365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501090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Ор-ор-ор – ядовитый мухомор.</a:t>
            </a:r>
            <a:br>
              <a:rPr lang="ru-RU" dirty="0" smtClean="0"/>
            </a:br>
            <a:r>
              <a:rPr lang="ru-RU" dirty="0" smtClean="0"/>
              <a:t>Ор-ор-ор – в бору вырос мухомор.</a:t>
            </a:r>
            <a:br>
              <a:rPr lang="ru-RU" dirty="0" smtClean="0"/>
            </a:br>
            <a:r>
              <a:rPr lang="ru-RU" dirty="0" smtClean="0"/>
              <a:t>Ор-ор-ор – нельзя есть мухомор.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060848"/>
            <a:ext cx="3456384" cy="44694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358214" cy="201135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Ор-ор-ор – вот наш двор.</a:t>
            </a:r>
            <a:br>
              <a:rPr lang="ru-RU" dirty="0" smtClean="0"/>
            </a:br>
            <a:r>
              <a:rPr lang="ru-RU" dirty="0" err="1" smtClean="0"/>
              <a:t>Ра-ра-ра</a:t>
            </a:r>
            <a:r>
              <a:rPr lang="ru-RU" dirty="0" smtClean="0"/>
              <a:t> – во дворе у нас гора.</a:t>
            </a:r>
            <a:br>
              <a:rPr lang="ru-RU" dirty="0" smtClean="0"/>
            </a:br>
            <a:r>
              <a:rPr lang="ru-RU" dirty="0" err="1" smtClean="0"/>
              <a:t>Ры-ры-ры</a:t>
            </a:r>
            <a:r>
              <a:rPr lang="ru-RU" dirty="0" smtClean="0"/>
              <a:t> – мы катаемся с горы.</a:t>
            </a:r>
            <a:br>
              <a:rPr lang="ru-RU" dirty="0" smtClean="0"/>
            </a:br>
            <a:r>
              <a:rPr lang="ru-RU" dirty="0" err="1" smtClean="0"/>
              <a:t>Ра-ра-ра</a:t>
            </a:r>
            <a:r>
              <a:rPr lang="ru-RU" dirty="0" smtClean="0"/>
              <a:t> –очень рада детвора.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762631"/>
            <a:ext cx="5256583" cy="392282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/>
              <a:t>Порифмуем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 – Ра – Ра - звук Р учить …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 - Ра - Ра – радость, радуга, …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Ро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Ро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Ро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роща, роза, рот, …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Ры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Ры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Ры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комары, рыбак, …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Ру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Ру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Ру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рукава, рубить, 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836712"/>
            <a:ext cx="5068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Настрой на работу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20888"/>
            <a:ext cx="9838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 будем разговаривать. Мы будем проговаривать.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Правильно и внятно, чтоб было всем понятно.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58888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>Составь   слова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2565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                                                                 </a:t>
            </a:r>
            <a:r>
              <a:rPr lang="ru-RU" sz="6500" dirty="0" smtClean="0"/>
              <a:t>тина</a:t>
            </a:r>
          </a:p>
          <a:p>
            <a:pPr marL="0" indent="0">
              <a:buNone/>
            </a:pPr>
            <a:r>
              <a:rPr lang="ru-RU" sz="6000" dirty="0" smtClean="0"/>
              <a:t>                                      тон</a:t>
            </a:r>
            <a:endParaRPr lang="ru-RU" sz="6000" dirty="0"/>
          </a:p>
          <a:p>
            <a:pPr marL="0" indent="0">
              <a:buNone/>
            </a:pPr>
            <a:r>
              <a:rPr lang="ru-RU" sz="6000" dirty="0" smtClean="0"/>
              <a:t>         </a:t>
            </a:r>
            <a:r>
              <a:rPr lang="ru-RU" sz="8600" dirty="0"/>
              <a:t>Кар</a:t>
            </a:r>
            <a:r>
              <a:rPr lang="ru-RU" sz="6000" dirty="0" smtClean="0"/>
              <a:t>                   </a:t>
            </a:r>
            <a:r>
              <a:rPr lang="ru-RU" sz="6000" dirty="0" err="1" smtClean="0"/>
              <a:t>тофель</a:t>
            </a:r>
            <a:endParaRPr lang="ru-RU" sz="6000" dirty="0" smtClean="0"/>
          </a:p>
          <a:p>
            <a:pPr marL="0" indent="0">
              <a:buNone/>
            </a:pPr>
            <a:r>
              <a:rPr lang="ru-RU" sz="6500" dirty="0" smtClean="0"/>
              <a:t>                                   </a:t>
            </a:r>
            <a:r>
              <a:rPr lang="ru-RU" sz="6500" dirty="0" err="1" smtClean="0"/>
              <a:t>ман</a:t>
            </a:r>
            <a:endParaRPr lang="ru-RU" sz="6500" dirty="0" smtClean="0"/>
          </a:p>
          <a:p>
            <a:pPr marL="0" indent="0">
              <a:buNone/>
            </a:pPr>
            <a:r>
              <a:rPr lang="ru-RU" sz="6500" dirty="0"/>
              <a:t> </a:t>
            </a:r>
            <a:r>
              <a:rPr lang="ru-RU" sz="6500" dirty="0" smtClean="0"/>
              <a:t>                                  </a:t>
            </a:r>
            <a:r>
              <a:rPr lang="ru-RU" sz="6500" dirty="0" err="1" smtClean="0"/>
              <a:t>амель</a:t>
            </a:r>
            <a:r>
              <a:rPr lang="ru-RU" sz="6500" dirty="0" smtClean="0"/>
              <a:t>   </a:t>
            </a:r>
            <a:r>
              <a:rPr lang="ru-RU" sz="8800" dirty="0" smtClean="0"/>
              <a:t>                                 </a:t>
            </a:r>
            <a:endParaRPr lang="ru-RU" sz="65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428992" y="2571744"/>
            <a:ext cx="2808312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419872" y="3573016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428992" y="3571876"/>
            <a:ext cx="2951188" cy="10806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419872" y="3573016"/>
            <a:ext cx="2795202" cy="214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428992" y="1643050"/>
            <a:ext cx="2664296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537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Доскажи словечко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40768"/>
            <a:ext cx="6462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Дует сильный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/>
              <a:t>Вика вяжет </a:t>
            </a:r>
            <a:r>
              <a:rPr lang="ru-RU" sz="4000" dirty="0" err="1" smtClean="0"/>
              <a:t>сви</a:t>
            </a:r>
            <a:endParaRPr lang="ru-RU" sz="4000" dirty="0"/>
          </a:p>
          <a:p>
            <a:r>
              <a:rPr lang="ru-RU" sz="4000" dirty="0"/>
              <a:t>Землю пашет </a:t>
            </a:r>
            <a:r>
              <a:rPr lang="ru-RU" sz="4000" dirty="0" smtClean="0"/>
              <a:t>трак</a:t>
            </a:r>
            <a:endParaRPr lang="ru-RU" sz="4000" dirty="0"/>
          </a:p>
          <a:p>
            <a:r>
              <a:rPr lang="ru-RU" sz="4000" dirty="0"/>
              <a:t>Папа включил </a:t>
            </a:r>
            <a:r>
              <a:rPr lang="ru-RU" sz="4000" dirty="0" err="1" smtClean="0"/>
              <a:t>телеви</a:t>
            </a:r>
            <a:endParaRPr lang="ru-RU" sz="4000" dirty="0"/>
          </a:p>
          <a:p>
            <a:r>
              <a:rPr lang="ru-RU" sz="4000" dirty="0"/>
              <a:t>В чай кладут </a:t>
            </a:r>
            <a:r>
              <a:rPr lang="ru-RU" sz="4000" dirty="0" err="1" smtClean="0"/>
              <a:t>са</a:t>
            </a:r>
            <a:endParaRPr lang="ru-RU" sz="4000" dirty="0"/>
          </a:p>
          <a:p>
            <a:r>
              <a:rPr lang="ru-RU" sz="4000" dirty="0"/>
              <a:t>Саша открыл </a:t>
            </a:r>
            <a:r>
              <a:rPr lang="ru-RU" sz="4000" dirty="0" err="1" smtClean="0"/>
              <a:t>тет</a:t>
            </a:r>
            <a:endParaRPr lang="ru-RU" sz="4000" dirty="0"/>
          </a:p>
          <a:p>
            <a:r>
              <a:rPr lang="ru-RU" sz="4000" dirty="0"/>
              <a:t>Иголка очень </a:t>
            </a:r>
            <a:r>
              <a:rPr lang="ru-RU" sz="4000" dirty="0" smtClean="0"/>
              <a:t>ост</a:t>
            </a:r>
            <a:endParaRPr lang="ru-RU" sz="4000" dirty="0"/>
          </a:p>
          <a:p>
            <a:r>
              <a:rPr lang="ru-RU" sz="4000" dirty="0"/>
              <a:t>На перекрёстке </a:t>
            </a:r>
            <a:r>
              <a:rPr lang="ru-RU" sz="4000" dirty="0" err="1" smtClean="0"/>
              <a:t>свето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44000" y="1428736"/>
            <a:ext cx="1143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тер.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000240"/>
            <a:ext cx="1275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тер.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908" y="2500306"/>
            <a:ext cx="1043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тор.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908" y="3143248"/>
            <a:ext cx="102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зор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908" y="3929066"/>
            <a:ext cx="1051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хар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29784" y="4429132"/>
            <a:ext cx="129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радь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0" y="5072074"/>
            <a:ext cx="107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рая.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8346" y="5786454"/>
            <a:ext cx="11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фор.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4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96 -0.01203 L -0.55469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7 -0.01134 L -0.59323 -0.01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22 -0.00023 L -0.53316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07 0.00092 L -0.46007 0.00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68 -0.02961 L -0.61059 -0.029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28 -0.0081 L -0.59236 -0.0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04 -0.01781 L -0.55504 -0.017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 -0.0273 L -0.475 -0.027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Марина  Валентиновна\Documents\логопедия\картинки на титульные листы\ру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50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Марина  Валентиновна\Documents\логопедия\картинки на титульные листы\ра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6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Марина  Валентиновна\Documents\логопедия\картинки на титульные листы\ры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8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Марина  Валентиновна\Documents\логопедия\картинки на титульные листы\рыс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28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Марина  Валентиновна\Documents\логопедия\картинки на титульные листы\сах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57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Марина  Валентиновна\Documents\логопедия\картинки на титульные листы\сорок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86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Марина  Валентиновна\Documents\логопедия\картинки на титульные листы\труб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51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Марина  Валентиновна\Documents\логопедия\картинки на титульные листы\фрук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28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40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Марина  Валентиновна\Documents\логопедия\картинки на титульные листы\арбуз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60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Марина  Валентиновна\Documents\логопедия\картинки на титульные листы\бараб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5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Марина  Валентиновна\Documents\логопедия\картинки на титульные листы\бар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9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Марина  Валентиновна\Documents\логопедия\картинки на титульные листы\вёд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61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Марина  Валентиновна\Documents\логопедия\картинки на титульные листы\бобёр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08875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7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арина  Валентиновна\Documents\логопедия\картинки на титульные листы\роз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10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Марина  Валентиновна\Documents\логопедия\картинки на титульные листы\воробе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9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Марина  Валентиновна\Documents\логопедия\картинки на титульные листы\ворон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8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Марина  Валентиновна\Documents\логопедия\картинки на титульные листы\грабл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1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Марина  Валентиновна\Documents\логопедия\картинки на титульные листы\грач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72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Выделение из речи и текста  часто встречающегося звука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Деревянный Буратино Карабаса обхитрил:</a:t>
            </a:r>
          </a:p>
          <a:p>
            <a:pPr marL="0" indent="0">
              <a:buNone/>
            </a:pPr>
            <a:r>
              <a:rPr lang="ru-RU" dirty="0" smtClean="0"/>
              <a:t>Дверь в каморке под картиной золотым ключом открыл.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212976"/>
            <a:ext cx="4430136" cy="347494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Марина  Валентиновна\Documents\логопедия\картинки на титульные листы\карава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7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Марина  Валентиновна\Documents\логопедия\картинки на титульные листы\картоф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24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Марина  Валентиновна\Documents\логопедия\картинки на титульные листы\ко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00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Марина  Валентиновна\Documents\логопедия\картинки на титульные листы\крокоди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5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Марина  Валентиновна\Documents\логопедия\картинки на титульные листы\крот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93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Марина  Валентиновна\Documents\логопедия\картинки на титульные листы\круж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75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Марина  Валентиновна\Documents\логопедия\картинки на титульные листы\морж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3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C:\Users\Марина  Валентиновна\Documents\логопедия\картинки на титульные листы\морожено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8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Марина  Валентиновна\Documents\логопедия\картинки на титульные листы\носоро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60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 descr="C:\Users\Марина  Валентиновна\Documents\логопедия\картинки на титульные листы\портф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6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  Валентиновна\Documents\картинки по логопедии\буква р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33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ти бегут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9215470" cy="7262664"/>
          </a:xfrm>
          <a:prstGeom prst="rect">
            <a:avLst/>
          </a:prstGeom>
        </p:spPr>
      </p:pic>
      <p:pic>
        <p:nvPicPr>
          <p:cNvPr id="3" name="В ритме танц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5229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8222"/>
            <a:ext cx="1872208" cy="188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67350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29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01006"/>
          </a:xfrm>
        </p:spPr>
        <p:txBody>
          <a:bodyPr>
            <a:noAutofit/>
          </a:bodyPr>
          <a:lstStyle/>
          <a:p>
            <a:r>
              <a:rPr lang="ru-RU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Составь   предложение по картинке</a:t>
            </a:r>
            <a:endParaRPr lang="ru-RU" sz="6000" dirty="0"/>
          </a:p>
        </p:txBody>
      </p:sp>
      <p:pic>
        <p:nvPicPr>
          <p:cNvPr id="4" name="Picture 4" descr="фото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30000"/>
          </a:blip>
          <a:srcRect b="3079"/>
          <a:stretch>
            <a:fillRect/>
          </a:stretch>
        </p:blipFill>
        <p:spPr>
          <a:xfrm>
            <a:off x="683568" y="1600200"/>
            <a:ext cx="7704856" cy="4997152"/>
          </a:xfrm>
          <a:noFill/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199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1307313294_wallpapers-by-nevseoboi-257_www.nevseoboi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.MICROSOF-E03B23\Мои документы\Мои рисунки\птицы, кормушки\корму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9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.MICROSOF-E03B23\Мои документы\Мои рисунки\кошки и собаки\котёнок и рыб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.MICROSOF-E03B23\Мои документы\Мои рисунки\анимация\мыльные пузыри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686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Обрадован баран – у барана барабан.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522921"/>
            <a:ext cx="4248472" cy="5310590"/>
          </a:xfrm>
        </p:spPr>
      </p:pic>
    </p:spTree>
    <p:extLst>
      <p:ext uri="{BB962C8B-B14F-4D97-AF65-F5344CB8AC3E}">
        <p14:creationId xmlns:p14="http://schemas.microsoft.com/office/powerpoint/2010/main" xmlns="" val="5945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Пётр Петрович Прыгунов прибыл из Перми в Ростов.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060848"/>
            <a:ext cx="5671350" cy="4648648"/>
          </a:xfrm>
        </p:spPr>
      </p:pic>
    </p:spTree>
    <p:extLst>
      <p:ext uri="{BB962C8B-B14F-4D97-AF65-F5344CB8AC3E}">
        <p14:creationId xmlns:p14="http://schemas.microsoft.com/office/powerpoint/2010/main" xmlns="" val="24234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бревну бобры бредут</a:t>
            </a:r>
            <a:br>
              <a:rPr lang="ru-RU" dirty="0" smtClean="0"/>
            </a:br>
            <a:r>
              <a:rPr lang="ru-RU" dirty="0" smtClean="0"/>
              <a:t>Брёвна грызть бобры идут.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969201"/>
            <a:ext cx="6192688" cy="4691431"/>
          </a:xfrm>
        </p:spPr>
      </p:pic>
    </p:spTree>
    <p:extLst>
      <p:ext uri="{BB962C8B-B14F-4D97-AF65-F5344CB8AC3E}">
        <p14:creationId xmlns:p14="http://schemas.microsoft.com/office/powerpoint/2010/main" xmlns="" val="13414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Хитрую сороку поймать морока, а сорок </a:t>
            </a:r>
            <a:r>
              <a:rPr lang="ru-RU" dirty="0" err="1" smtClean="0"/>
              <a:t>сорок</a:t>
            </a:r>
            <a:r>
              <a:rPr lang="ru-RU" dirty="0" smtClean="0"/>
              <a:t> – сорок морок.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2776"/>
            <a:ext cx="2880319" cy="1689373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02149"/>
            <a:ext cx="2880320" cy="191171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458" y="1412776"/>
            <a:ext cx="2941165" cy="1860798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13866"/>
            <a:ext cx="2880320" cy="184413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458" y="5183778"/>
            <a:ext cx="2954542" cy="1674222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458" y="3227450"/>
            <a:ext cx="2941165" cy="1952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878" y="5055986"/>
            <a:ext cx="2228244" cy="17684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878" y="3119463"/>
            <a:ext cx="2228243" cy="18284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878" y="1400309"/>
            <a:ext cx="2228243" cy="16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5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328" y="332656"/>
            <a:ext cx="6048672" cy="1714202"/>
          </a:xfrm>
        </p:spPr>
        <p:txBody>
          <a:bodyPr>
            <a:noAutofit/>
          </a:bodyPr>
          <a:lstStyle/>
          <a:p>
            <a:r>
              <a:rPr lang="ru-RU" sz="3600" b="1" dirty="0"/>
              <a:t>Буква  Р – на мачте парус,</a:t>
            </a:r>
            <a:br>
              <a:rPr lang="ru-RU" sz="3600" b="1" dirty="0"/>
            </a:br>
            <a:r>
              <a:rPr lang="ru-RU" sz="3600" b="1" dirty="0"/>
              <a:t>Вдаль плывет, небес касаясь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  <p:pic>
        <p:nvPicPr>
          <p:cNvPr id="4" name="Picture 7" descr="MCj02342000000[1]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2" y="1"/>
            <a:ext cx="3171836" cy="290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Cj0215350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12160" y="1988840"/>
            <a:ext cx="2627784" cy="40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3645023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Ручка твердая у трости,</a:t>
            </a:r>
          </a:p>
          <a:p>
            <a:r>
              <a:rPr lang="ru-RU" sz="4000" b="1" dirty="0"/>
              <a:t>Трость для деда </a:t>
            </a:r>
          </a:p>
          <a:p>
            <a:r>
              <a:rPr lang="ru-RU" sz="4000" b="1" dirty="0"/>
              <a:t>сделал Костя.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21252" y="1268760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32975" y="6017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2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Молодец!!!</a:t>
            </a:r>
            <a:endParaRPr lang="ru-RU" sz="5400" dirty="0"/>
          </a:p>
        </p:txBody>
      </p:sp>
      <p:pic>
        <p:nvPicPr>
          <p:cNvPr id="4" name="Содержимое 3" descr="jivotniea-2903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7422" y="1336286"/>
            <a:ext cx="4429156" cy="4950233"/>
          </a:xfrm>
        </p:spPr>
      </p:pic>
      <p:pic>
        <p:nvPicPr>
          <p:cNvPr id="3" name="OOO-BUChK-rychanie-tigra(muzofun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1600" y="5373216"/>
            <a:ext cx="609600" cy="609600"/>
          </a:xfrm>
          <a:prstGeom prst="rect">
            <a:avLst/>
          </a:prstGeom>
        </p:spPr>
      </p:pic>
      <p:pic>
        <p:nvPicPr>
          <p:cNvPr id="5" name="Zvuki-dikoy-prirody-Rychanie-tigra-_(muzofun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68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10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ivotniea-291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262563" y="285750"/>
            <a:ext cx="3881437" cy="3881438"/>
          </a:xfrm>
        </p:spPr>
      </p:pic>
      <p:pic>
        <p:nvPicPr>
          <p:cNvPr id="5" name="Рисунок 4" descr="jivotniea-286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639850"/>
            <a:ext cx="2428892" cy="3093945"/>
          </a:xfrm>
          <a:prstGeom prst="rect">
            <a:avLst/>
          </a:prstGeom>
        </p:spPr>
      </p:pic>
      <p:pic>
        <p:nvPicPr>
          <p:cNvPr id="6" name="Рисунок 5" descr="jivotniea-290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571876"/>
            <a:ext cx="2928958" cy="2928958"/>
          </a:xfrm>
          <a:prstGeom prst="rect">
            <a:avLst/>
          </a:prstGeom>
        </p:spPr>
      </p:pic>
      <p:pic>
        <p:nvPicPr>
          <p:cNvPr id="7" name="Рисунок 6" descr="jivotniea-287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143380"/>
            <a:ext cx="2071702" cy="215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448272" cy="2088232"/>
          </a:xfrm>
        </p:spPr>
        <p:txBody>
          <a:bodyPr>
            <a:normAutofit/>
          </a:bodyPr>
          <a:lstStyle/>
          <a:p>
            <a:r>
              <a:rPr lang="ru-RU" sz="9600" b="1" dirty="0"/>
              <a:t>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464496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ru-RU" sz="4000" dirty="0"/>
              <a:t>«Дрожу от страха до сих пор! –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ru-RU" sz="4000" dirty="0"/>
              <a:t>Воскликнуло полено: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ru-RU" sz="4000" dirty="0"/>
              <a:t>Похожа буква на топор!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ru-RU" sz="4000" dirty="0"/>
              <a:t>Расколет непременно!»</a:t>
            </a:r>
          </a:p>
          <a:p>
            <a:endParaRPr lang="ru-RU" sz="4000" dirty="0"/>
          </a:p>
        </p:txBody>
      </p:sp>
      <p:pic>
        <p:nvPicPr>
          <p:cNvPr id="4" name="Picture 8" descr="J0215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3976" flipH="1">
            <a:off x="5862548" y="2876736"/>
            <a:ext cx="3012050" cy="25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822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7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069160"/>
          </a:xfrm>
        </p:spPr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Хлопни в ладоши, если услышишь </a:t>
            </a: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слово  со 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звуком «р».</a:t>
            </a:r>
          </a:p>
          <a:p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</a:rPr>
            </a:br>
            <a:r>
              <a:rPr lang="ru-RU" sz="5300" b="1" dirty="0">
                <a:latin typeface="Times New Roman" pitchFamily="18" charset="0"/>
              </a:rPr>
              <a:t>Развитие </a:t>
            </a:r>
            <a:r>
              <a:rPr lang="ru-RU" sz="5300" b="1" u="sng" dirty="0">
                <a:latin typeface="Times New Roman" pitchFamily="18" charset="0"/>
              </a:rPr>
              <a:t>фонематического слуха.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0034" y="5715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581</Words>
  <Application>Microsoft Office PowerPoint</Application>
  <PresentationFormat>Экран (4:3)</PresentationFormat>
  <Paragraphs>118</Paragraphs>
  <Slides>71</Slides>
  <Notes>0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Автоматизация звука  Р в слогах, словах, предложениях</vt:lpstr>
      <vt:lpstr>Слайд 2</vt:lpstr>
      <vt:lpstr>Слайд 3</vt:lpstr>
      <vt:lpstr>Слайд 4</vt:lpstr>
      <vt:lpstr>Выделение из речи и текста  часто встречающегося звука</vt:lpstr>
      <vt:lpstr>Слайд 6</vt:lpstr>
      <vt:lpstr>Буква  Р – на мачте парус, Вдаль плывет, небес касаясь.  </vt:lpstr>
      <vt:lpstr>Р</vt:lpstr>
      <vt:lpstr> Развитие фонематического слуха.</vt:lpstr>
      <vt:lpstr>Характеристика звука Р</vt:lpstr>
      <vt:lpstr>Артикуляция звука Р</vt:lpstr>
      <vt:lpstr>Артикуляционная гимнастика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Изолированное произношение звука</vt:lpstr>
      <vt:lpstr>Фонетическая   зарядка</vt:lpstr>
      <vt:lpstr>Ра-ра-раки, раки-забияки. Ра-ра-раки, не бояться раки драки. Ры-ры-ры – вылезают они из норы </vt:lpstr>
      <vt:lpstr>Ар-ар-ар – горячий пар. Ар-ар-ар –над кастрюлей вьётся пар. Аром-аром-аром – я дышу над паром. Ар-ар-ар – лечит горло пар.</vt:lpstr>
      <vt:lpstr>Ор-ор-ор – это хор. Ор-ор-ор – поёт песню хор. Ором-ором-ором – споём песню хором.</vt:lpstr>
      <vt:lpstr>Ор-ор-ор – ядовитый мухомор. Ор-ор-ор – в бору вырос мухомор. Ор-ор-ор – нельзя есть мухомор. </vt:lpstr>
      <vt:lpstr>Ор-ор-ор – вот наш двор. Ра-ра-ра – во дворе у нас гора. Ры-ры-ры – мы катаемся с горы. Ра-ра-ра –очень рада детвора.</vt:lpstr>
      <vt:lpstr>Порифмуем</vt:lpstr>
      <vt:lpstr>Составь   слова</vt:lpstr>
      <vt:lpstr>Доскажи словечко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Составь   предложение по картинке</vt:lpstr>
      <vt:lpstr>Слайд 62</vt:lpstr>
      <vt:lpstr>Слайд 63</vt:lpstr>
      <vt:lpstr>Слайд 64</vt:lpstr>
      <vt:lpstr>Слайд 65</vt:lpstr>
      <vt:lpstr>Обрадован баран – у барана барабан.</vt:lpstr>
      <vt:lpstr>Пётр Петрович Прыгунов прибыл из Перми в Ростов.</vt:lpstr>
      <vt:lpstr>По бревну бобры бредут Брёвна грызть бобры идут.</vt:lpstr>
      <vt:lpstr>Хитрую сороку поймать морока, а сорок сорок – сорок морок.</vt:lpstr>
      <vt:lpstr>Молодец!!!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 Р в слогах, словах, предложениях</dc:title>
  <dc:creator>Марина  Валентиновна</dc:creator>
  <cp:lastModifiedBy>Admin</cp:lastModifiedBy>
  <cp:revision>85</cp:revision>
  <dcterms:created xsi:type="dcterms:W3CDTF">2012-12-04T07:44:07Z</dcterms:created>
  <dcterms:modified xsi:type="dcterms:W3CDTF">2012-12-26T14:38:03Z</dcterms:modified>
</cp:coreProperties>
</file>