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6" r:id="rId9"/>
    <p:sldId id="267" r:id="rId10"/>
    <p:sldId id="265" r:id="rId11"/>
    <p:sldId id="262" r:id="rId12"/>
    <p:sldId id="263" r:id="rId13"/>
    <p:sldId id="26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A00A-3A90-4D63-9E99-A28850391E19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22BA-F52D-4E0F-B61A-AA44EB7939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A00A-3A90-4D63-9E99-A28850391E19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22BA-F52D-4E0F-B61A-AA44EB7939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A00A-3A90-4D63-9E99-A28850391E19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22BA-F52D-4E0F-B61A-AA44EB7939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A00A-3A90-4D63-9E99-A28850391E19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22BA-F52D-4E0F-B61A-AA44EB7939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A00A-3A90-4D63-9E99-A28850391E19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22BA-F52D-4E0F-B61A-AA44EB7939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A00A-3A90-4D63-9E99-A28850391E19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22BA-F52D-4E0F-B61A-AA44EB7939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A00A-3A90-4D63-9E99-A28850391E19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22BA-F52D-4E0F-B61A-AA44EB7939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A00A-3A90-4D63-9E99-A28850391E19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22BA-F52D-4E0F-B61A-AA44EB7939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A00A-3A90-4D63-9E99-A28850391E19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22BA-F52D-4E0F-B61A-AA44EB7939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A00A-3A90-4D63-9E99-A28850391E19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22BA-F52D-4E0F-B61A-AA44EB7939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A00A-3A90-4D63-9E99-A28850391E19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22BA-F52D-4E0F-B61A-AA44EB7939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9A00A-3A90-4D63-9E99-A28850391E19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A22BA-F52D-4E0F-B61A-AA44EB79392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85861"/>
            <a:ext cx="7772400" cy="171451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Предложения с </a:t>
            </a:r>
            <a:r>
              <a:rPr lang="ru-RU" dirty="0" smtClean="0"/>
              <a:t>обращением</a:t>
            </a:r>
            <a:br>
              <a:rPr lang="ru-RU" dirty="0" smtClean="0"/>
            </a:br>
            <a:r>
              <a:rPr lang="ru-RU" dirty="0" smtClean="0"/>
              <a:t>8 класс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43306" y="3886200"/>
            <a:ext cx="5000660" cy="1752600"/>
          </a:xfrm>
        </p:spPr>
        <p:txBody>
          <a:bodyPr/>
          <a:lstStyle/>
          <a:p>
            <a:pPr algn="r"/>
            <a:r>
              <a:rPr lang="ru-RU" b="1" dirty="0" smtClean="0"/>
              <a:t>Учитель: Пашкова О.А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 descr="0_1a53c_5251d2a6_S.gi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997" y="4000504"/>
            <a:ext cx="1516867" cy="1857388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Россия</a:t>
            </a:r>
            <a:endParaRPr lang="ru-RU" dirty="0"/>
          </a:p>
        </p:txBody>
      </p:sp>
      <p:pic>
        <p:nvPicPr>
          <p:cNvPr id="4" name="Содержимое 3" descr="Narjadnyjlnjanojsarafan19v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1428736"/>
            <a:ext cx="2571768" cy="4429156"/>
          </a:xfrm>
        </p:spPr>
      </p:pic>
      <p:pic>
        <p:nvPicPr>
          <p:cNvPr id="5" name="Рисунок 4" descr="Tsarskijkostju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1802" y="2071678"/>
            <a:ext cx="2857500" cy="4314825"/>
          </a:xfrm>
          <a:prstGeom prst="rect">
            <a:avLst/>
          </a:prstGeom>
        </p:spPr>
      </p:pic>
      <p:pic>
        <p:nvPicPr>
          <p:cNvPr id="6" name="Рисунок 5" descr="2Arkhangelskijprazdnechnyj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9322" y="1428736"/>
            <a:ext cx="2857500" cy="4314825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Обращения в России: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Государь, батюшка, сударь, сударыня, князь…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Товарищ, господа, дамы, мадам, сударь, сударыня, молодой человек, девушка, леди и джентльмены</a:t>
            </a:r>
            <a:endParaRPr lang="ru-RU" dirty="0"/>
          </a:p>
        </p:txBody>
      </p:sp>
      <p:pic>
        <p:nvPicPr>
          <p:cNvPr id="4" name="Рисунок 3" descr="79fd1043c76e63e8a2aab76ec183dadf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84" y="4429132"/>
            <a:ext cx="2857500" cy="1905000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Написать </a:t>
            </a:r>
            <a:r>
              <a:rPr lang="ru-RU" dirty="0" smtClean="0"/>
              <a:t>письмо(или небольшую записку)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Маме, подруге, учителю, сестре, врагу, директору, бабушке…( на выбор)</a:t>
            </a:r>
          </a:p>
          <a:p>
            <a:pPr>
              <a:buNone/>
            </a:pPr>
            <a:r>
              <a:rPr lang="ru-RU" dirty="0" smtClean="0"/>
              <a:t>Используйте корректные, вежливые слова.</a:t>
            </a:r>
            <a:endParaRPr lang="ru-RU" dirty="0"/>
          </a:p>
        </p:txBody>
      </p:sp>
      <p:pic>
        <p:nvPicPr>
          <p:cNvPr id="4" name="Рисунок 3" descr="2b01be087fb99e407e3ef542e13e5f9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802" y="3357562"/>
            <a:ext cx="2643206" cy="2945286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стр</a:t>
            </a:r>
            <a:r>
              <a:rPr lang="ru-RU" dirty="0"/>
              <a:t>. 117-118, № </a:t>
            </a:r>
            <a:r>
              <a:rPr lang="ru-RU" dirty="0" smtClean="0"/>
              <a:t>185</a:t>
            </a:r>
          </a:p>
          <a:p>
            <a:pPr marL="514350" indent="-514350">
              <a:buAutoNum type="arabicPeriod"/>
            </a:pPr>
            <a:r>
              <a:rPr lang="ru-RU" dirty="0" smtClean="0"/>
              <a:t>Написать небольшое письмо, используя </a:t>
            </a:r>
            <a:r>
              <a:rPr lang="ru-RU" dirty="0" smtClean="0"/>
              <a:t>старинные </a:t>
            </a:r>
            <a:r>
              <a:rPr lang="ru-RU" dirty="0" smtClean="0"/>
              <a:t>обращения и </a:t>
            </a:r>
            <a:r>
              <a:rPr lang="ru-RU" dirty="0" smtClean="0"/>
              <a:t>обороты</a:t>
            </a:r>
          </a:p>
          <a:p>
            <a:pPr marL="514350" indent="-514350">
              <a:buNone/>
            </a:pPr>
            <a:endParaRPr lang="ru-RU" dirty="0" smtClean="0"/>
          </a:p>
          <a:p>
            <a:pPr marL="514350" indent="-514350" algn="ctr"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Спасибо за урок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67796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8" y="4598464"/>
            <a:ext cx="3143272" cy="1773925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dirty="0"/>
              <a:t>расширить знания учащихся об обращении, его месте и роли в предложении, цели употребления в речи, о знаках препинания при обращении.</a:t>
            </a:r>
          </a:p>
          <a:p>
            <a:endParaRPr lang="ru-RU" dirty="0"/>
          </a:p>
        </p:txBody>
      </p:sp>
      <p:pic>
        <p:nvPicPr>
          <p:cNvPr id="4" name="Рисунок 3" descr="flover_004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570" y="3714752"/>
            <a:ext cx="2305050" cy="2533650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Обучающие: закрепить знания учащихся об обобщающих словах при однородных членах, их месте в предложении и знаках препинания при них;</a:t>
            </a:r>
          </a:p>
          <a:p>
            <a:r>
              <a:rPr lang="ru-RU" dirty="0"/>
              <a:t>Вспомнить все изученное ранее об обращении, расширить эти знания, познакомив учащихся с метом и ролью обращения в предложении, цели его употребления в речи, о знаках препинания при </a:t>
            </a:r>
            <a:r>
              <a:rPr lang="ru-RU" dirty="0" smtClean="0"/>
              <a:t>нем…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Найди обращение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1.		Смилуйся  </a:t>
            </a:r>
            <a:r>
              <a:rPr lang="ru-RU" dirty="0"/>
              <a:t>государыня рыбка!</a:t>
            </a:r>
          </a:p>
          <a:p>
            <a:pPr lvl="0">
              <a:buNone/>
            </a:pPr>
            <a:r>
              <a:rPr lang="ru-RU" dirty="0" smtClean="0"/>
              <a:t>2.		Отпусти ты старче </a:t>
            </a:r>
            <a:r>
              <a:rPr lang="ru-RU" dirty="0"/>
              <a:t>меня в море!</a:t>
            </a:r>
          </a:p>
          <a:p>
            <a:pPr lvl="0">
              <a:buNone/>
            </a:pPr>
            <a:r>
              <a:rPr lang="ru-RU" dirty="0" smtClean="0"/>
              <a:t>3.		Дурачина ты </a:t>
            </a:r>
            <a:r>
              <a:rPr lang="ru-RU" dirty="0"/>
              <a:t>простофиля!</a:t>
            </a:r>
          </a:p>
          <a:p>
            <a:pPr>
              <a:buNone/>
            </a:pPr>
            <a:r>
              <a:rPr lang="ru-RU" dirty="0" smtClean="0"/>
              <a:t>		Выпросил дурачина  </a:t>
            </a:r>
            <a:r>
              <a:rPr lang="ru-RU" dirty="0"/>
              <a:t>корыто!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4.	Здравствуй  </a:t>
            </a:r>
            <a:r>
              <a:rPr lang="ru-RU" dirty="0"/>
              <a:t>князь ты мой прекрасный</a:t>
            </a:r>
          </a:p>
        </p:txBody>
      </p:sp>
      <p:pic>
        <p:nvPicPr>
          <p:cNvPr id="4" name="Рисунок 3" descr="cartoon_385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9454" y="4857760"/>
            <a:ext cx="1647821" cy="1626604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Проверяем:</a:t>
            </a:r>
            <a:endParaRPr lang="ru-RU" dirty="0"/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1.		Смилуйся,  </a:t>
            </a:r>
            <a:r>
              <a:rPr lang="ru-RU" dirty="0">
                <a:solidFill>
                  <a:srgbClr val="FF0000"/>
                </a:solidFill>
              </a:rPr>
              <a:t>государыня рыбка</a:t>
            </a:r>
            <a:r>
              <a:rPr lang="ru-RU" dirty="0"/>
              <a:t>!</a:t>
            </a:r>
          </a:p>
          <a:p>
            <a:pPr lvl="0">
              <a:buNone/>
            </a:pPr>
            <a:r>
              <a:rPr lang="ru-RU" dirty="0" smtClean="0"/>
              <a:t>2.		Отпусти ты, </a:t>
            </a:r>
            <a:r>
              <a:rPr lang="ru-RU" dirty="0" smtClean="0">
                <a:solidFill>
                  <a:srgbClr val="FF0000"/>
                </a:solidFill>
              </a:rPr>
              <a:t>старче</a:t>
            </a:r>
            <a:r>
              <a:rPr lang="ru-RU" dirty="0" smtClean="0"/>
              <a:t>, </a:t>
            </a:r>
            <a:r>
              <a:rPr lang="ru-RU" dirty="0"/>
              <a:t>меня в море!</a:t>
            </a:r>
          </a:p>
          <a:p>
            <a:pPr lvl="0">
              <a:buNone/>
            </a:pPr>
            <a:r>
              <a:rPr lang="ru-RU" dirty="0" smtClean="0"/>
              <a:t>3.		</a:t>
            </a:r>
            <a:r>
              <a:rPr lang="ru-RU" dirty="0" smtClean="0">
                <a:solidFill>
                  <a:srgbClr val="FF0000"/>
                </a:solidFill>
              </a:rPr>
              <a:t>Дурачина ты, </a:t>
            </a:r>
            <a:r>
              <a:rPr lang="ru-RU" dirty="0">
                <a:solidFill>
                  <a:srgbClr val="FF0000"/>
                </a:solidFill>
              </a:rPr>
              <a:t>простофиля</a:t>
            </a:r>
            <a:r>
              <a:rPr lang="ru-RU" dirty="0"/>
              <a:t>!</a:t>
            </a:r>
          </a:p>
          <a:p>
            <a:pPr>
              <a:buNone/>
            </a:pPr>
            <a:r>
              <a:rPr lang="ru-RU" dirty="0" smtClean="0"/>
              <a:t>		Выпросил, </a:t>
            </a:r>
            <a:r>
              <a:rPr lang="ru-RU" dirty="0" smtClean="0">
                <a:solidFill>
                  <a:srgbClr val="FF0000"/>
                </a:solidFill>
              </a:rPr>
              <a:t>дурачина</a:t>
            </a:r>
            <a:r>
              <a:rPr lang="ru-RU" dirty="0" smtClean="0"/>
              <a:t>,  </a:t>
            </a:r>
            <a:r>
              <a:rPr lang="ru-RU" dirty="0"/>
              <a:t>корыто!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4.	Здравствуй,  </a:t>
            </a:r>
            <a:r>
              <a:rPr lang="ru-RU" dirty="0">
                <a:solidFill>
                  <a:srgbClr val="FF0000"/>
                </a:solidFill>
              </a:rPr>
              <a:t>князь ты мой прекрасный</a:t>
            </a:r>
          </a:p>
        </p:txBody>
      </p:sp>
      <p:pic>
        <p:nvPicPr>
          <p:cNvPr id="5" name="Рисунок 4" descr="16297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0958" y="4929198"/>
            <a:ext cx="1019175" cy="1095375"/>
          </a:xfrm>
          <a:prstGeom prst="rect">
            <a:avLst/>
          </a:prstGeom>
        </p:spPr>
      </p:pic>
      <p:pic>
        <p:nvPicPr>
          <p:cNvPr id="6" name="Рисунок 5" descr="16297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5000636"/>
            <a:ext cx="1019175" cy="1095375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1. </a:t>
            </a:r>
            <a:r>
              <a:rPr lang="ru-RU" u="sng" dirty="0" smtClean="0"/>
              <a:t>ЗАПОМНИТЕ</a:t>
            </a:r>
            <a:r>
              <a:rPr lang="ru-RU" dirty="0"/>
              <a:t>: основная роль обращений в речи </a:t>
            </a:r>
            <a:r>
              <a:rPr lang="ru-RU" dirty="0" smtClean="0"/>
              <a:t>– ЗВАТЕЛЬНАЯ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2. Распространена </a:t>
            </a:r>
            <a:r>
              <a:rPr lang="ru-RU" dirty="0"/>
              <a:t>также и оценочная роль обращений. </a:t>
            </a:r>
            <a:r>
              <a:rPr lang="ru-RU" dirty="0" smtClean="0"/>
              <a:t> </a:t>
            </a:r>
            <a:r>
              <a:rPr lang="ru-RU" dirty="0"/>
              <a:t>Оценка может быть положительной и отрицательной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Рисунок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1551374" cy="1476020"/>
          </a:xfrm>
          <a:prstGeom prst="rect">
            <a:avLst/>
          </a:prstGeom>
        </p:spPr>
      </p:pic>
      <p:pic>
        <p:nvPicPr>
          <p:cNvPr id="5" name="Рисунок 4" descr="Рисунок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892" y="4929198"/>
            <a:ext cx="1479936" cy="1476020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57356" y="642918"/>
            <a:ext cx="6829444" cy="548324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Как </a:t>
            </a:r>
            <a:r>
              <a:rPr lang="ru-RU" dirty="0"/>
              <a:t>характеризует говорящего употребление им слова - обращения? 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старик</a:t>
            </a:r>
            <a:r>
              <a:rPr lang="ru-RU" dirty="0" smtClean="0"/>
              <a:t> </a:t>
            </a:r>
            <a:r>
              <a:rPr lang="ru-RU" dirty="0"/>
              <a:t>– добрый, вежливый, умеет быть  благодарным, бескорыстным. 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Лебедь</a:t>
            </a:r>
            <a:r>
              <a:rPr lang="ru-RU" dirty="0" smtClean="0"/>
              <a:t> </a:t>
            </a:r>
            <a:r>
              <a:rPr lang="ru-RU" dirty="0"/>
              <a:t>восхищается князем, готова прийти ему на помощь. Бескорыстна и вежлива.   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Рыбка</a:t>
            </a:r>
            <a:r>
              <a:rPr lang="ru-RU" dirty="0" smtClean="0"/>
              <a:t> </a:t>
            </a:r>
            <a:r>
              <a:rPr lang="ru-RU" dirty="0"/>
              <a:t>– терпелива, </a:t>
            </a:r>
            <a:r>
              <a:rPr lang="ru-RU" dirty="0" smtClean="0"/>
              <a:t>вежлива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7f8cb778ef82bc696a0e171456ac1e90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1428736"/>
            <a:ext cx="1500198" cy="4572032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Франция</a:t>
            </a:r>
            <a:endParaRPr lang="ru-RU" dirty="0"/>
          </a:p>
        </p:txBody>
      </p:sp>
      <p:pic>
        <p:nvPicPr>
          <p:cNvPr id="4" name="Содержимое 3" descr="Французский придворный костюм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56178" y="1500174"/>
            <a:ext cx="3612196" cy="4786346"/>
          </a:xfrm>
        </p:spPr>
      </p:pic>
      <p:pic>
        <p:nvPicPr>
          <p:cNvPr id="5" name="Рисунок 4" descr="Карл IX (король Франции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1500175"/>
            <a:ext cx="3726594" cy="4909500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Испания и Италия</a:t>
            </a:r>
            <a:endParaRPr lang="ru-RU" dirty="0"/>
          </a:p>
        </p:txBody>
      </p:sp>
      <p:pic>
        <p:nvPicPr>
          <p:cNvPr id="4" name="Содержимое 3" descr="Итальянские костюмы (Венеция, Милан, Флоренция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57752" y="1428735"/>
            <a:ext cx="3956933" cy="5122271"/>
          </a:xfrm>
        </p:spPr>
      </p:pic>
      <p:pic>
        <p:nvPicPr>
          <p:cNvPr id="5" name="Рисунок 4" descr="Испанские дворяне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1428736"/>
            <a:ext cx="4075756" cy="5153911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215</Words>
  <Application>Microsoft Office PowerPoint</Application>
  <PresentationFormat>Экран (4:3)</PresentationFormat>
  <Paragraphs>42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Предложения с обращением 8 класс </vt:lpstr>
      <vt:lpstr>Цель урока:</vt:lpstr>
      <vt:lpstr>Задачи:</vt:lpstr>
      <vt:lpstr>Найди обращение</vt:lpstr>
      <vt:lpstr>Проверяем:</vt:lpstr>
      <vt:lpstr>Слайд 6</vt:lpstr>
      <vt:lpstr>Слайд 7</vt:lpstr>
      <vt:lpstr>Франция</vt:lpstr>
      <vt:lpstr>Испания и Италия</vt:lpstr>
      <vt:lpstr>Россия</vt:lpstr>
      <vt:lpstr>Обращения в России:</vt:lpstr>
      <vt:lpstr>Написать письмо(или небольшую записку)</vt:lpstr>
      <vt:lpstr>Домашнее задание: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Предложения с обращением</dc:title>
  <dc:creator>пользователь</dc:creator>
  <cp:lastModifiedBy>пользователь</cp:lastModifiedBy>
  <cp:revision>12</cp:revision>
  <dcterms:created xsi:type="dcterms:W3CDTF">2012-12-01T17:21:32Z</dcterms:created>
  <dcterms:modified xsi:type="dcterms:W3CDTF">2013-01-08T17:36:27Z</dcterms:modified>
</cp:coreProperties>
</file>