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8"/>
  </p:notesMasterIdLst>
  <p:sldIdLst>
    <p:sldId id="256" r:id="rId2"/>
    <p:sldId id="268" r:id="rId3"/>
    <p:sldId id="258" r:id="rId4"/>
    <p:sldId id="259" r:id="rId5"/>
    <p:sldId id="260" r:id="rId6"/>
    <p:sldId id="261" r:id="rId7"/>
    <p:sldId id="262" r:id="rId8"/>
    <p:sldId id="275" r:id="rId9"/>
    <p:sldId id="273" r:id="rId10"/>
    <p:sldId id="263" r:id="rId11"/>
    <p:sldId id="264" r:id="rId12"/>
    <p:sldId id="274" r:id="rId13"/>
    <p:sldId id="266" r:id="rId14"/>
    <p:sldId id="276" r:id="rId15"/>
    <p:sldId id="267" r:id="rId16"/>
    <p:sldId id="277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9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74F9FE2-1B9B-4967-9453-507380030C9A}" type="datetimeFigureOut">
              <a:rPr lang="ru-RU"/>
              <a:pPr>
                <a:defRPr/>
              </a:pPr>
              <a:t>13.02.2013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B45F0C9-2676-4BE6-853E-44E6B0FAA0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7555B2D-B653-42C4-B9F8-B8C335C81D56}" type="slidenum">
              <a:rPr lang="ru-RU" smtClean="0"/>
              <a:pPr/>
              <a:t>14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6AF8D-1B39-4BBE-8BD8-867984C7D3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577162-A97F-4F20-B615-73A449FF6C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199EA-C9A7-4590-94D6-7BBBA287A5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381000"/>
            <a:ext cx="82296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3830D-B5AE-4F56-9F23-F0B6ACC821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AF3C54-3BFC-4329-8939-97B838284C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691068-EF3D-44A5-BDBC-81EFA754AE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63F654-D21C-4090-ABCC-68561AAECD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F1473-B31C-49A9-8764-68B044C001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BC492-7DE9-47EF-9F03-3C6CA7C521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075956-FF2D-489F-B287-C698E8B67F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D4208-45B3-451C-BC0F-06E50C5E2B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5CF238-FF14-4999-AAE6-2288C1A2BF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email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24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66508DE5-C69B-4268-9925-AF5C266A9B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2438400"/>
            <a:ext cx="6172200" cy="18288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chemeClr val="bg1">
                    <a:lumMod val="75000"/>
                  </a:schemeClr>
                </a:solidFill>
              </a:rPr>
              <a:t>Внутренние воды </a:t>
            </a:r>
            <a:br>
              <a:rPr lang="ru-RU" sz="4000" b="1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ru-RU" sz="4000" b="1" dirty="0" smtClean="0">
                <a:solidFill>
                  <a:schemeClr val="bg1">
                    <a:lumMod val="75000"/>
                  </a:schemeClr>
                </a:solidFill>
              </a:rPr>
              <a:t>Африки.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0" y="5943600"/>
            <a:ext cx="5715000" cy="914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dirty="0" smtClean="0"/>
              <a:t>Работу выполнили ученики 7 класса «А», Лицея №17, </a:t>
            </a:r>
            <a:r>
              <a:rPr lang="ru-RU" sz="2000" dirty="0" err="1" smtClean="0"/>
              <a:t>г.о.Химки</a:t>
            </a:r>
            <a:r>
              <a:rPr lang="ru-RU" sz="2000" dirty="0" smtClean="0"/>
              <a:t>.</a:t>
            </a:r>
            <a:br>
              <a:rPr lang="ru-RU" sz="2000" dirty="0" smtClean="0"/>
            </a:br>
            <a:r>
              <a:rPr lang="ru-RU" sz="2000" dirty="0" smtClean="0"/>
              <a:t>Руководитель: </a:t>
            </a:r>
            <a:r>
              <a:rPr lang="ru-RU" sz="2000" dirty="0" err="1" smtClean="0"/>
              <a:t>Шульженко.Н.Ю</a:t>
            </a:r>
            <a:r>
              <a:rPr lang="ru-RU" sz="2000" dirty="0" smtClean="0"/>
              <a:t>.</a:t>
            </a:r>
          </a:p>
        </p:txBody>
      </p:sp>
      <p:pic>
        <p:nvPicPr>
          <p:cNvPr id="2052" name="Picture 5" descr="okavango-delta_okavango-delta_top_147_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899150" y="3352800"/>
            <a:ext cx="3244850" cy="231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9" descr="s640x480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943600" y="0"/>
            <a:ext cx="320040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11" descr="BeautifulBotswanaItinerary1TailormadeHolidaysAfrica-85151262788168_800_600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0"/>
            <a:ext cx="2743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15" descr="1_cd754c2112fbbbfa358389066d9461d3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4710113"/>
            <a:ext cx="2743200" cy="214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6" name="Rectangle 16"/>
          <p:cNvSpPr>
            <a:spLocks noChangeArrowheads="1"/>
          </p:cNvSpPr>
          <p:nvPr/>
        </p:nvSpPr>
        <p:spPr bwMode="auto">
          <a:xfrm>
            <a:off x="6477000" y="2971800"/>
            <a:ext cx="17224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Река Окаванго</a:t>
            </a:r>
          </a:p>
        </p:txBody>
      </p:sp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609600" y="4343400"/>
            <a:ext cx="9858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Оз. Чад</a:t>
            </a:r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0" y="2057400"/>
            <a:ext cx="342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Болото. Дельта реки </a:t>
            </a:r>
            <a:r>
              <a:rPr lang="ru-RU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Окаванго</a:t>
            </a:r>
            <a:endParaRPr lang="ru-RU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139" name="Rectangle 19"/>
          <p:cNvSpPr>
            <a:spLocks noChangeArrowheads="1"/>
          </p:cNvSpPr>
          <p:nvPr/>
        </p:nvSpPr>
        <p:spPr bwMode="auto">
          <a:xfrm>
            <a:off x="5899150" y="2362200"/>
            <a:ext cx="3244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Ледники влк. Килиманджаро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/>
              <a:t>Озёра: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57400"/>
            <a:ext cx="6324600" cy="3200400"/>
          </a:xfrm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ru-RU" sz="2400" smtClean="0"/>
              <a:t>Много озёр на Восточно -  Африканском плоскогорье</a:t>
            </a:r>
            <a:endParaRPr lang="ru-RU" sz="2400" b="1" smtClean="0"/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ru-RU" sz="2400" b="1" smtClean="0"/>
              <a:t>Танганьика- </a:t>
            </a:r>
            <a:r>
              <a:rPr lang="ru-RU" sz="2400" smtClean="0"/>
              <a:t>озеро ширина которого 50-80 км., длина - 650 км. Глубина - 1435м.</a:t>
            </a:r>
            <a:endParaRPr lang="ru-RU" sz="2400" b="1" smtClean="0"/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ru-RU" sz="2400" b="1" smtClean="0"/>
              <a:t>Виктория-</a:t>
            </a:r>
            <a:r>
              <a:rPr lang="ru-RU" sz="2400" smtClean="0"/>
              <a:t>самое большое по площади.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     Котловина этого озера находится в прогибе платформы. Глубина 40 м, берега пологие, изрезаны.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     Ураганные ветры, которые часто сопровождают грозы, вызывают на озере сильнейшие штормы.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b="1" smtClean="0">
                <a:solidFill>
                  <a:schemeClr val="hlink"/>
                </a:solidFill>
              </a:rPr>
              <a:t>4.</a:t>
            </a:r>
            <a:r>
              <a:rPr lang="ru-RU" sz="2400" b="1" smtClean="0"/>
              <a:t>  Чад</a:t>
            </a:r>
            <a:r>
              <a:rPr lang="ru-RU" sz="2400" smtClean="0"/>
              <a:t>- мелководное, глубина  4-7 м. Площадь зависит от осадков,разлива впадающих рек. Берега заболочены.</a:t>
            </a:r>
          </a:p>
        </p:txBody>
      </p:sp>
      <p:pic>
        <p:nvPicPr>
          <p:cNvPr id="11268" name="Picture 5" descr="69740653_Lake_Tanganyika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3276600" cy="205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7" descr="1242579453_9ad51deca1edbbbee6bc0e6e54661769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51613" y="0"/>
            <a:ext cx="2592387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9" descr="Sunset%20over%20the%20River%20Chari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91200" y="3962400"/>
            <a:ext cx="3352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6858000" y="6491288"/>
            <a:ext cx="9858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Оз. Чад</a:t>
            </a:r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1447800" y="0"/>
            <a:ext cx="1797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Оз. Танганьика</a:t>
            </a:r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7453313" y="2667000"/>
            <a:ext cx="15763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Оз. Виктория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smtClean="0"/>
              <a:t>Значение рек и озёр: </a:t>
            </a:r>
            <a:r>
              <a:rPr lang="ru-RU" sz="4000" smtClean="0"/>
              <a:t/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4114800" cy="3048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dirty="0" smtClean="0"/>
              <a:t>1</a:t>
            </a:r>
            <a:r>
              <a:rPr lang="ru-RU" b="1" dirty="0" smtClean="0"/>
              <a:t>.</a:t>
            </a:r>
            <a:r>
              <a:rPr lang="ru-RU" dirty="0" smtClean="0"/>
              <a:t>Орошение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dirty="0" smtClean="0"/>
              <a:t>2.ГЭС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dirty="0" smtClean="0"/>
              <a:t>3.Лов рыбы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dirty="0" smtClean="0"/>
              <a:t>4.Водоснабженеи</a:t>
            </a:r>
          </a:p>
          <a:p>
            <a:pPr eaLnBrk="1" hangingPunct="1">
              <a:defRPr/>
            </a:pPr>
            <a:r>
              <a:rPr lang="ru-RU" dirty="0" smtClean="0"/>
              <a:t>5.Водные пути</a:t>
            </a:r>
          </a:p>
        </p:txBody>
      </p:sp>
      <p:pic>
        <p:nvPicPr>
          <p:cNvPr id="12292" name="Picture 5" descr="021110924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114800" y="4495800"/>
            <a:ext cx="4762500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7" descr="eea07b0a9dac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00600" y="1295400"/>
            <a:ext cx="3867150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4495800" y="6172200"/>
            <a:ext cx="180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ГЭС на р. Нил</a:t>
            </a:r>
          </a:p>
        </p:txBody>
      </p:sp>
      <p:pic>
        <p:nvPicPr>
          <p:cNvPr id="12295" name="Picture 12" descr="geo_lake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62000" y="4419600"/>
            <a:ext cx="2971800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1066800" y="6248400"/>
            <a:ext cx="19700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Оз. Танганьика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229600" cy="1371600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dirty="0" smtClean="0"/>
              <a:t>Выводы: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5181600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ru-RU" sz="2400" b="1" smtClean="0">
              <a:effectLst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smtClean="0">
                <a:effectLst/>
              </a:rPr>
              <a:t>1.Сформировали  представление о внутренних водах Африки.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smtClean="0">
                <a:effectLst/>
              </a:rPr>
              <a:t>2.Выяснили  факторы, влияющие на внутренние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smtClean="0">
                <a:effectLst/>
              </a:rPr>
              <a:t> воды материка.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smtClean="0">
                <a:effectLst/>
              </a:rPr>
              <a:t>3.Развивали умение работать с географической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smtClean="0">
                <a:effectLst/>
              </a:rPr>
              <a:t> картой.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z="2400" smtClean="0"/>
          </a:p>
        </p:txBody>
      </p:sp>
      <p:pic>
        <p:nvPicPr>
          <p:cNvPr id="13316" name="Picture 4" descr="40945854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476875" y="1219200"/>
            <a:ext cx="3667125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6" descr="dreamstime_6550607-agua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4876800"/>
            <a:ext cx="29718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b="1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229600" cy="41148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 smtClean="0"/>
              <a:t>1.Самая длинная река Африканского континента. 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 smtClean="0"/>
              <a:t>2.Какая река два раза пересекает экватор?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 smtClean="0"/>
              <a:t>3.На какой реке находится </a:t>
            </a:r>
            <a:r>
              <a:rPr lang="ru-RU" sz="2000" dirty="0" err="1" smtClean="0"/>
              <a:t>вдп</a:t>
            </a:r>
            <a:r>
              <a:rPr lang="ru-RU" sz="2000" dirty="0" smtClean="0"/>
              <a:t>. Виктория?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 smtClean="0"/>
              <a:t>4.Какое озеро называет кочующим?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 smtClean="0"/>
              <a:t>5.Какие озера Африки «родственники» нашего озера Байкал?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dirty="0" smtClean="0"/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 smtClean="0"/>
              <a:t>6.Древние египтяне называли ее «священной рекой», обожествляли ее.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 smtClean="0"/>
              <a:t>7.В этой строчке </a:t>
            </a:r>
            <a:r>
              <a:rPr lang="ru-RU" sz="2000" dirty="0" err="1" smtClean="0"/>
              <a:t>И.К.Чуковского</a:t>
            </a:r>
            <a:r>
              <a:rPr lang="ru-RU" sz="2000" dirty="0" smtClean="0"/>
              <a:t> есть название одной Африканской реки. </a:t>
            </a:r>
            <a:r>
              <a:rPr lang="ru-RU" sz="2000" i="1" dirty="0" smtClean="0"/>
              <a:t>«И сел на орла Айболит. И одно только слово твердит -..., ..., ...»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 smtClean="0"/>
              <a:t>8.Назовите озеро, котловина которого находится в </a:t>
            </a:r>
            <a:r>
              <a:rPr lang="ru-RU" sz="2000" dirty="0" err="1" smtClean="0"/>
              <a:t>пологм</a:t>
            </a:r>
            <a:r>
              <a:rPr lang="ru-RU" sz="2000" dirty="0" smtClean="0"/>
              <a:t> прогибе платформы.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 smtClean="0"/>
              <a:t>9.Какая река впадает в Гвинейский залив?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 smtClean="0"/>
              <a:t>10.Какая река впадает в оз. Чад?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828800" y="381000"/>
            <a:ext cx="5329238" cy="1039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/>
            </a:pPr>
            <a:r>
              <a:rPr lang="ru-RU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Нанесите на контурную карту</a:t>
            </a:r>
          </a:p>
          <a:p>
            <a:pPr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ru-RU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ответы на вопросы: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7010400" y="1574800"/>
            <a:ext cx="833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(Нил)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2743200" y="3733800"/>
            <a:ext cx="14430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(Нил)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6172200" y="1905000"/>
            <a:ext cx="10541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(Конго)</a:t>
            </a: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6096000" y="2209800"/>
            <a:ext cx="1339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(Замбези)</a:t>
            </a:r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5257800" y="2514600"/>
            <a:ext cx="8143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(Чад)</a:t>
            </a: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1219200" y="3124200"/>
            <a:ext cx="25511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(Танганьика, Ньяса)</a:t>
            </a:r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1066800" y="4495800"/>
            <a:ext cx="19812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(Лимпопо)</a:t>
            </a:r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2057400" y="5029200"/>
            <a:ext cx="19050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(Виктория)</a:t>
            </a: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5834063" y="5229225"/>
            <a:ext cx="133191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(Нигер)</a:t>
            </a:r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4572000" y="5629275"/>
            <a:ext cx="12620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(Шари)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/>
      <p:bldP spid="15366" grpId="0"/>
      <p:bldP spid="15367" grpId="0"/>
      <p:bldP spid="15368" grpId="0"/>
      <p:bldP spid="15369" grpId="0"/>
      <p:bldP spid="15370" grpId="0"/>
      <p:bldP spid="15372" grpId="0"/>
      <p:bldP spid="15373" grpId="0"/>
      <p:bldP spid="15374" grpId="0"/>
      <p:bldP spid="1537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Рисунок 1" descr="http://www.exsupirit.ru/wp-content/uploads/2011/07/%D0%90%D1%84%D1%80%D0%B8%D0%BA%D0%B0-60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385888" y="-36513"/>
            <a:ext cx="69342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оле 3"/>
          <p:cNvSpPr txBox="1"/>
          <p:nvPr/>
        </p:nvSpPr>
        <p:spPr>
          <a:xfrm>
            <a:off x="5791200" y="1524000"/>
            <a:ext cx="271463" cy="271463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  <a:defRPr/>
            </a:pPr>
            <a:r>
              <a:rPr lang="ru-RU" sz="1100">
                <a:ea typeface="Calibri"/>
                <a:cs typeface="Times New Roman"/>
              </a:rPr>
              <a:t>1</a:t>
            </a:r>
          </a:p>
        </p:txBody>
      </p:sp>
      <p:sp>
        <p:nvSpPr>
          <p:cNvPr id="7" name="Поле 6"/>
          <p:cNvSpPr txBox="1"/>
          <p:nvPr/>
        </p:nvSpPr>
        <p:spPr>
          <a:xfrm>
            <a:off x="4235450" y="2332038"/>
            <a:ext cx="295275" cy="219075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  <a:defRPr/>
            </a:pPr>
            <a:r>
              <a:rPr lang="ru-RU" sz="1100">
                <a:ea typeface="Calibri"/>
                <a:cs typeface="Times New Roman"/>
              </a:rPr>
              <a:t>4</a:t>
            </a:r>
          </a:p>
        </p:txBody>
      </p:sp>
      <p:sp>
        <p:nvSpPr>
          <p:cNvPr id="10" name="Поле 4"/>
          <p:cNvSpPr txBox="1"/>
          <p:nvPr/>
        </p:nvSpPr>
        <p:spPr>
          <a:xfrm>
            <a:off x="4200525" y="3740150"/>
            <a:ext cx="260350" cy="238125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>
              <a:lnSpc>
                <a:spcPct val="115000"/>
              </a:lnSpc>
              <a:spcAft>
                <a:spcPts val="1000"/>
              </a:spcAft>
              <a:defRPr/>
            </a:pPr>
            <a:r>
              <a:rPr lang="ru-RU" sz="1100">
                <a:ea typeface="Calibri"/>
                <a:cs typeface="Times New Roman"/>
              </a:rPr>
              <a:t>2</a:t>
            </a:r>
          </a:p>
        </p:txBody>
      </p:sp>
      <p:sp>
        <p:nvSpPr>
          <p:cNvPr id="12" name="Поле 7"/>
          <p:cNvSpPr txBox="1"/>
          <p:nvPr/>
        </p:nvSpPr>
        <p:spPr>
          <a:xfrm>
            <a:off x="6062663" y="4114800"/>
            <a:ext cx="260350" cy="28575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>
              <a:lnSpc>
                <a:spcPct val="115000"/>
              </a:lnSpc>
              <a:spcAft>
                <a:spcPts val="1000"/>
              </a:spcAft>
              <a:defRPr/>
            </a:pPr>
            <a:r>
              <a:rPr lang="ru-RU" sz="1100" dirty="0">
                <a:ea typeface="Calibri"/>
                <a:cs typeface="Times New Roman"/>
              </a:rPr>
              <a:t>5</a:t>
            </a:r>
          </a:p>
        </p:txBody>
      </p:sp>
      <p:sp>
        <p:nvSpPr>
          <p:cNvPr id="13" name="Поле 8"/>
          <p:cNvSpPr txBox="1"/>
          <p:nvPr/>
        </p:nvSpPr>
        <p:spPr>
          <a:xfrm>
            <a:off x="6477000" y="4479925"/>
            <a:ext cx="260350" cy="238125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>
              <a:lnSpc>
                <a:spcPct val="115000"/>
              </a:lnSpc>
              <a:spcAft>
                <a:spcPts val="1000"/>
              </a:spcAft>
              <a:defRPr/>
            </a:pPr>
            <a:r>
              <a:rPr lang="ru-RU" sz="1100">
                <a:ea typeface="Calibri"/>
                <a:cs typeface="Times New Roman"/>
              </a:rPr>
              <a:t>5</a:t>
            </a:r>
          </a:p>
        </p:txBody>
      </p:sp>
      <p:sp>
        <p:nvSpPr>
          <p:cNvPr id="14" name="Поле 5"/>
          <p:cNvSpPr txBox="1"/>
          <p:nvPr/>
        </p:nvSpPr>
        <p:spPr>
          <a:xfrm>
            <a:off x="6343650" y="4721225"/>
            <a:ext cx="266700" cy="257175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  <a:defRPr/>
            </a:pPr>
            <a:r>
              <a:rPr lang="ru-RU" sz="1100">
                <a:ea typeface="Calibri"/>
                <a:cs typeface="Times New Roman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71600" y="4056063"/>
            <a:ext cx="278130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Если 10-9 правильных, оценка «5».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4754563"/>
            <a:ext cx="262890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Если 8-7 правильных ответов, оценка «4».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71600" y="5562600"/>
            <a:ext cx="26289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>
                <a:solidFill>
                  <a:schemeClr val="bg2">
                    <a:lumMod val="50000"/>
                  </a:schemeClr>
                </a:solidFill>
              </a:rPr>
              <a:t>Если 6-5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правильных ответов, оценка «3».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981200" y="381000"/>
            <a:ext cx="251618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Реки и озёра Африки</a:t>
            </a:r>
            <a:r>
              <a:rPr lang="ru-RU" dirty="0">
                <a:solidFill>
                  <a:schemeClr val="bg1">
                    <a:lumMod val="60000"/>
                    <a:lumOff val="40000"/>
                  </a:schemeClr>
                </a:solidFill>
              </a:rPr>
              <a:t> </a:t>
            </a:r>
          </a:p>
        </p:txBody>
      </p:sp>
      <p:sp>
        <p:nvSpPr>
          <p:cNvPr id="20" name="Поле 1"/>
          <p:cNvSpPr txBox="1"/>
          <p:nvPr/>
        </p:nvSpPr>
        <p:spPr>
          <a:xfrm>
            <a:off x="6157913" y="2170113"/>
            <a:ext cx="319087" cy="268287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  <a:defRPr/>
            </a:pPr>
            <a:r>
              <a:rPr lang="ru-RU" sz="1100">
                <a:ea typeface="Calibri"/>
                <a:cs typeface="Times New Roman"/>
              </a:rPr>
              <a:t>6</a:t>
            </a:r>
          </a:p>
        </p:txBody>
      </p:sp>
      <p:sp>
        <p:nvSpPr>
          <p:cNvPr id="21" name="Поле 1"/>
          <p:cNvSpPr txBox="1"/>
          <p:nvPr/>
        </p:nvSpPr>
        <p:spPr>
          <a:xfrm>
            <a:off x="5926138" y="5124450"/>
            <a:ext cx="266700" cy="276225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  <a:defRPr/>
            </a:pPr>
            <a:r>
              <a:rPr lang="ru-RU" sz="1100">
                <a:ea typeface="Calibri"/>
                <a:cs typeface="Times New Roman"/>
              </a:rPr>
              <a:t>7</a:t>
            </a:r>
          </a:p>
        </p:txBody>
      </p:sp>
      <p:sp>
        <p:nvSpPr>
          <p:cNvPr id="22" name="Поле 1"/>
          <p:cNvSpPr txBox="1"/>
          <p:nvPr/>
        </p:nvSpPr>
        <p:spPr>
          <a:xfrm>
            <a:off x="6024563" y="3702050"/>
            <a:ext cx="266700" cy="276225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  <a:defRPr/>
            </a:pPr>
            <a:r>
              <a:rPr lang="ru-RU" sz="1100">
                <a:ea typeface="Calibri"/>
                <a:cs typeface="Times New Roman"/>
              </a:rPr>
              <a:t>8</a:t>
            </a:r>
          </a:p>
        </p:txBody>
      </p:sp>
      <p:sp>
        <p:nvSpPr>
          <p:cNvPr id="23" name="Поле 1"/>
          <p:cNvSpPr txBox="1"/>
          <p:nvPr/>
        </p:nvSpPr>
        <p:spPr>
          <a:xfrm>
            <a:off x="2973388" y="2303463"/>
            <a:ext cx="266700" cy="276225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  <a:defRPr/>
            </a:pPr>
            <a:r>
              <a:rPr lang="ru-RU" sz="1100">
                <a:ea typeface="Calibri"/>
                <a:cs typeface="Times New Roman"/>
              </a:rPr>
              <a:t>9</a:t>
            </a:r>
          </a:p>
        </p:txBody>
      </p:sp>
      <p:sp>
        <p:nvSpPr>
          <p:cNvPr id="24" name="Поле 1"/>
          <p:cNvSpPr txBox="1"/>
          <p:nvPr/>
        </p:nvSpPr>
        <p:spPr>
          <a:xfrm>
            <a:off x="4530725" y="2844800"/>
            <a:ext cx="352425" cy="276225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  <a:defRPr/>
            </a:pPr>
            <a:r>
              <a:rPr lang="ru-RU" sz="1100" dirty="0">
                <a:ea typeface="Calibri"/>
                <a:cs typeface="Times New Roman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2819400"/>
            <a:ext cx="4267200" cy="900113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800" dirty="0" smtClean="0"/>
              <a:t>Д. з. № 27.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dirty="0" smtClean="0"/>
              <a:t> Создать настоящую презентацию по данной теме. </a:t>
            </a:r>
          </a:p>
        </p:txBody>
      </p:sp>
      <p:pic>
        <p:nvPicPr>
          <p:cNvPr id="2" name="Picture 5" descr="south_africa_060820092031_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000750" y="3505200"/>
            <a:ext cx="314325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7" descr="5245d649d6a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3352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3505200" y="381000"/>
            <a:ext cx="1319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Р. Замбези</a:t>
            </a: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6481763" y="3079750"/>
            <a:ext cx="2217737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Водопад  Виктория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85800"/>
          </a:xfrm>
        </p:spPr>
        <p:txBody>
          <a:bodyPr/>
          <a:lstStyle/>
          <a:p>
            <a:pPr marL="457200" indent="-342900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rgbClr val="FFFFFF"/>
                </a:solidFill>
                <a:effectLst/>
                <a:latin typeface="Times New Roman"/>
                <a:ea typeface="Calibri"/>
                <a:cs typeface="Times New Roman"/>
              </a:rPr>
              <a:t>Мы следуем следующим правилам создания презентации:</a:t>
            </a: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943600"/>
          </a:xfrm>
        </p:spPr>
        <p:txBody>
          <a:bodyPr/>
          <a:lstStyle/>
          <a:p>
            <a:pPr marL="114300" indent="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400" dirty="0" smtClean="0">
                <a:effectLst/>
                <a:latin typeface="Times New Roman"/>
                <a:ea typeface="Calibri"/>
                <a:cs typeface="Times New Roman"/>
              </a:rPr>
              <a:t>1.Титульный лист.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400" dirty="0" smtClean="0">
                <a:effectLst/>
                <a:latin typeface="Times New Roman"/>
                <a:ea typeface="Calibri"/>
                <a:cs typeface="Times New Roman"/>
              </a:rPr>
              <a:t>2.Цель.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400" dirty="0" smtClean="0">
                <a:effectLst/>
                <a:latin typeface="Times New Roman"/>
                <a:ea typeface="Calibri"/>
                <a:cs typeface="Times New Roman"/>
              </a:rPr>
              <a:t>3.Аккуратность оформления.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400" dirty="0" smtClean="0">
                <a:effectLst/>
                <a:latin typeface="Times New Roman"/>
                <a:ea typeface="Calibri"/>
                <a:cs typeface="Times New Roman"/>
              </a:rPr>
              <a:t>4.Слайдоменты.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400" dirty="0" smtClean="0">
                <a:effectLst/>
                <a:latin typeface="Times New Roman"/>
                <a:ea typeface="Calibri"/>
                <a:cs typeface="Times New Roman"/>
              </a:rPr>
              <a:t>5.Сочетать цвет  текста с фоном.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400" dirty="0" smtClean="0">
                <a:effectLst/>
                <a:latin typeface="Times New Roman"/>
                <a:ea typeface="Calibri"/>
                <a:cs typeface="Times New Roman"/>
              </a:rPr>
              <a:t>6.Не заниматься бессмысленным украшательством.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400" dirty="0" smtClean="0">
                <a:effectLst/>
                <a:latin typeface="Times New Roman"/>
                <a:ea typeface="Calibri"/>
                <a:cs typeface="Times New Roman"/>
              </a:rPr>
              <a:t>7.Выбирать рисунки только «по теме».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400" dirty="0" smtClean="0">
                <a:effectLst/>
                <a:latin typeface="Times New Roman"/>
                <a:ea typeface="Calibri"/>
                <a:cs typeface="Times New Roman"/>
              </a:rPr>
              <a:t>8.Применять  осмысленную анимацию.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400" dirty="0" smtClean="0">
                <a:effectLst/>
                <a:latin typeface="Times New Roman"/>
                <a:ea typeface="Calibri"/>
                <a:cs typeface="Times New Roman"/>
              </a:rPr>
              <a:t>9. Выполнять макет презентации в едином стиле. 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400" dirty="0" smtClean="0">
                <a:effectLst/>
                <a:latin typeface="Times New Roman"/>
                <a:ea typeface="Calibri"/>
                <a:cs typeface="Times New Roman"/>
              </a:rPr>
              <a:t>10.Размещать объекты равномерно относительно текста.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400" dirty="0" smtClean="0">
                <a:effectLst/>
                <a:latin typeface="Times New Roman"/>
                <a:ea typeface="Calibri"/>
                <a:cs typeface="Times New Roman"/>
              </a:rPr>
              <a:t>11.Использовать только стандартный шрифт «</a:t>
            </a:r>
            <a:r>
              <a:rPr lang="en-US" sz="1400" dirty="0" smtClean="0">
                <a:effectLst/>
                <a:latin typeface="Times New Roman"/>
                <a:ea typeface="Calibri"/>
                <a:cs typeface="Times New Roman"/>
              </a:rPr>
              <a:t>symbol</a:t>
            </a:r>
            <a:r>
              <a:rPr lang="ru-RU" sz="1400" dirty="0" smtClean="0">
                <a:effectLst/>
                <a:latin typeface="Times New Roman"/>
                <a:ea typeface="Calibri"/>
                <a:cs typeface="Times New Roman"/>
              </a:rPr>
              <a:t>», «</a:t>
            </a:r>
            <a:r>
              <a:rPr lang="en-US" sz="1400" dirty="0" smtClean="0">
                <a:effectLst/>
                <a:latin typeface="Times New Roman"/>
                <a:ea typeface="Calibri"/>
                <a:cs typeface="Times New Roman"/>
              </a:rPr>
              <a:t>wingdings</a:t>
            </a:r>
            <a:r>
              <a:rPr lang="ru-RU" sz="1400" dirty="0" smtClean="0">
                <a:effectLst/>
                <a:latin typeface="Times New Roman"/>
                <a:ea typeface="Calibri"/>
                <a:cs typeface="Times New Roman"/>
              </a:rPr>
              <a:t>».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400" dirty="0" smtClean="0">
                <a:effectLst/>
                <a:latin typeface="Times New Roman"/>
                <a:ea typeface="Calibri"/>
                <a:cs typeface="Times New Roman"/>
              </a:rPr>
              <a:t>12.Слайды не должны быть информационно избыточными.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400" dirty="0" smtClean="0">
                <a:effectLst/>
                <a:latin typeface="Times New Roman"/>
                <a:ea typeface="Calibri"/>
                <a:cs typeface="Times New Roman"/>
              </a:rPr>
              <a:t>13.Подкреплять информацию образами (текст плюс образ).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400" dirty="0" smtClean="0">
                <a:effectLst/>
                <a:latin typeface="Times New Roman"/>
                <a:ea typeface="Calibri"/>
                <a:cs typeface="Times New Roman"/>
              </a:rPr>
              <a:t>14.Не злоупотреблять списками.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400" dirty="0" smtClean="0">
                <a:effectLst/>
                <a:latin typeface="Times New Roman"/>
                <a:ea typeface="Calibri"/>
                <a:cs typeface="Times New Roman"/>
              </a:rPr>
              <a:t>15.Не использовать в презентации сканированный текст.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400" dirty="0" smtClean="0">
                <a:effectLst/>
                <a:latin typeface="Times New Roman"/>
                <a:ea typeface="Calibri"/>
                <a:cs typeface="Times New Roman"/>
              </a:rPr>
              <a:t>16.Рисунки, видео, звук должны быть высокого качества.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400" dirty="0" smtClean="0">
                <a:effectLst/>
                <a:latin typeface="Times New Roman"/>
                <a:ea typeface="Calibri"/>
                <a:cs typeface="Times New Roman"/>
              </a:rPr>
              <a:t>17.Не бояться пустого пространства.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400" dirty="0" smtClean="0">
                <a:effectLst/>
                <a:latin typeface="Times New Roman"/>
                <a:ea typeface="Calibri"/>
                <a:cs typeface="Times New Roman"/>
              </a:rPr>
              <a:t>18.При переходе от слайда к слайду не злоупотреблять эффектами.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400" dirty="0" smtClean="0">
                <a:effectLst/>
                <a:latin typeface="Times New Roman"/>
                <a:ea typeface="Calibri"/>
                <a:cs typeface="Times New Roman"/>
              </a:rPr>
              <a:t>19.Один слайд - один тезис, факт, мысль.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400" dirty="0" smtClean="0">
                <a:effectLst/>
                <a:latin typeface="Times New Roman"/>
                <a:ea typeface="Calibri"/>
                <a:cs typeface="Times New Roman"/>
              </a:rPr>
              <a:t>20.Темный фон «работает» лучше.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None/>
              <a:defRPr/>
            </a:pPr>
            <a:r>
              <a:rPr lang="ru-RU" sz="1400" dirty="0" smtClean="0">
                <a:effectLst/>
                <a:latin typeface="Times New Roman"/>
                <a:ea typeface="Calibri"/>
                <a:cs typeface="Times New Roman"/>
              </a:rPr>
              <a:t>21.Возможно использование контрастных элементов.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defRPr/>
            </a:pP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3" name="Rectangle 15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0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bg1">
                    <a:lumMod val="75000"/>
                  </a:schemeClr>
                </a:solidFill>
              </a:rPr>
              <a:t>Цели:</a:t>
            </a:r>
          </a:p>
        </p:txBody>
      </p:sp>
      <p:sp>
        <p:nvSpPr>
          <p:cNvPr id="17424" name="Rectangle 1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54102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smtClean="0">
                <a:effectLst/>
              </a:rPr>
              <a:t>1.Сформировать представление о внутренних водах Африки.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smtClean="0">
                <a:effectLst/>
              </a:rPr>
              <a:t>2.Выяснить факторы, влияющие на внутренние воды материка.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smtClean="0">
                <a:effectLst/>
              </a:rPr>
              <a:t>3.Развивать умение работать с географической картой.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400" smtClean="0">
              <a:effectLst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ru-RU" sz="1400" smtClean="0"/>
          </a:p>
        </p:txBody>
      </p:sp>
      <p:pic>
        <p:nvPicPr>
          <p:cNvPr id="3076" name="Picture 19" descr="MM900283596[1]"/>
          <p:cNvPicPr>
            <a:picLocks noGrp="1" noChangeAspect="1" noChangeArrowheads="1" noCrop="1"/>
          </p:cNvPicPr>
          <p:nvPr>
            <p:ph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743200" y="4572000"/>
            <a:ext cx="2133600" cy="2133600"/>
          </a:xfrm>
        </p:spPr>
      </p:pic>
      <p:pic>
        <p:nvPicPr>
          <p:cNvPr id="3077" name="Picture 21" descr="409458547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476875" y="1219200"/>
            <a:ext cx="3667125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4038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/>
              <a:t>В Африке много крупных рек.</a:t>
            </a:r>
            <a:br>
              <a:rPr lang="ru-RU" sz="4000" dirty="0" smtClean="0"/>
            </a:br>
            <a:r>
              <a:rPr lang="ru-RU" sz="4000" dirty="0" smtClean="0"/>
              <a:t>Реки распределены неравномерно.</a:t>
            </a:r>
          </a:p>
        </p:txBody>
      </p:sp>
      <p:pic>
        <p:nvPicPr>
          <p:cNvPr id="4099" name="Picture 5" descr="Afrika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48200" y="609600"/>
            <a:ext cx="4240213" cy="569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7" descr="cff9cfaf109099343966afc47bcb086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5800" y="3276600"/>
            <a:ext cx="4772025" cy="313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2590800" y="6461125"/>
            <a:ext cx="1517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Р. Лимпопо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ru-RU" sz="4000" b="1" dirty="0" smtClean="0"/>
              <a:t>Нил-(6671км)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5867400" cy="4114800"/>
          </a:xfrm>
        </p:spPr>
        <p:txBody>
          <a:bodyPr/>
          <a:lstStyle/>
          <a:p>
            <a:pPr marL="381000" indent="-381000" eaLnBrk="1" hangingPunct="1">
              <a:lnSpc>
                <a:spcPct val="80000"/>
              </a:lnSpc>
              <a:buClr>
                <a:schemeClr val="tx1"/>
              </a:buClr>
              <a:buFontTx/>
              <a:buAutoNum type="arabicPeriod"/>
              <a:defRPr/>
            </a:pPr>
            <a:r>
              <a:rPr lang="ru-RU" sz="2000" dirty="0" smtClean="0"/>
              <a:t>Исток  </a:t>
            </a:r>
            <a:r>
              <a:rPr lang="ru-RU" sz="2000" dirty="0" err="1" smtClean="0"/>
              <a:t>Восточно</a:t>
            </a:r>
            <a:r>
              <a:rPr lang="ru-RU" sz="2000" dirty="0" smtClean="0"/>
              <a:t>–Африканское плоскогорье, протекает через оз. Виктория.</a:t>
            </a:r>
          </a:p>
          <a:p>
            <a:pPr marL="381000" indent="-381000" eaLnBrk="1" hangingPunct="1">
              <a:lnSpc>
                <a:spcPct val="80000"/>
              </a:lnSpc>
              <a:buClr>
                <a:schemeClr val="tx1"/>
              </a:buClr>
              <a:buFontTx/>
              <a:buAutoNum type="arabicPeriod"/>
              <a:defRPr/>
            </a:pPr>
            <a:r>
              <a:rPr lang="ru-RU" sz="2000" dirty="0" smtClean="0"/>
              <a:t>Верховья  и средняя часть горные, много порогов и водопадов.</a:t>
            </a:r>
          </a:p>
          <a:p>
            <a:pPr marL="381000" indent="-381000" eaLnBrk="1" hangingPunct="1">
              <a:lnSpc>
                <a:spcPct val="80000"/>
              </a:lnSpc>
              <a:buClr>
                <a:schemeClr val="tx1"/>
              </a:buClr>
              <a:buFontTx/>
              <a:buAutoNum type="arabicPeriod"/>
              <a:defRPr/>
            </a:pPr>
            <a:r>
              <a:rPr lang="ru-RU" sz="2000" dirty="0" smtClean="0"/>
              <a:t>В  нижнем течении течёт по равнине: медленно, спокойно- это Белый Нил.</a:t>
            </a:r>
          </a:p>
          <a:p>
            <a:pPr marL="381000" indent="-381000" eaLnBrk="1" hangingPunct="1">
              <a:lnSpc>
                <a:spcPct val="80000"/>
              </a:lnSpc>
              <a:buClr>
                <a:schemeClr val="tx1"/>
              </a:buClr>
              <a:buFontTx/>
              <a:buAutoNum type="arabicPeriod"/>
              <a:defRPr/>
            </a:pPr>
            <a:r>
              <a:rPr lang="ru-RU" sz="2000" dirty="0" smtClean="0"/>
              <a:t>У г. Хартум  сливается с Голубым Нилом, стекающим с Эфиопского нагорья.</a:t>
            </a:r>
          </a:p>
          <a:p>
            <a:pPr marL="381000" indent="-381000" eaLnBrk="1" hangingPunct="1">
              <a:lnSpc>
                <a:spcPct val="80000"/>
              </a:lnSpc>
              <a:buClr>
                <a:schemeClr val="tx1"/>
              </a:buClr>
              <a:buFontTx/>
              <a:buAutoNum type="arabicPeriod"/>
              <a:defRPr/>
            </a:pPr>
            <a:r>
              <a:rPr lang="ru-RU" sz="2000" dirty="0" smtClean="0"/>
              <a:t>После слияния р. Нил, широкий, полноводный.</a:t>
            </a:r>
          </a:p>
          <a:p>
            <a:pPr marL="381000" indent="-381000" eaLnBrk="1" hangingPunct="1">
              <a:lnSpc>
                <a:spcPct val="80000"/>
              </a:lnSpc>
              <a:buClr>
                <a:schemeClr val="tx1"/>
              </a:buClr>
              <a:buFontTx/>
              <a:buAutoNum type="arabicPeriod"/>
              <a:defRPr/>
            </a:pPr>
            <a:r>
              <a:rPr lang="ru-RU" sz="2000" dirty="0" smtClean="0"/>
              <a:t>Нил, течёт через плато, много порогов и водопадов. Для судоходства и выработке энергии построена плотина в близи  г. Асуан.</a:t>
            </a:r>
          </a:p>
          <a:p>
            <a:pPr marL="381000" indent="-381000" eaLnBrk="1" hangingPunct="1">
              <a:lnSpc>
                <a:spcPct val="80000"/>
              </a:lnSpc>
              <a:buClr>
                <a:schemeClr val="tx1"/>
              </a:buClr>
              <a:buFontTx/>
              <a:buAutoNum type="arabicPeriod"/>
              <a:defRPr/>
            </a:pPr>
            <a:r>
              <a:rPr lang="ru-RU" sz="2000" dirty="0" smtClean="0"/>
              <a:t>Впадает Нил в Средиземное море,  образует дельту.</a:t>
            </a:r>
          </a:p>
          <a:p>
            <a:pPr marL="381000" indent="-381000" eaLnBrk="1" hangingPunct="1">
              <a:lnSpc>
                <a:spcPct val="80000"/>
              </a:lnSpc>
              <a:buClr>
                <a:schemeClr val="tx1"/>
              </a:buClr>
              <a:buFontTx/>
              <a:buAutoNum type="arabicPeriod"/>
              <a:defRPr/>
            </a:pPr>
            <a:r>
              <a:rPr lang="ru-RU" sz="2000" dirty="0" smtClean="0"/>
              <a:t>Нил загадка для местных жителей, т.к.  полноводна.</a:t>
            </a:r>
          </a:p>
          <a:p>
            <a:pPr marL="381000" indent="-381000" eaLnBrk="1" hangingPunct="1">
              <a:lnSpc>
                <a:spcPct val="80000"/>
              </a:lnSpc>
              <a:buClr>
                <a:schemeClr val="tx1"/>
              </a:buClr>
              <a:buFontTx/>
              <a:buAutoNum type="arabicPeriod"/>
              <a:defRPr/>
            </a:pPr>
            <a:r>
              <a:rPr lang="ru-RU" sz="2000" dirty="0" smtClean="0"/>
              <a:t>Значение:  орошение, судоходство, транспортный путь, лов рыбы, энергия.</a:t>
            </a:r>
          </a:p>
        </p:txBody>
      </p:sp>
      <p:pic>
        <p:nvPicPr>
          <p:cNvPr id="5124" name="Picture 7" descr="71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943600" y="0"/>
            <a:ext cx="32004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10" descr="%D0%A0%D0%B5%D0%BA%D0%B0_%D0%9D%D0%B8%D0%BB_%D0%90%D1%84%D1%80%D0%B8%D0%BA%D0%B0-Nile_river_Africa-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943600" y="4114800"/>
            <a:ext cx="32004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ru-RU" sz="4000" b="1" dirty="0" smtClean="0"/>
              <a:t>Конго (Заир) (4320 км)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4419600" cy="44958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AutoNum type="arabicPeriod"/>
              <a:defRPr/>
            </a:pPr>
            <a:r>
              <a:rPr lang="ru-RU" sz="2800" dirty="0" smtClean="0"/>
              <a:t>Пересекает два раза экватор.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AutoNum type="arabicPeriod"/>
              <a:defRPr/>
            </a:pPr>
            <a:r>
              <a:rPr lang="ru-RU" sz="2800" dirty="0" smtClean="0"/>
              <a:t>Многоводна  весь год.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AutoNum type="arabicPeriod"/>
              <a:defRPr/>
            </a:pPr>
            <a:r>
              <a:rPr lang="ru-RU" sz="2800" dirty="0" smtClean="0"/>
              <a:t>Протекает по уступам   плоскогорий, много   водопадов и порогов.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AutoNum type="arabicPeriod"/>
              <a:defRPr/>
            </a:pPr>
            <a:r>
              <a:rPr lang="ru-RU" sz="2800" dirty="0" smtClean="0"/>
              <a:t>Нет дельты.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AutoNum type="arabicPeriod"/>
              <a:defRPr/>
            </a:pPr>
            <a:r>
              <a:rPr lang="ru-RU" sz="2800" dirty="0" smtClean="0"/>
              <a:t>Устье Атлантический океан.</a:t>
            </a:r>
          </a:p>
        </p:txBody>
      </p:sp>
      <p:pic>
        <p:nvPicPr>
          <p:cNvPr id="6148" name="Picture 5" descr="1112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800600" y="1143000"/>
            <a:ext cx="43434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7" descr="56677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00600" y="4114800"/>
            <a:ext cx="43434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ru-RU" sz="4000" b="1" dirty="0" smtClean="0"/>
              <a:t>Нигер (4180 км)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3200400" cy="4114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Tx/>
              <a:buAutoNum type="arabicPeriod"/>
              <a:defRPr/>
            </a:pPr>
            <a:r>
              <a:rPr lang="ru-RU" sz="2800" dirty="0" smtClean="0"/>
              <a:t>В среднем течении – равнинная река, в верховьях и низовьях  много порогов и водопадов.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Tx/>
              <a:buAutoNum type="arabicPeriod"/>
              <a:defRPr/>
            </a:pPr>
            <a:r>
              <a:rPr lang="ru-RU" sz="2800" dirty="0" smtClean="0"/>
              <a:t>Значение: орошение</a:t>
            </a:r>
          </a:p>
        </p:txBody>
      </p:sp>
      <p:pic>
        <p:nvPicPr>
          <p:cNvPr id="7172" name="Picture 5" descr="photo-01-niamey-niger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733800" y="1676400"/>
            <a:ext cx="5410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229600" cy="1371600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b="1" dirty="0" smtClean="0"/>
              <a:t>Замбези (2574 км)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60198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400" smtClean="0"/>
              <a:t>Река, впадающая в Индийский океан.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/>
              <a:t>Водопад Виктория: ширина 1800м, высота 120м.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/>
              <a:t>Гул, грохот, много брызг- радуга. Местные называют водопад «гремящий дым».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/>
              <a:t>Значение: плотины. ГЭС, водохранилища.</a:t>
            </a:r>
          </a:p>
        </p:txBody>
      </p:sp>
      <p:pic>
        <p:nvPicPr>
          <p:cNvPr id="8196" name="Picture 5" descr="1288374982_zambezi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4800600"/>
            <a:ext cx="3505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7" descr="fs520x520px-17408151364d88b2eb99bf283075765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343400" y="3886200"/>
            <a:ext cx="48006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9" descr="6917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172200" y="457200"/>
            <a:ext cx="2971800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6400800" y="152400"/>
            <a:ext cx="1700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Вдп. Виктория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Практическая работа «Описание реки по плану»</a:t>
            </a:r>
          </a:p>
        </p:txBody>
      </p:sp>
      <p:sp>
        <p:nvSpPr>
          <p:cNvPr id="78854" name="Rectangle 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ru-RU" sz="2800" b="1" dirty="0" smtClean="0"/>
              <a:t>Оборудование: </a:t>
            </a:r>
            <a:r>
              <a:rPr lang="ru-RU" sz="2800" dirty="0" smtClean="0"/>
              <a:t>учебник, физическая карта Африки, контурная карта, ручка, карандаш.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827" name="Group 171"/>
          <p:cNvGraphicFramePr>
            <a:graphicFrameLocks noGrp="1"/>
          </p:cNvGraphicFramePr>
          <p:nvPr/>
        </p:nvGraphicFramePr>
        <p:xfrm>
          <a:off x="0" y="0"/>
          <a:ext cx="9144000" cy="7138989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  <a:gridCol w="2286000"/>
                <a:gridCol w="2286000"/>
              </a:tblGrid>
              <a:tr h="5181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План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7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1. Название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Char char="n"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р. Нил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р. Шари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Р. Замбези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58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2. Исток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Восточно-Африканское плоскогорье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Слиянием рек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Уам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,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Баминги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и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Грибинги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болота Замбии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2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3. Устье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м. Средиземное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Атлантического океана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оз. Чад область внутреннего стока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Мозамбикский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пролив Индийского 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61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4.Направление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с ю на 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С ю-в на с-з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С з на 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31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5. Влияние рельефа на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характер течения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Верховья горные, низовья равнинные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Равнинная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Порожистая, с водопадами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58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6. Питание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Атмосферные осадки, подземные воды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Приток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Логон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и др. притоки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дождевое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58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7. Режим реки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Полноводна весь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Паводок летом, пересыхает - вади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В сезон дождей - наводнения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226</TotalTime>
  <Words>896</Words>
  <Application>Microsoft Office PowerPoint</Application>
  <PresentationFormat>Экран (4:3)</PresentationFormat>
  <Paragraphs>161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Tahoma</vt:lpstr>
      <vt:lpstr>Arial</vt:lpstr>
      <vt:lpstr>Wingdings</vt:lpstr>
      <vt:lpstr>Calibri</vt:lpstr>
      <vt:lpstr>Times New Roman</vt:lpstr>
      <vt:lpstr>Текстура</vt:lpstr>
      <vt:lpstr>Внутренние воды  Африки. </vt:lpstr>
      <vt:lpstr>Цели:</vt:lpstr>
      <vt:lpstr>В Африке много крупных рек. Реки распределены неравномерно.</vt:lpstr>
      <vt:lpstr>Нил-(6671км) </vt:lpstr>
      <vt:lpstr>Конго (Заир) (4320 км) </vt:lpstr>
      <vt:lpstr>Нигер (4180 км) </vt:lpstr>
      <vt:lpstr>Замбези (2574 км)</vt:lpstr>
      <vt:lpstr>Практическая работа «Описание реки по плану»</vt:lpstr>
      <vt:lpstr>Слайд 9</vt:lpstr>
      <vt:lpstr>Озёра:</vt:lpstr>
      <vt:lpstr>Значение рек и озёр:  </vt:lpstr>
      <vt:lpstr>Выводы:</vt:lpstr>
      <vt:lpstr>Слайд 13</vt:lpstr>
      <vt:lpstr>Слайд 14</vt:lpstr>
      <vt:lpstr>Слайд 15</vt:lpstr>
      <vt:lpstr>Мы следуем следующим правилам создания презентации: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revaz</cp:lastModifiedBy>
  <cp:revision>25</cp:revision>
  <cp:lastPrinted>1601-01-01T00:00:00Z</cp:lastPrinted>
  <dcterms:created xsi:type="dcterms:W3CDTF">1601-01-01T00:00:00Z</dcterms:created>
  <dcterms:modified xsi:type="dcterms:W3CDTF">2013-02-13T13:12:53Z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