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wav" ContentType="audio/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73" r:id="rId5"/>
    <p:sldId id="259" r:id="rId6"/>
    <p:sldId id="272" r:id="rId7"/>
    <p:sldId id="274" r:id="rId8"/>
    <p:sldId id="261" r:id="rId9"/>
    <p:sldId id="278" r:id="rId10"/>
    <p:sldId id="260" r:id="rId11"/>
    <p:sldId id="262" r:id="rId12"/>
    <p:sldId id="263" r:id="rId13"/>
    <p:sldId id="264" r:id="rId14"/>
    <p:sldId id="277" r:id="rId15"/>
    <p:sldId id="279" r:id="rId16"/>
    <p:sldId id="265" r:id="rId17"/>
    <p:sldId id="266" r:id="rId18"/>
    <p:sldId id="276" r:id="rId19"/>
    <p:sldId id="267" r:id="rId20"/>
    <p:sldId id="280"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869" autoAdjust="0"/>
  </p:normalViewPr>
  <p:slideViewPr>
    <p:cSldViewPr>
      <p:cViewPr varScale="1">
        <p:scale>
          <a:sx n="67" d="100"/>
          <a:sy n="67" d="100"/>
        </p:scale>
        <p:origin x="-146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32E5E9-8FBD-4852-9F8B-3A993FEB7E2E}" type="datetimeFigureOut">
              <a:rPr lang="ru-RU" smtClean="0"/>
              <a:pPr/>
              <a:t>13.12.2012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B8DC0C-9445-43A8-9C26-4BC7091DA2CB}" type="slidenum">
              <a:rPr lang="ru-RU" smtClean="0"/>
              <a:pPr/>
              <a:t>‹#›</a:t>
            </a:fld>
            <a:endParaRPr lang="ru-RU"/>
          </a:p>
        </p:txBody>
      </p:sp>
    </p:spTree>
    <p:extLst>
      <p:ext uri="{BB962C8B-B14F-4D97-AF65-F5344CB8AC3E}">
        <p14:creationId xmlns:p14="http://schemas.microsoft.com/office/powerpoint/2010/main" val="428093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CDB8DC0C-9445-43A8-9C26-4BC7091DA2CB}" type="slidenum">
              <a:rPr lang="ru-RU" smtClean="0"/>
              <a:pPr/>
              <a:t>6</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F0D8FFE-FA72-4B5A-A825-D46F233CDB1F}" type="datetimeFigureOut">
              <a:rPr lang="ru-RU" smtClean="0"/>
              <a:pPr/>
              <a:t>13.12.2012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73C0630-8917-49BD-96F7-B6277B8A964B}"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F0D8FFE-FA72-4B5A-A825-D46F233CDB1F}" type="datetimeFigureOut">
              <a:rPr lang="ru-RU" smtClean="0"/>
              <a:pPr/>
              <a:t>13.12.2012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73C0630-8917-49BD-96F7-B6277B8A964B}"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F0D8FFE-FA72-4B5A-A825-D46F233CDB1F}" type="datetimeFigureOut">
              <a:rPr lang="ru-RU" smtClean="0"/>
              <a:pPr/>
              <a:t>13.12.2012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73C0630-8917-49BD-96F7-B6277B8A964B}"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F0D8FFE-FA72-4B5A-A825-D46F233CDB1F}" type="datetimeFigureOut">
              <a:rPr lang="ru-RU" smtClean="0"/>
              <a:pPr/>
              <a:t>13.12.2012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73C0630-8917-49BD-96F7-B6277B8A964B}"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F0D8FFE-FA72-4B5A-A825-D46F233CDB1F}" type="datetimeFigureOut">
              <a:rPr lang="ru-RU" smtClean="0"/>
              <a:pPr/>
              <a:t>13.12.2012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73C0630-8917-49BD-96F7-B6277B8A964B}"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F0D8FFE-FA72-4B5A-A825-D46F233CDB1F}" type="datetimeFigureOut">
              <a:rPr lang="ru-RU" smtClean="0"/>
              <a:pPr/>
              <a:t>13.12.2012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73C0630-8917-49BD-96F7-B6277B8A964B}"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F0D8FFE-FA72-4B5A-A825-D46F233CDB1F}" type="datetimeFigureOut">
              <a:rPr lang="ru-RU" smtClean="0"/>
              <a:pPr/>
              <a:t>13.12.2012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73C0630-8917-49BD-96F7-B6277B8A964B}"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F0D8FFE-FA72-4B5A-A825-D46F233CDB1F}" type="datetimeFigureOut">
              <a:rPr lang="ru-RU" smtClean="0"/>
              <a:pPr/>
              <a:t>13.12.2012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73C0630-8917-49BD-96F7-B6277B8A964B}"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F0D8FFE-FA72-4B5A-A825-D46F233CDB1F}" type="datetimeFigureOut">
              <a:rPr lang="ru-RU" smtClean="0"/>
              <a:pPr/>
              <a:t>13.12.2012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73C0630-8917-49BD-96F7-B6277B8A964B}"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F0D8FFE-FA72-4B5A-A825-D46F233CDB1F}" type="datetimeFigureOut">
              <a:rPr lang="ru-RU" smtClean="0"/>
              <a:pPr/>
              <a:t>13.12.2012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73C0630-8917-49BD-96F7-B6277B8A964B}"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F0D8FFE-FA72-4B5A-A825-D46F233CDB1F}" type="datetimeFigureOut">
              <a:rPr lang="ru-RU" smtClean="0"/>
              <a:pPr/>
              <a:t>13.12.2012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73C0630-8917-49BD-96F7-B6277B8A964B}"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84000"/>
            <a:lum bright="29000" contrast="41000"/>
          </a:blip>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0D8FFE-FA72-4B5A-A825-D46F233CDB1F}" type="datetimeFigureOut">
              <a:rPr lang="ru-RU" smtClean="0"/>
              <a:pPr/>
              <a:t>13.12.2012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3C0630-8917-49BD-96F7-B6277B8A964B}"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7.xml"/><Relationship Id="rId4" Type="http://schemas.openxmlformats.org/officeDocument/2006/relationships/image" Target="../media/image19.jpeg"/></Relationships>
</file>

<file path=ppt/slides/_rels/slide13.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7.xml"/><Relationship Id="rId4" Type="http://schemas.openxmlformats.org/officeDocument/2006/relationships/image" Target="../media/image25.jpeg"/></Relationships>
</file>

<file path=ppt/slides/_rels/slide16.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image" Target="../media/image28.jpeg"/><Relationship Id="rId7"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31.png"/><Relationship Id="rId5" Type="http://schemas.openxmlformats.org/officeDocument/2006/relationships/image" Target="../media/image30.jpeg"/><Relationship Id="rId10" Type="http://schemas.openxmlformats.org/officeDocument/2006/relationships/image" Target="../media/image27.wmf"/><Relationship Id="rId4" Type="http://schemas.openxmlformats.org/officeDocument/2006/relationships/image" Target="../media/image29.png"/><Relationship Id="rId9" Type="http://schemas.openxmlformats.org/officeDocument/2006/relationships/oleObject" Target="../embeddings/oleObject2.bin"/></Relationships>
</file>

<file path=ppt/slides/_rels/slide17.xml.rels><?xml version="1.0" encoding="UTF-8" standalone="yes"?>
<Relationships xmlns="http://schemas.openxmlformats.org/package/2006/relationships"><Relationship Id="rId8" Type="http://schemas.openxmlformats.org/officeDocument/2006/relationships/image" Target="../media/image38.png"/><Relationship Id="rId3" Type="http://schemas.openxmlformats.org/officeDocument/2006/relationships/image" Target="../media/image33.png"/><Relationship Id="rId7" Type="http://schemas.openxmlformats.org/officeDocument/2006/relationships/image" Target="../media/image37.png"/><Relationship Id="rId2" Type="http://schemas.openxmlformats.org/officeDocument/2006/relationships/image" Target="../media/image32.png"/><Relationship Id="rId1" Type="http://schemas.openxmlformats.org/officeDocument/2006/relationships/slideLayout" Target="../slideLayouts/slideLayout7.xml"/><Relationship Id="rId6" Type="http://schemas.openxmlformats.org/officeDocument/2006/relationships/image" Target="../media/image36.png"/><Relationship Id="rId5" Type="http://schemas.openxmlformats.org/officeDocument/2006/relationships/image" Target="../media/image35.png"/><Relationship Id="rId10" Type="http://schemas.openxmlformats.org/officeDocument/2006/relationships/image" Target="../media/image40.jpeg"/><Relationship Id="rId4" Type="http://schemas.openxmlformats.org/officeDocument/2006/relationships/image" Target="../media/image34.png"/><Relationship Id="rId9" Type="http://schemas.openxmlformats.org/officeDocument/2006/relationships/image" Target="../media/image39.png"/></Relationships>
</file>

<file path=ppt/slides/_rels/slide18.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jpeg"/><Relationship Id="rId1" Type="http://schemas.openxmlformats.org/officeDocument/2006/relationships/slideLayout" Target="../slideLayouts/slideLayout7.xml"/><Relationship Id="rId5" Type="http://schemas.openxmlformats.org/officeDocument/2006/relationships/image" Target="../media/image44.jpeg"/><Relationship Id="rId4" Type="http://schemas.openxmlformats.org/officeDocument/2006/relationships/image" Target="../media/image43.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file:///C:\Documents%20and%20Settings\site204\&#1052;&#1086;&#1080;%20&#1076;&#1086;&#1082;&#1091;&#1084;&#1077;&#1085;&#1090;&#1099;\&#1053;&#1072;&#1091;&#1082;&#1072;%20&#1080;%20&#1058;&#1077;&#1093;&#1085;&#1080;&#1082;&#1072;_%20&#1057;&#1090;&#1072;&#1090;&#1100;&#1080;_%20&#1047;&#1086;&#1083;&#1086;&#1090;&#1086;&#1077;%20&#1089;&#1077;&#1095;&#1077;&#1085;&#1080;&#1077;.files\zs_p01.gif" TargetMode="External"/><Relationship Id="rId2" Type="http://schemas.openxmlformats.org/officeDocument/2006/relationships/image" Target="../media/image11.png"/><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slide" Target="slide2.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857620" y="4286256"/>
            <a:ext cx="6400800" cy="2214578"/>
          </a:xfrm>
        </p:spPr>
        <p:txBody>
          <a:bodyPr>
            <a:noAutofit/>
          </a:bodyPr>
          <a:lstStyle/>
          <a:p>
            <a:pPr algn="l"/>
            <a:r>
              <a:rPr lang="ru-RU" sz="2400" b="1" i="1" dirty="0" smtClean="0">
                <a:ln w="24500" cmpd="dbl">
                  <a:solidFill>
                    <a:srgbClr val="FF0000"/>
                  </a:solidFill>
                  <a:prstDash val="solid"/>
                  <a:miter lim="800000"/>
                </a:ln>
                <a:solidFill>
                  <a:schemeClr val="bg2">
                    <a:lumMod val="10000"/>
                  </a:schemeClr>
                </a:solidFill>
                <a:effectLst>
                  <a:outerShdw blurRad="38100" dist="38100" dir="7020000" algn="tl">
                    <a:srgbClr val="000000">
                      <a:alpha val="35000"/>
                    </a:srgbClr>
                  </a:outerShdw>
                </a:effectLst>
              </a:rPr>
              <a:t>АРАВИДИ В.И.</a:t>
            </a:r>
          </a:p>
          <a:p>
            <a:pPr algn="l"/>
            <a:r>
              <a:rPr lang="ru-RU" sz="2400" b="1" i="1" dirty="0" smtClean="0">
                <a:ln w="24500" cmpd="dbl">
                  <a:solidFill>
                    <a:srgbClr val="FF0000"/>
                  </a:solidFill>
                  <a:prstDash val="solid"/>
                  <a:miter lim="800000"/>
                </a:ln>
                <a:solidFill>
                  <a:schemeClr val="bg2">
                    <a:lumMod val="10000"/>
                  </a:schemeClr>
                </a:solidFill>
                <a:effectLst>
                  <a:outerShdw blurRad="38100" dist="38100" dir="7020000" algn="tl">
                    <a:srgbClr val="000000">
                      <a:alpha val="35000"/>
                    </a:srgbClr>
                  </a:outerShdw>
                </a:effectLst>
              </a:rPr>
              <a:t>Учитель математики</a:t>
            </a:r>
          </a:p>
          <a:p>
            <a:pPr algn="l"/>
            <a:r>
              <a:rPr lang="ru-RU" sz="2400" b="1" i="1" dirty="0" smtClean="0">
                <a:ln w="24500" cmpd="dbl">
                  <a:solidFill>
                    <a:srgbClr val="FF0000"/>
                  </a:solidFill>
                  <a:prstDash val="solid"/>
                  <a:miter lim="800000"/>
                </a:ln>
                <a:solidFill>
                  <a:schemeClr val="bg2">
                    <a:lumMod val="10000"/>
                  </a:schemeClr>
                </a:solidFill>
                <a:effectLst>
                  <a:outerShdw blurRad="38100" dist="38100" dir="7020000" algn="tl">
                    <a:srgbClr val="000000">
                      <a:alpha val="35000"/>
                    </a:srgbClr>
                  </a:outerShdw>
                </a:effectLst>
              </a:rPr>
              <a:t>МКОУ СОШ № 19</a:t>
            </a:r>
          </a:p>
          <a:p>
            <a:pPr algn="l"/>
            <a:r>
              <a:rPr lang="ru-RU" sz="2400" b="1" i="1" dirty="0" smtClean="0">
                <a:ln w="24500" cmpd="dbl">
                  <a:solidFill>
                    <a:srgbClr val="FF0000"/>
                  </a:solidFill>
                  <a:prstDash val="solid"/>
                  <a:miter lim="800000"/>
                </a:ln>
                <a:solidFill>
                  <a:schemeClr val="bg2">
                    <a:lumMod val="10000"/>
                  </a:schemeClr>
                </a:solidFill>
                <a:effectLst>
                  <a:outerShdw blurRad="38100" dist="38100" dir="7020000" algn="tl">
                    <a:srgbClr val="000000">
                      <a:alpha val="35000"/>
                    </a:srgbClr>
                  </a:outerShdw>
                </a:effectLst>
              </a:rPr>
              <a:t>ПРЕДГОРНЫЙ РАЙОН</a:t>
            </a:r>
          </a:p>
          <a:p>
            <a:pPr algn="l"/>
            <a:r>
              <a:rPr lang="ru-RU" sz="2400" b="1" i="1" dirty="0" smtClean="0">
                <a:ln w="24500" cmpd="dbl">
                  <a:solidFill>
                    <a:srgbClr val="FF0000"/>
                  </a:solidFill>
                  <a:prstDash val="solid"/>
                  <a:miter lim="800000"/>
                </a:ln>
                <a:solidFill>
                  <a:schemeClr val="bg2">
                    <a:lumMod val="10000"/>
                  </a:schemeClr>
                </a:solidFill>
                <a:effectLst>
                  <a:outerShdw blurRad="38100" dist="38100" dir="7020000" algn="tl">
                    <a:srgbClr val="000000">
                      <a:alpha val="35000"/>
                    </a:srgbClr>
                  </a:outerShdw>
                </a:effectLst>
              </a:rPr>
              <a:t>СТАВРОПОЛЬСКИЙ КРАЙ</a:t>
            </a:r>
            <a:endParaRPr lang="ru-RU" sz="2400" b="1" i="1" dirty="0">
              <a:ln w="24500" cmpd="dbl">
                <a:solidFill>
                  <a:srgbClr val="FF0000"/>
                </a:solidFill>
                <a:prstDash val="solid"/>
                <a:miter lim="800000"/>
              </a:ln>
              <a:solidFill>
                <a:schemeClr val="bg2">
                  <a:lumMod val="10000"/>
                </a:schemeClr>
              </a:solidFill>
              <a:effectLst>
                <a:outerShdw blurRad="38100" dist="38100" dir="7020000" algn="tl">
                  <a:srgbClr val="000000">
                    <a:alpha val="35000"/>
                  </a:srgbClr>
                </a:outerShdw>
              </a:effectLst>
            </a:endParaRPr>
          </a:p>
        </p:txBody>
      </p:sp>
      <p:sp>
        <p:nvSpPr>
          <p:cNvPr id="4" name="Заголовок 1"/>
          <p:cNvSpPr txBox="1">
            <a:spLocks/>
          </p:cNvSpPr>
          <p:nvPr/>
        </p:nvSpPr>
        <p:spPr>
          <a:xfrm>
            <a:off x="179512" y="1285860"/>
            <a:ext cx="8964488" cy="3007236"/>
          </a:xfrm>
          <a:prstGeom prst="rect">
            <a:avLst/>
          </a:prstGeom>
          <a:noFill/>
          <a:ln>
            <a:noFill/>
          </a:ln>
        </p:spPr>
        <p:style>
          <a:lnRef idx="3">
            <a:schemeClr val="lt1"/>
          </a:lnRef>
          <a:fillRef idx="1">
            <a:schemeClr val="accent6"/>
          </a:fillRef>
          <a:effectRef idx="1">
            <a:schemeClr val="accent6"/>
          </a:effectRef>
          <a:fontRef idx="minor">
            <a:schemeClr val="lt1"/>
          </a:fontRef>
        </p:style>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ru-RU" sz="5400" b="1" i="1" u="none" strike="noStrike" kern="1200" normalizeH="0" baseline="0" noProof="0" dirty="0">
              <a:ln w="18000">
                <a:solidFill>
                  <a:schemeClr val="accent2">
                    <a:satMod val="140000"/>
                  </a:schemeClr>
                </a:solidFill>
                <a:prstDash val="solid"/>
                <a:miter lim="800000"/>
              </a:ln>
              <a:solidFill>
                <a:schemeClr val="accent6"/>
              </a:solidFill>
              <a:effectLst>
                <a:outerShdw blurRad="25500" dist="23000" dir="7020000" algn="tl">
                  <a:srgbClr val="000000">
                    <a:alpha val="50000"/>
                  </a:srgbClr>
                </a:outerShdw>
              </a:effectLst>
              <a:uLnTx/>
              <a:uFillTx/>
              <a:latin typeface="+mn-lt"/>
              <a:ea typeface="+mn-ea"/>
              <a:cs typeface="+mn-cs"/>
            </a:endParaRPr>
          </a:p>
        </p:txBody>
      </p:sp>
      <p:sp>
        <p:nvSpPr>
          <p:cNvPr id="7" name="Заголовок 5"/>
          <p:cNvSpPr>
            <a:spLocks noGrp="1"/>
          </p:cNvSpPr>
          <p:nvPr>
            <p:ph type="ctrTitle"/>
          </p:nvPr>
        </p:nvSpPr>
        <p:spPr>
          <a:xfrm>
            <a:off x="685800" y="2130425"/>
            <a:ext cx="7772400" cy="1470025"/>
          </a:xfrm>
          <a:ln>
            <a:noFill/>
          </a:ln>
        </p:spPr>
        <p:txBody>
          <a:bodyPr>
            <a:noAutofit/>
          </a:bodyPr>
          <a:lstStyle/>
          <a:p>
            <a:r>
              <a:rPr lang="ru-RU" sz="9600" dirty="0" smtClean="0">
                <a:solidFill>
                  <a:srgbClr val="800000"/>
                </a:solidFill>
                <a:effectLst>
                  <a:outerShdw blurRad="38100" dist="38100" dir="2700000" algn="tl">
                    <a:srgbClr val="000000">
                      <a:alpha val="43137"/>
                    </a:srgbClr>
                  </a:outerShdw>
                </a:effectLst>
                <a:latin typeface="+mn-lt"/>
              </a:rPr>
              <a:t>ЗОЛОТОЕ СЕЧЕНИЕ</a:t>
            </a:r>
            <a:endParaRPr lang="ru-RU" sz="9600" dirty="0">
              <a:solidFill>
                <a:srgbClr val="800000"/>
              </a:solidFill>
              <a:effectLst>
                <a:outerShdw blurRad="38100" dist="38100" dir="2700000" algn="tl">
                  <a:srgbClr val="000000">
                    <a:alpha val="43137"/>
                  </a:srgbClr>
                </a:outerShdw>
              </a:effectLst>
              <a:latin typeface="+mn-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угольник 1"/>
          <p:cNvSpPr/>
          <p:nvPr/>
        </p:nvSpPr>
        <p:spPr>
          <a:xfrm>
            <a:off x="107504" y="332656"/>
            <a:ext cx="8784976" cy="5509200"/>
          </a:xfrm>
          <a:prstGeom prst="rect">
            <a:avLst/>
          </a:prstGeom>
        </p:spPr>
        <p:txBody>
          <a:bodyPr wrap="square">
            <a:spAutoFit/>
          </a:bodyPr>
          <a:lstStyle/>
          <a:p>
            <a:pPr algn="just"/>
            <a:endPar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endParaRPr>
          </a:p>
          <a:p>
            <a:pPr algn="ctr"/>
            <a:r>
              <a:rPr lang="ru-RU" sz="32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ВЕХИ ЗОЛОТОГО СЕЧЕНИЯ.</a:t>
            </a:r>
          </a:p>
          <a:p>
            <a:pPr algn="just">
              <a:buFont typeface="Arial" pitchFamily="34" charset="0"/>
              <a:buChar char="•"/>
            </a:pPr>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VI ВЕК ДО Н.Э.   СЧИТАЕТСЯ, ЧТО ПОНЯТИЕ О ЗОЛОТОМ ДЕЛЕНИИ ВВЕЛ В НАУЧНЫЙ ОБИХОД ПИФАГОР, ДРЕВНЕГРЕЧЕСКИЙ ФИЛОСОФ И МАТЕМАТИК	.</a:t>
            </a:r>
          </a:p>
          <a:p>
            <a:pPr marL="342900" indent="-342900" algn="just">
              <a:buAutoNum type="arabicPlain" startAt="1509"/>
            </a:pPr>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 Г. В ВЕНЕЦИИ ИЗДАНА КНИГА ЛУКИ ПАЧОЛИ  “БОЖЕСТВЕННАЯ ПРОПОРЦИЯ” С ИЛЛЮСТРАЦИЯМИ ПРЕДПОЛОЖИТЕЛЬНО СДЕЛАННЫМИ ЛЕОНАРДО ДА ВИНЧИ </a:t>
            </a:r>
          </a:p>
          <a:p>
            <a:pPr marL="342900" indent="-342900" algn="just">
              <a:buFont typeface="Arial" pitchFamily="34" charset="0"/>
              <a:buChar char="•"/>
            </a:pPr>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III ВЕК ДО Н. Э. ВПЕРВЫЕ ВСТРЕЧАЕТСЯ В "НАЧАЛАХ" ЕВКЛИДА 	</a:t>
            </a:r>
          </a:p>
          <a:p>
            <a:pPr marL="342900" indent="-342900" algn="just"/>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ЭПОХА  ВОЗРОЖДЕНИЯ  ШИРОКО ПРИМЕНЯЕТСЯ В НАУКЕ, ИСКУССТВЕ, АРХИТЕКТУРЕ</a:t>
            </a:r>
          </a:p>
          <a:p>
            <a:pPr algn="just">
              <a:buFont typeface="Arial" pitchFamily="34" charset="0"/>
              <a:buChar char="•"/>
            </a:pPr>
            <a:r>
              <a:rPr lang="ru-RU" sz="2000" b="1" i="1" dirty="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1202Г.	МАТЕМАТИЧЕСКИЙ ТРУД “КНИГА ОБ АБАКЕ” ФИБОНАЧЧИ	        НАЧАЛО  1900-Х  АМЕРИКАНСКИЙ МАТЕМАТИК МАРК БАРР ИСПОЛЬЗОВАЛ ГРЕЧЕСКУЮ БУКВУ ФИ ДЛЯОПРЕДЕЛЕНИЯ ЗОЛОТОЙ ПРОПОРЦИИ.</a:t>
            </a:r>
          </a:p>
          <a:p>
            <a:pPr algn="just">
              <a:buFont typeface="Arial" pitchFamily="34" charset="0"/>
              <a:buChar char="•"/>
            </a:pPr>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КОНЕЦ 15 -НАЧ.16 ВЕКОВ ЛЕОНАРДО ДА ВИНЧИ ВВЁЛ ТЕРМИН"ЗОЛОТОЕ СЕЧЕНИЕ«</a:t>
            </a:r>
          </a:p>
          <a:p>
            <a:pPr algn="just">
              <a:buFont typeface="Arial" pitchFamily="34" charset="0"/>
              <a:buChar char="•"/>
            </a:pPr>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1855Г.	НЕМЕЦКИЙ ИССЛЕДОВАТЕЛЬ ЗОЛОТОГО СЕЧЕНИЯ ПРОФЕССОР ЦЕЙЗИНГ ОПУБЛИКОВАЛ СВОЙ ТРУД “ЭСТЕТИЧЕСКИЕ ИССЛЕДОВАНИЯ”</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Прямоугольник 3"/>
          <p:cNvSpPr/>
          <p:nvPr/>
        </p:nvSpPr>
        <p:spPr>
          <a:xfrm>
            <a:off x="142844" y="0"/>
            <a:ext cx="8501122" cy="584775"/>
          </a:xfrm>
          <a:prstGeom prst="rect">
            <a:avLst/>
          </a:prstGeom>
        </p:spPr>
        <p:txBody>
          <a:bodyPr wrap="square">
            <a:spAutoFit/>
          </a:bodyPr>
          <a:lstStyle/>
          <a:p>
            <a:pPr algn="ctr"/>
            <a:r>
              <a:rPr lang="ru-RU" sz="3200" b="1" i="1" cap="all" dirty="0" smtClean="0">
                <a:ln w="18000">
                  <a:solidFill>
                    <a:schemeClr val="accent2">
                      <a:satMod val="140000"/>
                    </a:schemeClr>
                  </a:solidFill>
                  <a:prstDash val="solid"/>
                  <a:miter lim="800000"/>
                </a:ln>
                <a:solidFill>
                  <a:schemeClr val="accent6"/>
                </a:solidFill>
                <a:effectLst>
                  <a:outerShdw blurRad="25500" dist="23000" dir="7020000" algn="tl">
                    <a:srgbClr val="000000">
                      <a:alpha val="50000"/>
                    </a:srgbClr>
                  </a:outerShdw>
                </a:effectLst>
                <a:cs typeface="Arial" pitchFamily="34" charset="0"/>
              </a:rPr>
              <a:t>Золотое сечение В АРХИТЕКТУРЕ</a:t>
            </a:r>
            <a:endParaRPr lang="ru-RU" sz="3200" b="1" i="1" cap="all" dirty="0" smtClean="0">
              <a:ln w="18000">
                <a:solidFill>
                  <a:schemeClr val="accent2">
                    <a:satMod val="140000"/>
                  </a:schemeClr>
                </a:solidFill>
                <a:prstDash val="solid"/>
                <a:miter lim="800000"/>
              </a:ln>
              <a:solidFill>
                <a:schemeClr val="accent6"/>
              </a:solidFill>
              <a:effectLst>
                <a:outerShdw blurRad="25500" dist="23000" dir="7020000" algn="tl">
                  <a:srgbClr val="000000">
                    <a:alpha val="50000"/>
                  </a:srgbClr>
                </a:outerShdw>
              </a:effectLst>
            </a:endParaRPr>
          </a:p>
        </p:txBody>
      </p:sp>
      <p:sp>
        <p:nvSpPr>
          <p:cNvPr id="7" name="Прямоугольник 6"/>
          <p:cNvSpPr/>
          <p:nvPr/>
        </p:nvSpPr>
        <p:spPr>
          <a:xfrm>
            <a:off x="214282" y="500042"/>
            <a:ext cx="8786874" cy="830997"/>
          </a:xfrm>
          <a:prstGeom prst="rect">
            <a:avLst/>
          </a:prstGeom>
        </p:spPr>
        <p:txBody>
          <a:bodyPr wrap="square">
            <a:spAutoFit/>
          </a:bodyPr>
          <a:lstStyle/>
          <a:p>
            <a:pPr algn="just"/>
            <a:r>
              <a:rPr lang="ru-RU" sz="2400" b="1" i="1" dirty="0" smtClean="0">
                <a:ln w="18000">
                  <a:solidFill>
                    <a:schemeClr val="accent2">
                      <a:satMod val="140000"/>
                    </a:schemeClr>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charset="0"/>
              </a:rPr>
              <a:t>МЕРОЙ СООТНОШЕНИЯ</a:t>
            </a:r>
            <a:r>
              <a:rPr lang="ru-RU" sz="2400" b="1" i="1" dirty="0" smtClean="0">
                <a:ln w="18000">
                  <a:solidFill>
                    <a:schemeClr val="accent2">
                      <a:satMod val="140000"/>
                    </a:schemeClr>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 СИММЕТРИИ И АСИММЕТРИИ   В</a:t>
            </a:r>
            <a:r>
              <a:rPr lang="ru-RU" sz="2400" b="1" i="1" dirty="0" smtClean="0">
                <a:ln w="18000">
                  <a:solidFill>
                    <a:schemeClr val="accent2">
                      <a:satMod val="140000"/>
                    </a:schemeClr>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charset="0"/>
              </a:rPr>
              <a:t>ЫСТУПАЛА У ДРЕВНИХ ГРЕКОВ ПРОПОРЦИЯ.</a:t>
            </a:r>
            <a:endParaRPr lang="ru-RU" sz="2400" b="1" i="1" dirty="0">
              <a:ln w="18000">
                <a:solidFill>
                  <a:schemeClr val="accent2">
                    <a:satMod val="140000"/>
                  </a:schemeClr>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ndParaRPr>
          </a:p>
        </p:txBody>
      </p:sp>
      <p:sp>
        <p:nvSpPr>
          <p:cNvPr id="8" name="Прямоугольник 7"/>
          <p:cNvSpPr/>
          <p:nvPr/>
        </p:nvSpPr>
        <p:spPr>
          <a:xfrm>
            <a:off x="214282" y="1196752"/>
            <a:ext cx="8715436" cy="3488328"/>
          </a:xfrm>
          <a:prstGeom prst="rect">
            <a:avLst/>
          </a:prstGeom>
        </p:spPr>
        <p:txBody>
          <a:bodyPr wrap="square">
            <a:spAutoFit/>
          </a:bodyPr>
          <a:lstStyle/>
          <a:p>
            <a:pPr algn="just">
              <a:defRPr/>
            </a:pPr>
            <a:r>
              <a:rPr lang="ru-RU"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charset="0"/>
              </a:rPr>
              <a:t>С ТЕХ ПОР ЗОЛОТАЯ ПРОПОРЦИЯ</a:t>
            </a:r>
            <a:r>
              <a:rPr lang="ru-RU"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 С</a:t>
            </a:r>
            <a:r>
              <a:rPr lang="ru-RU"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charset="0"/>
              </a:rPr>
              <a:t>ТАНОВИТСЯ</a:t>
            </a:r>
            <a:r>
              <a:rPr lang="ru-RU"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 </a:t>
            </a:r>
            <a:r>
              <a:rPr lang="ru-RU"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charset="0"/>
              </a:rPr>
              <a:t>ОБЩЕПРИЗНАННЫМ КАНОНОМ ИСКУССТВА. БЛЕСТЯЩИМИ ТОМУ ПОДТВЕРЖДЕНИЯМИ СЛУЖИТ О</a:t>
            </a:r>
            <a:r>
              <a:rPr lang="ru-RU"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ДНО ИЗ КРАСИВЕЙШИХ ПРОИЗВЕДЕНИЙ ДРЕВНЕГРЕЧЕСКОЙ АРХИТЕКТУРЫ ( </a:t>
            </a:r>
            <a:r>
              <a:rPr lang="en-US"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V</a:t>
            </a:r>
            <a:r>
              <a:rPr lang="ru-RU"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 В. ДО Н.Э.) ПАРФЕНОН. ПРИ СТРОИТЕЛЬСТВЕ ФАСАДА ЭТОГО ЗДАНИЯ  ИСПОЛЬЗОВАНО</a:t>
            </a:r>
            <a:r>
              <a:rPr lang="en-US"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 </a:t>
            </a:r>
            <a:r>
              <a:rPr lang="ru-RU"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«ЗОЛОТОЕ СЕЧЕНИЕ».</a:t>
            </a:r>
          </a:p>
          <a:p>
            <a:pPr algn="just">
              <a:defRPr/>
            </a:pPr>
            <a:endParaRPr lang="ru-RU" sz="2400" b="1" i="1" dirty="0" smtClean="0">
              <a:ln>
                <a:solidFill>
                  <a:srgbClr val="FF0000"/>
                </a:solidFill>
              </a:ln>
              <a:solidFill>
                <a:schemeClr val="bg2">
                  <a:lumMod val="10000"/>
                </a:schemeClr>
              </a:solidFill>
            </a:endParaRPr>
          </a:p>
          <a:p>
            <a:pPr algn="just"/>
            <a:r>
              <a:rPr lang="ru-RU" sz="2400" i="1" dirty="0" smtClean="0">
                <a:ln w="18415" cmpd="sng">
                  <a:solidFill>
                    <a:srgbClr val="FF0000"/>
                  </a:solidFill>
                  <a:prstDash val="solid"/>
                </a:ln>
                <a:solidFill>
                  <a:schemeClr val="bg2">
                    <a:lumMod val="10000"/>
                  </a:schemeClr>
                </a:solidFill>
                <a:effectLst>
                  <a:outerShdw blurRad="63500" dir="3600000" algn="tl" rotWithShape="0">
                    <a:srgbClr val="000000">
                      <a:alpha val="70000"/>
                    </a:srgbClr>
                  </a:outerShdw>
                </a:effectLst>
                <a:latin typeface="Arial Narrow" pitchFamily="34" charset="0"/>
                <a:cs typeface="Arial" charset="0"/>
              </a:rPr>
              <a:t> </a:t>
            </a:r>
            <a:endParaRPr lang="ru-RU" sz="2400" i="1" dirty="0">
              <a:ln w="18415" cmpd="sng">
                <a:solidFill>
                  <a:srgbClr val="FF0000"/>
                </a:solidFill>
                <a:prstDash val="solid"/>
              </a:ln>
              <a:solidFill>
                <a:schemeClr val="bg2">
                  <a:lumMod val="10000"/>
                </a:schemeClr>
              </a:solidFill>
              <a:effectLst>
                <a:outerShdw blurRad="63500" dir="3600000" algn="tl" rotWithShape="0">
                  <a:srgbClr val="000000">
                    <a:alpha val="70000"/>
                  </a:srgbClr>
                </a:outerShdw>
              </a:effectLst>
              <a:latin typeface="Arial Narrow" pitchFamily="34" charset="0"/>
            </a:endParaRPr>
          </a:p>
        </p:txBody>
      </p:sp>
      <p:pic>
        <p:nvPicPr>
          <p:cNvPr id="9" name="Picture 15" descr="C:\Documents and Settings\user46\Мои документы\Мои рисунки\parthenon.jpg"/>
          <p:cNvPicPr>
            <a:picLocks noChangeAspect="1" noChangeArrowheads="1"/>
          </p:cNvPicPr>
          <p:nvPr/>
        </p:nvPicPr>
        <p:blipFill>
          <a:blip r:embed="rId2"/>
          <a:srcRect/>
          <a:stretch>
            <a:fillRect/>
          </a:stretch>
        </p:blipFill>
        <p:spPr bwMode="auto">
          <a:xfrm>
            <a:off x="2051720" y="3501008"/>
            <a:ext cx="6192688" cy="3214140"/>
          </a:xfrm>
          <a:prstGeom prst="rect">
            <a:avLst/>
          </a:prstGeom>
          <a:noFill/>
          <a:ln w="57150">
            <a:solidFill>
              <a:schemeClr val="accent6">
                <a:lumMod val="50000"/>
              </a:schemeClr>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угольник 1"/>
          <p:cNvSpPr/>
          <p:nvPr/>
        </p:nvSpPr>
        <p:spPr>
          <a:xfrm>
            <a:off x="2286000" y="2690336"/>
            <a:ext cx="4572000" cy="369332"/>
          </a:xfrm>
          <a:prstGeom prst="rect">
            <a:avLst/>
          </a:prstGeom>
        </p:spPr>
        <p:txBody>
          <a:bodyPr>
            <a:spAutoFit/>
          </a:bodyPr>
          <a:lstStyle/>
          <a:p>
            <a:endParaRPr lang="ru-RU" b="1" dirty="0"/>
          </a:p>
        </p:txBody>
      </p:sp>
      <p:sp>
        <p:nvSpPr>
          <p:cNvPr id="4" name="Прямоугольник 3"/>
          <p:cNvSpPr/>
          <p:nvPr/>
        </p:nvSpPr>
        <p:spPr>
          <a:xfrm>
            <a:off x="214282" y="0"/>
            <a:ext cx="8643998" cy="2246769"/>
          </a:xfrm>
          <a:prstGeom prst="rect">
            <a:avLst/>
          </a:prstGeom>
        </p:spPr>
        <p:txBody>
          <a:bodyPr wrap="square">
            <a:spAutoFit/>
          </a:bodyPr>
          <a:lstStyle/>
          <a:p>
            <a:pPr algn="just"/>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В ЭПОХУ ПИФАГОРЕЙЦЕВ БЫЛО ОТКРЫТО «ЗОЛОТОЕ СЕЧЕНИЕ».ВЕЗДЕ, ГДЕ ЧЕЛОВЕК ОЩУЩАЕТ ГАРМОНИЮ, В ЗВУКАХ, В ЦВЕТЕ, В РАЗМЕРАХ-ПРИСУТСТВУЕТ «ЗОЛОТОЕ СЕЧЕНИЕ».НЕ СЛУЧАЙНО ГОВОРЯТ,ЧТО ПИРАМИДА ХЕОПСА-НЕМОЙ ТРАКТАТ ПО ГЕОМЕТРИИ,А  ГРЕЧЕСКАЯ АРХИТЕКТУРА-ВНЕШНЕЕ ВЫРАЖЕНИЕ  ТЕОРИИ ЕВКЛИДА.</a:t>
            </a:r>
          </a:p>
          <a:p>
            <a:pPr algn="just"/>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charset="0"/>
              </a:rPr>
              <a:t>ГРОБНИЦЕ ХЕОПСА В ДРЕВНЕМ ЕГИПТЕ. ХРАМАХ ДРЕВНЕЙ ГРЕЦИИ. ЦЕРКВОВЬ ПОКРОВА НА НЕРЛИ. С ОБОРЕ ВАСИЛИЯ БЛАЖЕННОГО. </a:t>
            </a:r>
            <a:endParaRPr lang="ru-RU" sz="2000" b="1" i="1" dirty="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ndParaRPr>
          </a:p>
        </p:txBody>
      </p:sp>
      <p:sp>
        <p:nvSpPr>
          <p:cNvPr id="5" name="Прямоугольник 4"/>
          <p:cNvSpPr/>
          <p:nvPr/>
        </p:nvSpPr>
        <p:spPr>
          <a:xfrm>
            <a:off x="2286000" y="1166843"/>
            <a:ext cx="4572000" cy="369332"/>
          </a:xfrm>
          <a:prstGeom prst="rect">
            <a:avLst/>
          </a:prstGeom>
        </p:spPr>
        <p:txBody>
          <a:bodyPr>
            <a:spAutoFit/>
          </a:bodyPr>
          <a:lstStyle/>
          <a:p>
            <a:r>
              <a:rPr lang="ru-RU" b="1" i="1" dirty="0" smtClean="0">
                <a:solidFill>
                  <a:srgbClr val="CC00CC"/>
                </a:solidFill>
                <a:latin typeface="Arial" charset="0"/>
                <a:cs typeface="Arial" charset="0"/>
              </a:rPr>
              <a:t>. </a:t>
            </a:r>
            <a:endParaRPr lang="ru-RU" b="1" i="1" dirty="0">
              <a:solidFill>
                <a:srgbClr val="CC00CC"/>
              </a:solidFill>
            </a:endParaRPr>
          </a:p>
        </p:txBody>
      </p:sp>
      <p:sp>
        <p:nvSpPr>
          <p:cNvPr id="6" name="Прямоугольник 5"/>
          <p:cNvSpPr/>
          <p:nvPr/>
        </p:nvSpPr>
        <p:spPr>
          <a:xfrm>
            <a:off x="2286000" y="1166843"/>
            <a:ext cx="4572000" cy="369332"/>
          </a:xfrm>
          <a:prstGeom prst="rect">
            <a:avLst/>
          </a:prstGeom>
        </p:spPr>
        <p:txBody>
          <a:bodyPr>
            <a:spAutoFit/>
          </a:bodyPr>
          <a:lstStyle/>
          <a:p>
            <a:endParaRPr lang="ru-RU" b="1" i="1" dirty="0">
              <a:solidFill>
                <a:srgbClr val="CC00CC"/>
              </a:solidFill>
            </a:endParaRPr>
          </a:p>
        </p:txBody>
      </p:sp>
      <p:pic>
        <p:nvPicPr>
          <p:cNvPr id="7" name="Picture 9" descr="C:\Documents and Settings\user46\Мои документы\Мои рисунки\sobor.jpg"/>
          <p:cNvPicPr>
            <a:picLocks noChangeAspect="1" noChangeArrowheads="1"/>
          </p:cNvPicPr>
          <p:nvPr/>
        </p:nvPicPr>
        <p:blipFill>
          <a:blip r:embed="rId2"/>
          <a:srcRect/>
          <a:stretch>
            <a:fillRect/>
          </a:stretch>
        </p:blipFill>
        <p:spPr bwMode="auto">
          <a:xfrm>
            <a:off x="4929190" y="2204864"/>
            <a:ext cx="3857652" cy="4653136"/>
          </a:xfrm>
          <a:prstGeom prst="rect">
            <a:avLst/>
          </a:prstGeom>
          <a:noFill/>
          <a:ln w="57150">
            <a:solidFill>
              <a:schemeClr val="accent6">
                <a:lumMod val="50000"/>
              </a:schemeClr>
            </a:solidFill>
            <a:miter lim="800000"/>
            <a:headEnd/>
            <a:tailEnd/>
          </a:ln>
        </p:spPr>
      </p:pic>
      <p:pic>
        <p:nvPicPr>
          <p:cNvPr id="9" name="Picture 10" descr="02-10-17"/>
          <p:cNvPicPr>
            <a:picLocks noChangeAspect="1" noChangeArrowheads="1"/>
          </p:cNvPicPr>
          <p:nvPr/>
        </p:nvPicPr>
        <p:blipFill>
          <a:blip r:embed="rId3"/>
          <a:srcRect/>
          <a:stretch>
            <a:fillRect/>
          </a:stretch>
        </p:blipFill>
        <p:spPr>
          <a:xfrm>
            <a:off x="357158" y="4572008"/>
            <a:ext cx="3929090" cy="2285992"/>
          </a:xfrm>
          <a:prstGeom prst="rect">
            <a:avLst/>
          </a:prstGeom>
          <a:ln w="57150">
            <a:solidFill>
              <a:schemeClr val="accent6">
                <a:lumMod val="50000"/>
              </a:schemeClr>
            </a:solidFill>
          </a:ln>
        </p:spPr>
      </p:pic>
      <p:pic>
        <p:nvPicPr>
          <p:cNvPr id="2050" name="Picture 2" descr="C:\Users\Валентина\Documents\418.jpg"/>
          <p:cNvPicPr>
            <a:picLocks noChangeAspect="1" noChangeArrowheads="1"/>
          </p:cNvPicPr>
          <p:nvPr/>
        </p:nvPicPr>
        <p:blipFill>
          <a:blip r:embed="rId4"/>
          <a:srcRect/>
          <a:stretch>
            <a:fillRect/>
          </a:stretch>
        </p:blipFill>
        <p:spPr bwMode="auto">
          <a:xfrm>
            <a:off x="357158" y="2204864"/>
            <a:ext cx="3929090" cy="2224268"/>
          </a:xfrm>
          <a:prstGeom prst="rect">
            <a:avLst/>
          </a:prstGeom>
          <a:noFill/>
          <a:ln w="38100">
            <a:solidFill>
              <a:schemeClr val="accent6">
                <a:lumMod val="50000"/>
              </a:schemeClr>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ssolv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угольник 1"/>
          <p:cNvSpPr/>
          <p:nvPr/>
        </p:nvSpPr>
        <p:spPr>
          <a:xfrm>
            <a:off x="1214414" y="0"/>
            <a:ext cx="6143668" cy="584775"/>
          </a:xfrm>
          <a:prstGeom prst="rect">
            <a:avLst/>
          </a:prstGeom>
        </p:spPr>
        <p:txBody>
          <a:bodyPr wrap="square">
            <a:spAutoFit/>
          </a:bodyPr>
          <a:lstStyle/>
          <a:p>
            <a:r>
              <a:rPr lang="ru-RU" sz="3200" b="1" i="1" cap="all"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Calibri" pitchFamily="34" charset="0"/>
                <a:cs typeface="Arial" pitchFamily="34" charset="0"/>
              </a:rPr>
              <a:t>Золотое сечение В ЖИВОПИСИ</a:t>
            </a:r>
            <a:endParaRPr lang="ru-RU" sz="3200" b="1" i="1" cap="all" dirty="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Calibri" pitchFamily="34" charset="0"/>
            </a:endParaRPr>
          </a:p>
        </p:txBody>
      </p:sp>
      <p:sp>
        <p:nvSpPr>
          <p:cNvPr id="8193" name="Rectangle 1"/>
          <p:cNvSpPr>
            <a:spLocks noChangeArrowheads="1"/>
          </p:cNvSpPr>
          <p:nvPr/>
        </p:nvSpPr>
        <p:spPr bwMode="auto">
          <a:xfrm>
            <a:off x="285720" y="1214422"/>
            <a:ext cx="5643602" cy="4801314"/>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rPr>
              <a:t>В НАИБОЛЕЕ ИЗВЕСТНОЙ КАРТИНЕ ЛЕОНАРДО ДА ВИНЧА, ПОРТРЕТЕ МОНЫ ЛИЗЫ (ОКОЛО 1503, ЛУВР) ОБРАЗ БОГАТОЙ ГОРОЖАНКИ ПРЕДСТАЕТ ТАИНСТВЕННЫМ ОЛИЦЕТВОРЕНИЕМ ПРИРОДЫ КАК ТАКОВОЙ, НЕ ТЕРЯЯ ПРИ ЭТОМ ЧИСТО ЖЕНСКОГО ЛУКАВСТВА; ВНУТРЕННЮЮ ЗНАЧИТЕЛЬНОСТЬ КОМПОЗИЦИИ ПРИДАЕТ КОСМИЧЕСКИ-ВЕЛИЧАВЫЙ И В ТО ЖЕ ВРЕМЯ ТРЕВОЖНО-ОТЧУЖДЕННЫЙ ПЕЙЗАЖ, ТАЮЩИЙ В ХОЛОДНОЙ ДЫМКЕ.</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Times New Roman" pitchFamily="18" charset="0"/>
              </a:rPr>
              <a:t> ЕЕ КОМПОЗИЦИЯ ОСНОВАНА НА ЗОЛОТЫХ ТРЕУГОЛЬНИКАХ.</a:t>
            </a:r>
            <a:endParaRPr kumimoji="0" lang="ru-RU" sz="24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endParaRPr>
          </a:p>
        </p:txBody>
      </p:sp>
      <p:pic>
        <p:nvPicPr>
          <p:cNvPr id="5" name="Picture 19" descr="C:\Documents and Settings\site204\Рабочий стол\monaliza\monaliza.jpg"/>
          <p:cNvPicPr>
            <a:picLocks noChangeAspect="1" noChangeArrowheads="1"/>
          </p:cNvPicPr>
          <p:nvPr/>
        </p:nvPicPr>
        <p:blipFill>
          <a:blip r:embed="rId2"/>
          <a:srcRect/>
          <a:stretch>
            <a:fillRect/>
          </a:stretch>
        </p:blipFill>
        <p:spPr bwMode="auto">
          <a:xfrm>
            <a:off x="6500826" y="857232"/>
            <a:ext cx="2428892" cy="2714644"/>
          </a:xfrm>
          <a:prstGeom prst="rect">
            <a:avLst/>
          </a:prstGeom>
          <a:noFill/>
          <a:ln w="57150">
            <a:solidFill>
              <a:schemeClr val="accent6">
                <a:lumMod val="50000"/>
              </a:schemeClr>
            </a:solidFill>
            <a:miter lim="800000"/>
            <a:headEnd/>
            <a:tailEnd/>
          </a:ln>
        </p:spPr>
      </p:pic>
      <p:pic>
        <p:nvPicPr>
          <p:cNvPr id="6" name="Picture 3" descr="C:\Documents and Settings\site204\Мои документы\Мои рисунки\joconde.jpg"/>
          <p:cNvPicPr>
            <a:picLocks noChangeAspect="1" noChangeArrowheads="1"/>
          </p:cNvPicPr>
          <p:nvPr/>
        </p:nvPicPr>
        <p:blipFill>
          <a:blip r:embed="rId3"/>
          <a:srcRect/>
          <a:stretch>
            <a:fillRect/>
          </a:stretch>
        </p:blipFill>
        <p:spPr bwMode="auto">
          <a:xfrm>
            <a:off x="6500826" y="3786190"/>
            <a:ext cx="2428892" cy="2857520"/>
          </a:xfrm>
          <a:prstGeom prst="rect">
            <a:avLst/>
          </a:prstGeom>
          <a:noFill/>
          <a:ln w="57150">
            <a:solidFill>
              <a:schemeClr val="accent6">
                <a:lumMod val="50000"/>
              </a:schemeClr>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7" descr="03081401e[1]"/>
          <p:cNvPicPr>
            <a:picLocks noChangeAspect="1" noChangeArrowheads="1"/>
          </p:cNvPicPr>
          <p:nvPr/>
        </p:nvPicPr>
        <p:blipFill>
          <a:blip r:embed="rId2"/>
          <a:srcRect/>
          <a:stretch>
            <a:fillRect/>
          </a:stretch>
        </p:blipFill>
        <p:spPr>
          <a:xfrm>
            <a:off x="714348" y="357166"/>
            <a:ext cx="7715304" cy="4439986"/>
          </a:xfrm>
          <a:prstGeom prst="rect">
            <a:avLst/>
          </a:prstGeom>
          <a:ln w="57150">
            <a:solidFill>
              <a:schemeClr val="accent6">
                <a:lumMod val="50000"/>
              </a:schemeClr>
            </a:solidFill>
          </a:ln>
        </p:spPr>
      </p:pic>
      <p:sp>
        <p:nvSpPr>
          <p:cNvPr id="3" name="Прямоугольник 2"/>
          <p:cNvSpPr/>
          <p:nvPr/>
        </p:nvSpPr>
        <p:spPr>
          <a:xfrm rot="10800000" flipV="1">
            <a:off x="571472" y="4858074"/>
            <a:ext cx="7572428" cy="1865126"/>
          </a:xfrm>
          <a:prstGeom prst="rect">
            <a:avLst/>
          </a:prstGeom>
        </p:spPr>
        <p:txBody>
          <a:bodyPr wrap="square">
            <a:spAutoFit/>
          </a:bodyPr>
          <a:lstStyle/>
          <a:p>
            <a:pPr algn="just">
              <a:lnSpc>
                <a:spcPct val="80000"/>
              </a:lnSpc>
            </a:pPr>
            <a:r>
              <a:rPr lang="ru-RU"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БОГ – ОТЕЦ «ОБЕРЕГАЕТ» ВСЕЛЕННУЮ, ИМЕЮЩУЮ ФОРМУ </a:t>
            </a:r>
            <a:r>
              <a:rPr lang="ru-RU" sz="2400" b="1" i="1" u="sng"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ДОДЕКАЭРА.</a:t>
            </a:r>
          </a:p>
          <a:p>
            <a:pPr algn="just">
              <a:lnSpc>
                <a:spcPct val="80000"/>
              </a:lnSpc>
            </a:pPr>
            <a:r>
              <a:rPr lang="ru-RU"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12 ГРАНЕЙ ДОДЕКАЭДРА И 12 АПОСТОЛОВ  ХРИСТА НЕ ПРОСТО СОВПАДЕНИЕ - В КАРТИНЕ САЛЬВАДОРА ДАЛИ «ТАЙНАЯ ВЕЧЕРЯ»  ЗАКЛЮЧЁН ГЛУБОКИЙ РЕЛИГИОЗНЫЙ СМЫСЛ.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угольник 1"/>
          <p:cNvSpPr/>
          <p:nvPr/>
        </p:nvSpPr>
        <p:spPr>
          <a:xfrm>
            <a:off x="428596" y="214290"/>
            <a:ext cx="8429684" cy="535531"/>
          </a:xfrm>
          <a:prstGeom prst="rect">
            <a:avLst/>
          </a:prstGeom>
        </p:spPr>
        <p:txBody>
          <a:bodyPr wrap="square">
            <a:spAutoFit/>
          </a:bodyPr>
          <a:lstStyle/>
          <a:p>
            <a:pPr algn="ctr">
              <a:lnSpc>
                <a:spcPct val="90000"/>
              </a:lnSpc>
            </a:pPr>
            <a:r>
              <a:rPr lang="ru-RU" sz="3200" b="1" i="1" cap="all"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cs typeface="Arial" pitchFamily="34" charset="0"/>
              </a:rPr>
              <a:t>Золотое сечение В скульптуре</a:t>
            </a:r>
          </a:p>
        </p:txBody>
      </p:sp>
      <p:sp>
        <p:nvSpPr>
          <p:cNvPr id="3" name="Прямоугольник 2"/>
          <p:cNvSpPr/>
          <p:nvPr/>
        </p:nvSpPr>
        <p:spPr>
          <a:xfrm>
            <a:off x="214282" y="620688"/>
            <a:ext cx="8929718" cy="1200329"/>
          </a:xfrm>
          <a:prstGeom prst="rect">
            <a:avLst/>
          </a:prstGeom>
        </p:spPr>
        <p:txBody>
          <a:bodyPr wrap="square">
            <a:spAutoFit/>
          </a:bodyPr>
          <a:lstStyle/>
          <a:p>
            <a:r>
              <a:rPr lang="ru-RU" sz="2400" dirty="0" smtClean="0">
                <a:ln w="18415" cmpd="sng">
                  <a:solidFill>
                    <a:srgbClr val="FF0000"/>
                  </a:solidFill>
                  <a:prstDash val="solid"/>
                </a:ln>
                <a:solidFill>
                  <a:schemeClr val="bg2">
                    <a:lumMod val="10000"/>
                  </a:schemeClr>
                </a:solidFill>
                <a:effectLst>
                  <a:outerShdw blurRad="63500" dir="3600000" algn="tl" rotWithShape="0">
                    <a:srgbClr val="000000">
                      <a:alpha val="70000"/>
                    </a:srgbClr>
                  </a:outerShdw>
                </a:effectLst>
                <a:latin typeface="Arial Narrow" pitchFamily="34" charset="0"/>
              </a:rPr>
              <a:t> </a:t>
            </a:r>
            <a:r>
              <a:rPr lang="ru-RU"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ПРОПОРЦИИ « ЗОЛОТОГО СЕЧЕНИЯ» СОЗДАЮТ ВПЕЧАТЛЕНИЕ ГАРМОНИИ КРАСОТЫ , ПОЭТОМУ СКУЛЬПТОРЫ ИСПОЛЬЗОВАЛИ ИХ В СВОИХ  ПРОИЗВЕДЕНИЯХ</a:t>
            </a:r>
            <a:r>
              <a:rPr lang="ru-RU"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Times New Roman" pitchFamily="18" charset="0"/>
              </a:rPr>
              <a:t>.</a:t>
            </a:r>
            <a:endParaRPr lang="ru-RU" b="1" i="1" dirty="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endParaRPr>
          </a:p>
        </p:txBody>
      </p:sp>
      <p:sp>
        <p:nvSpPr>
          <p:cNvPr id="4" name="Прямоугольник 3"/>
          <p:cNvSpPr/>
          <p:nvPr/>
        </p:nvSpPr>
        <p:spPr>
          <a:xfrm>
            <a:off x="142844" y="1714488"/>
            <a:ext cx="8572560" cy="2677656"/>
          </a:xfrm>
          <a:prstGeom prst="rect">
            <a:avLst/>
          </a:prstGeom>
        </p:spPr>
        <p:txBody>
          <a:bodyPr wrap="square">
            <a:spAutoFit/>
          </a:bodyPr>
          <a:lstStyle/>
          <a:p>
            <a:r>
              <a:rPr lang="ru-RU" sz="2400" b="1" i="1" dirty="0" smtClean="0">
                <a:ln w="18415" cmpd="sng">
                  <a:solidFill>
                    <a:srgbClr val="FF0000"/>
                  </a:solidFill>
                  <a:prstDash val="solid"/>
                </a:ln>
                <a:solidFill>
                  <a:schemeClr val="bg2">
                    <a:lumMod val="10000"/>
                  </a:schemeClr>
                </a:solidFill>
                <a:effectLst>
                  <a:outerShdw blurRad="63500" dir="3600000" algn="tl" rotWithShape="0">
                    <a:srgbClr val="000000">
                      <a:alpha val="70000"/>
                    </a:srgbClr>
                  </a:outerShdw>
                </a:effectLst>
                <a:latin typeface="Arial Narrow" pitchFamily="34" charset="0"/>
              </a:rPr>
              <a:t> </a:t>
            </a:r>
            <a:r>
              <a:rPr lang="ru-RU"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ВЕЛИКИЙ ДРЕВНЕГРЕЧЕСКИЙ СКУЛЬПТОР ФИДИЙ ЧАСТО ИСПОЛЬЗОВАЛ « ЗОЛОТОЕ СЕЧЕНИЕ» В СВОИХ ПРОИЗВЕДЕНИЯХ. САМЫМИ ЗНАМЕНИТЫМИ ИЗ НИХ БЫЛИ СТАТУЯ ЗЕВСА ОЛИМПИЙСКОГО ( КОТОРАЯ СЧИТАЛАСЬ ОДНИМ ИЗ ЧУДЕС СВЕТА)   И АФИНЫ ПАРФЕНОС.</a:t>
            </a:r>
          </a:p>
          <a:p>
            <a:r>
              <a:rPr lang="ru-RU"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 ЗНАМЕНИТАЯ СТАТУЯ АПОЛЛОНА БЕЛЬВЕДЕРСКОГО ТОЖЕ СОСТОИТ ИЗ ЧАСТЕЙ ДЕЛЯЩИХСЯ ПО ЗОЛОТЫМ ОТНОШЕНИЯМ.</a:t>
            </a:r>
            <a:endParaRPr lang="ru-RU" sz="2400" b="1" i="1" dirty="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ndParaRPr>
          </a:p>
        </p:txBody>
      </p:sp>
      <p:grpSp>
        <p:nvGrpSpPr>
          <p:cNvPr id="5" name="Group 29"/>
          <p:cNvGrpSpPr>
            <a:grpSpLocks/>
          </p:cNvGrpSpPr>
          <p:nvPr/>
        </p:nvGrpSpPr>
        <p:grpSpPr bwMode="auto">
          <a:xfrm>
            <a:off x="285720" y="4365104"/>
            <a:ext cx="3143272" cy="2853783"/>
            <a:chOff x="2016" y="1824"/>
            <a:chExt cx="2193" cy="2033"/>
          </a:xfrm>
        </p:grpSpPr>
        <p:pic>
          <p:nvPicPr>
            <p:cNvPr id="6" name="Picture 20" descr="C:\Documents and Settings\site204\Мои документы\Мои рисунки\Зевс.jpg"/>
            <p:cNvPicPr>
              <a:picLocks noChangeAspect="1" noChangeArrowheads="1"/>
            </p:cNvPicPr>
            <p:nvPr/>
          </p:nvPicPr>
          <p:blipFill>
            <a:blip r:embed="rId2"/>
            <a:srcRect/>
            <a:stretch>
              <a:fillRect/>
            </a:stretch>
          </p:blipFill>
          <p:spPr bwMode="auto">
            <a:xfrm>
              <a:off x="2016" y="1824"/>
              <a:ext cx="1488" cy="1590"/>
            </a:xfrm>
            <a:prstGeom prst="rect">
              <a:avLst/>
            </a:prstGeom>
            <a:noFill/>
            <a:ln w="9525">
              <a:noFill/>
              <a:miter lim="800000"/>
              <a:headEnd/>
              <a:tailEnd/>
            </a:ln>
          </p:spPr>
        </p:pic>
        <p:sp>
          <p:nvSpPr>
            <p:cNvPr id="7" name="Text Box 24"/>
            <p:cNvSpPr txBox="1">
              <a:spLocks noChangeArrowheads="1"/>
            </p:cNvSpPr>
            <p:nvPr/>
          </p:nvSpPr>
          <p:spPr bwMode="ltGray">
            <a:xfrm>
              <a:off x="2016" y="3440"/>
              <a:ext cx="2193" cy="417"/>
            </a:xfrm>
            <a:prstGeom prst="rect">
              <a:avLst/>
            </a:prstGeom>
            <a:noFill/>
            <a:ln w="9525">
              <a:noFill/>
              <a:miter lim="800000"/>
              <a:headEnd type="none" w="sm" len="sm"/>
              <a:tailEnd type="none" w="sm" len="sm"/>
            </a:ln>
          </p:spPr>
          <p:txBody>
            <a:bodyPr wrap="square">
              <a:spAutoFit/>
            </a:bodyPr>
            <a:lstStyle/>
            <a:p>
              <a:r>
                <a:rPr lang="ru-RU" sz="1600" b="1" i="1" cap="all" dirty="0">
                  <a:solidFill>
                    <a:srgbClr val="000000"/>
                  </a:solidFill>
                  <a:latin typeface="Arial Narrow" pitchFamily="34" charset="0"/>
                </a:rPr>
                <a:t>Зевс Олимпийский</a:t>
              </a:r>
            </a:p>
            <a:p>
              <a:endParaRPr lang="ru-RU" sz="1600" b="1" dirty="0">
                <a:solidFill>
                  <a:srgbClr val="000000"/>
                </a:solidFill>
                <a:latin typeface="Times New Roman" pitchFamily="18" charset="0"/>
              </a:endParaRPr>
            </a:p>
          </p:txBody>
        </p:sp>
      </p:grpSp>
      <p:grpSp>
        <p:nvGrpSpPr>
          <p:cNvPr id="8" name="Group 31"/>
          <p:cNvGrpSpPr>
            <a:grpSpLocks/>
          </p:cNvGrpSpPr>
          <p:nvPr/>
        </p:nvGrpSpPr>
        <p:grpSpPr bwMode="auto">
          <a:xfrm>
            <a:off x="3571868" y="4365105"/>
            <a:ext cx="2000264" cy="2492896"/>
            <a:chOff x="432" y="1872"/>
            <a:chExt cx="1152" cy="2270"/>
          </a:xfrm>
        </p:grpSpPr>
        <p:pic>
          <p:nvPicPr>
            <p:cNvPr id="9" name="Picture 21" descr="C:\Documents and Settings\site204\Мои документы\Мои рисунки\Афина.jpg"/>
            <p:cNvPicPr>
              <a:picLocks noChangeAspect="1" noChangeArrowheads="1"/>
            </p:cNvPicPr>
            <p:nvPr/>
          </p:nvPicPr>
          <p:blipFill>
            <a:blip r:embed="rId3"/>
            <a:srcRect/>
            <a:stretch>
              <a:fillRect/>
            </a:stretch>
          </p:blipFill>
          <p:spPr bwMode="auto">
            <a:xfrm>
              <a:off x="480" y="1872"/>
              <a:ext cx="867" cy="2016"/>
            </a:xfrm>
            <a:prstGeom prst="rect">
              <a:avLst/>
            </a:prstGeom>
            <a:noFill/>
            <a:ln w="9525">
              <a:noFill/>
              <a:miter lim="800000"/>
              <a:headEnd/>
              <a:tailEnd/>
            </a:ln>
          </p:spPr>
        </p:pic>
        <p:sp>
          <p:nvSpPr>
            <p:cNvPr id="10" name="Text Box 28"/>
            <p:cNvSpPr txBox="1">
              <a:spLocks noChangeArrowheads="1"/>
            </p:cNvSpPr>
            <p:nvPr/>
          </p:nvSpPr>
          <p:spPr bwMode="ltGray">
            <a:xfrm>
              <a:off x="432" y="3888"/>
              <a:ext cx="1152" cy="254"/>
            </a:xfrm>
            <a:prstGeom prst="rect">
              <a:avLst/>
            </a:prstGeom>
            <a:noFill/>
            <a:ln w="9525">
              <a:noFill/>
              <a:miter lim="800000"/>
              <a:headEnd type="none" w="sm" len="sm"/>
              <a:tailEnd type="none" w="sm" len="sm"/>
            </a:ln>
          </p:spPr>
          <p:txBody>
            <a:bodyPr>
              <a:spAutoFit/>
            </a:bodyPr>
            <a:lstStyle/>
            <a:p>
              <a:r>
                <a:rPr lang="ru-RU" sz="1600" b="1" i="1" cap="all" dirty="0">
                  <a:solidFill>
                    <a:srgbClr val="000000"/>
                  </a:solidFill>
                  <a:latin typeface="Arial Narrow" pitchFamily="34" charset="0"/>
                </a:rPr>
                <a:t>Афина </a:t>
              </a:r>
              <a:r>
                <a:rPr lang="ru-RU" sz="1600" b="1" i="1" cap="all" dirty="0" err="1">
                  <a:solidFill>
                    <a:srgbClr val="000000"/>
                  </a:solidFill>
                  <a:latin typeface="Arial Narrow" pitchFamily="34" charset="0"/>
                </a:rPr>
                <a:t>Парфенос</a:t>
              </a:r>
              <a:endParaRPr lang="ru-RU" sz="1600" b="1" i="1" cap="all" dirty="0">
                <a:solidFill>
                  <a:srgbClr val="000000"/>
                </a:solidFill>
                <a:latin typeface="Arial Narrow" pitchFamily="34" charset="0"/>
              </a:endParaRPr>
            </a:p>
          </p:txBody>
        </p:sp>
      </p:grpSp>
      <p:grpSp>
        <p:nvGrpSpPr>
          <p:cNvPr id="11" name="Group 30"/>
          <p:cNvGrpSpPr>
            <a:grpSpLocks/>
          </p:cNvGrpSpPr>
          <p:nvPr/>
        </p:nvGrpSpPr>
        <p:grpSpPr bwMode="auto">
          <a:xfrm>
            <a:off x="6429388" y="4293096"/>
            <a:ext cx="2714644" cy="2564904"/>
            <a:chOff x="3840" y="1728"/>
            <a:chExt cx="1824" cy="2437"/>
          </a:xfrm>
        </p:grpSpPr>
        <p:pic>
          <p:nvPicPr>
            <p:cNvPr id="12" name="Picture 15" descr="C:\Documents and Settings\site204\Мои документы\Мои рисунки\Аполлон Бе.jpg"/>
            <p:cNvPicPr>
              <a:picLocks noChangeAspect="1" noChangeArrowheads="1"/>
            </p:cNvPicPr>
            <p:nvPr/>
          </p:nvPicPr>
          <p:blipFill>
            <a:blip r:embed="rId4"/>
            <a:srcRect/>
            <a:stretch>
              <a:fillRect/>
            </a:stretch>
          </p:blipFill>
          <p:spPr bwMode="auto">
            <a:xfrm>
              <a:off x="3984" y="1728"/>
              <a:ext cx="1305" cy="2112"/>
            </a:xfrm>
            <a:prstGeom prst="rect">
              <a:avLst/>
            </a:prstGeom>
            <a:noFill/>
            <a:ln w="9525">
              <a:noFill/>
              <a:miter lim="800000"/>
              <a:headEnd/>
              <a:tailEnd/>
            </a:ln>
          </p:spPr>
        </p:pic>
        <p:sp>
          <p:nvSpPr>
            <p:cNvPr id="13" name="Text Box 27"/>
            <p:cNvSpPr txBox="1">
              <a:spLocks noChangeArrowheads="1"/>
            </p:cNvSpPr>
            <p:nvPr/>
          </p:nvSpPr>
          <p:spPr bwMode="ltGray">
            <a:xfrm>
              <a:off x="3840" y="3888"/>
              <a:ext cx="1824" cy="277"/>
            </a:xfrm>
            <a:prstGeom prst="rect">
              <a:avLst/>
            </a:prstGeom>
            <a:noFill/>
            <a:ln w="9525">
              <a:noFill/>
              <a:miter lim="800000"/>
              <a:headEnd type="none" w="sm" len="sm"/>
              <a:tailEnd type="none" w="sm" len="sm"/>
            </a:ln>
          </p:spPr>
          <p:txBody>
            <a:bodyPr wrap="square">
              <a:spAutoFit/>
            </a:bodyPr>
            <a:lstStyle/>
            <a:p>
              <a:r>
                <a:rPr lang="ru-RU" sz="1600" b="1" i="1" cap="all" dirty="0">
                  <a:solidFill>
                    <a:srgbClr val="000000"/>
                  </a:solidFill>
                  <a:latin typeface="Arial Narrow" pitchFamily="34" charset="0"/>
                </a:rPr>
                <a:t>Аполлон Бельведерский</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vertical)">
                                      <p:cBhvr>
                                        <p:cTn id="7" dur="500"/>
                                        <p:tgtEl>
                                          <p:spTgt spid="5"/>
                                        </p:tgtEl>
                                      </p:cBhvr>
                                    </p:animEffect>
                                  </p:childTnLst>
                                </p:cTn>
                              </p:par>
                            </p:childTnLst>
                          </p:cTn>
                        </p:par>
                        <p:par>
                          <p:cTn id="8" fill="hold">
                            <p:stCondLst>
                              <p:cond delay="500"/>
                            </p:stCondLst>
                            <p:childTnLst>
                              <p:par>
                                <p:cTn id="9" presetID="3" presetClass="entr" presetSubtype="5"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blinds(vertical)">
                                      <p:cBhvr>
                                        <p:cTn id="11" dur="500"/>
                                        <p:tgtEl>
                                          <p:spTgt spid="8"/>
                                        </p:tgtEl>
                                      </p:cBhvr>
                                    </p:animEffect>
                                  </p:childTnLst>
                                </p:cTn>
                              </p:par>
                            </p:childTnLst>
                          </p:cTn>
                        </p:par>
                        <p:par>
                          <p:cTn id="12" fill="hold">
                            <p:stCondLst>
                              <p:cond delay="1000"/>
                            </p:stCondLst>
                            <p:childTnLst>
                              <p:par>
                                <p:cTn id="13" presetID="3" presetClass="entr" presetSubtype="5" fill="hold"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linds(vertical)">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угольник 1"/>
          <p:cNvSpPr/>
          <p:nvPr/>
        </p:nvSpPr>
        <p:spPr>
          <a:xfrm>
            <a:off x="571472" y="0"/>
            <a:ext cx="8072494" cy="584775"/>
          </a:xfrm>
          <a:prstGeom prst="rect">
            <a:avLst/>
          </a:prstGeom>
        </p:spPr>
        <p:txBody>
          <a:bodyPr wrap="square">
            <a:spAutoFit/>
          </a:bodyPr>
          <a:lstStyle/>
          <a:p>
            <a:pPr algn="ctr"/>
            <a:r>
              <a:rPr lang="ru-RU" sz="3200" b="1" i="1" cap="all"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cs typeface="Arial" pitchFamily="34" charset="0"/>
              </a:rPr>
              <a:t>Золотое сечение В ПРИРОДЕ</a:t>
            </a:r>
            <a:endParaRPr lang="ru-RU" sz="3200" b="1" cap="all" dirty="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endParaRPr>
          </a:p>
        </p:txBody>
      </p:sp>
      <p:pic>
        <p:nvPicPr>
          <p:cNvPr id="3" name="Picture 7" descr="28"/>
          <p:cNvPicPr>
            <a:picLocks noChangeAspect="1" noChangeArrowheads="1"/>
          </p:cNvPicPr>
          <p:nvPr/>
        </p:nvPicPr>
        <p:blipFill>
          <a:blip r:embed="rId3"/>
          <a:srcRect/>
          <a:stretch>
            <a:fillRect/>
          </a:stretch>
        </p:blipFill>
        <p:spPr bwMode="auto">
          <a:xfrm>
            <a:off x="0" y="857232"/>
            <a:ext cx="2500301" cy="1928811"/>
          </a:xfrm>
          <a:prstGeom prst="rect">
            <a:avLst/>
          </a:prstGeom>
          <a:noFill/>
          <a:ln w="38100">
            <a:solidFill>
              <a:schemeClr val="accent6">
                <a:lumMod val="50000"/>
              </a:schemeClr>
            </a:solidFill>
            <a:miter lim="800000"/>
            <a:headEnd/>
            <a:tailEnd/>
          </a:ln>
        </p:spPr>
      </p:pic>
      <p:pic>
        <p:nvPicPr>
          <p:cNvPr id="4" name="Picture 8" descr="yash"/>
          <p:cNvPicPr>
            <a:picLocks noChangeAspect="1" noChangeArrowheads="1"/>
          </p:cNvPicPr>
          <p:nvPr/>
        </p:nvPicPr>
        <p:blipFill>
          <a:blip r:embed="rId4"/>
          <a:srcRect/>
          <a:stretch>
            <a:fillRect/>
          </a:stretch>
        </p:blipFill>
        <p:spPr bwMode="auto">
          <a:xfrm>
            <a:off x="4857752" y="857232"/>
            <a:ext cx="4000500" cy="1628775"/>
          </a:xfrm>
          <a:prstGeom prst="rect">
            <a:avLst/>
          </a:prstGeom>
          <a:noFill/>
          <a:ln w="38100">
            <a:solidFill>
              <a:schemeClr val="accent6">
                <a:lumMod val="50000"/>
              </a:schemeClr>
            </a:solidFill>
            <a:miter lim="800000"/>
            <a:headEnd/>
            <a:tailEnd/>
          </a:ln>
        </p:spPr>
      </p:pic>
      <p:pic>
        <p:nvPicPr>
          <p:cNvPr id="5" name="Picture 43" descr="img2"/>
          <p:cNvPicPr>
            <a:picLocks noChangeAspect="1" noChangeArrowheads="1"/>
          </p:cNvPicPr>
          <p:nvPr/>
        </p:nvPicPr>
        <p:blipFill>
          <a:blip r:embed="rId5"/>
          <a:srcRect/>
          <a:stretch>
            <a:fillRect/>
          </a:stretch>
        </p:blipFill>
        <p:spPr bwMode="auto">
          <a:xfrm>
            <a:off x="214282" y="3500438"/>
            <a:ext cx="1647825" cy="2663825"/>
          </a:xfrm>
          <a:prstGeom prst="rect">
            <a:avLst/>
          </a:prstGeom>
          <a:solidFill>
            <a:schemeClr val="accent1"/>
          </a:solidFill>
          <a:ln w="38100">
            <a:solidFill>
              <a:schemeClr val="accent6">
                <a:lumMod val="50000"/>
              </a:schemeClr>
            </a:solidFill>
            <a:miter lim="800000"/>
            <a:headEnd/>
            <a:tailEnd/>
          </a:ln>
        </p:spPr>
      </p:pic>
      <p:pic>
        <p:nvPicPr>
          <p:cNvPr id="6" name="Picture 44" descr="zs_p13"/>
          <p:cNvPicPr>
            <a:picLocks noChangeAspect="1" noChangeArrowheads="1"/>
          </p:cNvPicPr>
          <p:nvPr/>
        </p:nvPicPr>
        <p:blipFill>
          <a:blip r:embed="rId6"/>
          <a:srcRect/>
          <a:stretch>
            <a:fillRect/>
          </a:stretch>
        </p:blipFill>
        <p:spPr>
          <a:xfrm>
            <a:off x="4929190" y="4357694"/>
            <a:ext cx="3929090" cy="1571636"/>
          </a:xfrm>
          <a:prstGeom prst="rect">
            <a:avLst/>
          </a:prstGeom>
          <a:ln w="38100">
            <a:solidFill>
              <a:schemeClr val="accent6">
                <a:lumMod val="50000"/>
              </a:schemeClr>
            </a:solidFill>
          </a:ln>
        </p:spPr>
      </p:pic>
      <p:graphicFrame>
        <p:nvGraphicFramePr>
          <p:cNvPr id="19506" name="Object 50"/>
          <p:cNvGraphicFramePr>
            <a:graphicFrameLocks noChangeAspect="1"/>
          </p:cNvGraphicFramePr>
          <p:nvPr/>
        </p:nvGraphicFramePr>
        <p:xfrm>
          <a:off x="2643174" y="1357298"/>
          <a:ext cx="2000264" cy="1109666"/>
        </p:xfrm>
        <a:graphic>
          <a:graphicData uri="http://schemas.openxmlformats.org/presentationml/2006/ole">
            <mc:AlternateContent xmlns:mc="http://schemas.openxmlformats.org/markup-compatibility/2006">
              <mc:Choice xmlns:v="urn:schemas-microsoft-com:vml" Requires="v">
                <p:oleObj spid="_x0000_s7175" name="Формула" r:id="rId7" imgW="838080" imgH="393480" progId="Equation.3">
                  <p:embed/>
                </p:oleObj>
              </mc:Choice>
              <mc:Fallback>
                <p:oleObj name="Формула" r:id="rId7" imgW="838080" imgH="393480" progId="Equation.3">
                  <p:embed/>
                  <p:pic>
                    <p:nvPicPr>
                      <p:cNvPr id="0" name="Object 5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43174" y="1357298"/>
                        <a:ext cx="2000264" cy="1109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501" name="Object 45"/>
          <p:cNvGraphicFramePr>
            <a:graphicFrameLocks noChangeAspect="1"/>
          </p:cNvGraphicFramePr>
          <p:nvPr/>
        </p:nvGraphicFramePr>
        <p:xfrm>
          <a:off x="2071670" y="4000504"/>
          <a:ext cx="2714644" cy="1146171"/>
        </p:xfrm>
        <a:graphic>
          <a:graphicData uri="http://schemas.openxmlformats.org/presentationml/2006/ole">
            <mc:AlternateContent xmlns:mc="http://schemas.openxmlformats.org/markup-compatibility/2006">
              <mc:Choice xmlns:v="urn:schemas-microsoft-com:vml" Requires="v">
                <p:oleObj spid="_x0000_s7176" name="Формула" r:id="rId9" imgW="1180800" imgH="393480" progId="Equation.3">
                  <p:embed/>
                </p:oleObj>
              </mc:Choice>
              <mc:Fallback>
                <p:oleObj name="Формула" r:id="rId9" imgW="1180800" imgH="393480" progId="Equation.3">
                  <p:embed/>
                  <p:pic>
                    <p:nvPicPr>
                      <p:cNvPr id="0" name="Object 4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71670" y="4000504"/>
                        <a:ext cx="2714644" cy="114617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Прямоугольник 8"/>
          <p:cNvSpPr/>
          <p:nvPr/>
        </p:nvSpPr>
        <p:spPr>
          <a:xfrm>
            <a:off x="2428860" y="2643182"/>
            <a:ext cx="6715140" cy="1477328"/>
          </a:xfrm>
          <a:prstGeom prst="rect">
            <a:avLst/>
          </a:prstGeom>
        </p:spPr>
        <p:txBody>
          <a:bodyPr wrap="square">
            <a:spAutoFit/>
          </a:bodyPr>
          <a:lstStyle/>
          <a:p>
            <a:r>
              <a:rPr lang="ru-RU"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ПРИСТАЛЬНОЕ И ГЛУБОКОЕ ИЗУЧЕНИЕ ПРИРОДЫ ЕСТЬ ИСТОЧНИК САМЫХ ПЛОДОТВОРНЫХ ОТКРЫТИЙ МАТЕМАТИКИ.</a:t>
            </a:r>
            <a:r>
              <a:rPr lang="ru-RU"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 </a:t>
            </a:r>
            <a:r>
              <a:rPr lang="ru-RU" dirty="0" smtClean="0">
                <a:ln>
                  <a:solidFill>
                    <a:srgbClr val="FF0000"/>
                  </a:solidFill>
                </a:ln>
                <a:solidFill>
                  <a:schemeClr val="bg2">
                    <a:lumMod val="10000"/>
                  </a:schemeClr>
                </a:solidFill>
              </a:rPr>
              <a:t/>
            </a:r>
            <a:br>
              <a:rPr lang="ru-RU" dirty="0" smtClean="0">
                <a:ln>
                  <a:solidFill>
                    <a:srgbClr val="FF0000"/>
                  </a:solidFill>
                </a:ln>
                <a:solidFill>
                  <a:schemeClr val="bg2">
                    <a:lumMod val="10000"/>
                  </a:schemeClr>
                </a:solidFill>
              </a:rPr>
            </a:br>
            <a:r>
              <a:rPr lang="ru-RU" dirty="0" smtClean="0">
                <a:ln>
                  <a:solidFill>
                    <a:srgbClr val="FF0000"/>
                  </a:solidFill>
                </a:ln>
                <a:solidFill>
                  <a:schemeClr val="bg2">
                    <a:lumMod val="10000"/>
                  </a:schemeClr>
                </a:solidFill>
              </a:rPr>
              <a:t>                         		</a:t>
            </a:r>
            <a:endParaRPr lang="ru-RU" dirty="0">
              <a:ln>
                <a:solidFill>
                  <a:srgbClr val="FF0000"/>
                </a:solidFill>
              </a:ln>
              <a:solidFill>
                <a:schemeClr val="bg2">
                  <a:lumMod val="1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ssolv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dissolv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19506"/>
                                        </p:tgtEl>
                                        <p:attrNameLst>
                                          <p:attrName>style.visibility</p:attrName>
                                        </p:attrNameLst>
                                      </p:cBhvr>
                                      <p:to>
                                        <p:strVal val="visible"/>
                                      </p:to>
                                    </p:set>
                                    <p:animEffect transition="in" filter="dissolve">
                                      <p:cBhvr>
                                        <p:cTn id="27" dur="500"/>
                                        <p:tgtEl>
                                          <p:spTgt spid="19506"/>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19501"/>
                                        </p:tgtEl>
                                        <p:attrNameLst>
                                          <p:attrName>style.visibility</p:attrName>
                                        </p:attrNameLst>
                                      </p:cBhvr>
                                      <p:to>
                                        <p:strVal val="visible"/>
                                      </p:to>
                                    </p:set>
                                    <p:animEffect transition="in" filter="dissolve">
                                      <p:cBhvr>
                                        <p:cTn id="32" dur="500"/>
                                        <p:tgtEl>
                                          <p:spTgt spid="195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6866" name="Picture 2"/>
          <p:cNvPicPr>
            <a:picLocks noChangeAspect="1" noChangeArrowheads="1"/>
          </p:cNvPicPr>
          <p:nvPr/>
        </p:nvPicPr>
        <p:blipFill>
          <a:blip r:embed="rId2"/>
          <a:srcRect/>
          <a:stretch>
            <a:fillRect/>
          </a:stretch>
        </p:blipFill>
        <p:spPr bwMode="auto">
          <a:xfrm>
            <a:off x="8729663" y="6573838"/>
            <a:ext cx="414337" cy="288925"/>
          </a:xfrm>
          <a:prstGeom prst="rect">
            <a:avLst/>
          </a:prstGeom>
          <a:noFill/>
          <a:ln w="9525" algn="in">
            <a:noFill/>
            <a:miter lim="800000"/>
            <a:headEnd/>
            <a:tailEnd/>
          </a:ln>
          <a:effectLst/>
        </p:spPr>
      </p:pic>
      <p:pic>
        <p:nvPicPr>
          <p:cNvPr id="36867" name="Picture 3"/>
          <p:cNvPicPr>
            <a:picLocks noChangeAspect="1" noChangeArrowheads="1"/>
          </p:cNvPicPr>
          <p:nvPr/>
        </p:nvPicPr>
        <p:blipFill>
          <a:blip r:embed="rId2"/>
          <a:srcRect/>
          <a:stretch>
            <a:fillRect/>
          </a:stretch>
        </p:blipFill>
        <p:spPr bwMode="auto">
          <a:xfrm>
            <a:off x="8729663" y="6573838"/>
            <a:ext cx="414337" cy="288925"/>
          </a:xfrm>
          <a:prstGeom prst="rect">
            <a:avLst/>
          </a:prstGeom>
          <a:noFill/>
          <a:ln w="9525" algn="in">
            <a:noFill/>
            <a:miter lim="800000"/>
            <a:headEnd/>
            <a:tailEnd/>
          </a:ln>
          <a:effectLst/>
        </p:spPr>
      </p:pic>
      <p:pic>
        <p:nvPicPr>
          <p:cNvPr id="36868" name="Picture 4"/>
          <p:cNvPicPr>
            <a:picLocks noChangeAspect="1" noChangeArrowheads="1"/>
          </p:cNvPicPr>
          <p:nvPr/>
        </p:nvPicPr>
        <p:blipFill>
          <a:blip r:embed="rId2"/>
          <a:srcRect/>
          <a:stretch>
            <a:fillRect/>
          </a:stretch>
        </p:blipFill>
        <p:spPr bwMode="auto">
          <a:xfrm>
            <a:off x="8729663" y="6573838"/>
            <a:ext cx="414337" cy="288925"/>
          </a:xfrm>
          <a:prstGeom prst="rect">
            <a:avLst/>
          </a:prstGeom>
          <a:noFill/>
          <a:ln w="9525" algn="in">
            <a:noFill/>
            <a:miter lim="800000"/>
            <a:headEnd/>
            <a:tailEnd/>
          </a:ln>
          <a:effectLst/>
        </p:spPr>
      </p:pic>
      <p:sp>
        <p:nvSpPr>
          <p:cNvPr id="36871" name="Rectangle 7"/>
          <p:cNvSpPr>
            <a:spLocks noChangeArrowheads="1"/>
          </p:cNvSpPr>
          <p:nvPr/>
        </p:nvSpPr>
        <p:spPr bwMode="auto">
          <a:xfrm>
            <a:off x="214282" y="500043"/>
            <a:ext cx="8715436" cy="1846659"/>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000" b="1" i="1" u="none" strike="noStrike" normalizeH="0" baseline="0" dirty="0" smtClean="0">
                <a:ln w="18415" cmpd="sng">
                  <a:solidFill>
                    <a:srgbClr val="FF0000"/>
                  </a:solidFill>
                  <a:prstDash val="solid"/>
                </a:ln>
                <a:solidFill>
                  <a:schemeClr val="bg2">
                    <a:lumMod val="10000"/>
                  </a:schemeClr>
                </a:solidFill>
                <a:effectLst>
                  <a:outerShdw blurRad="63500" dir="3600000" algn="tl" rotWithShape="0">
                    <a:srgbClr val="000000">
                      <a:alpha val="70000"/>
                    </a:srgbClr>
                  </a:outerShdw>
                </a:effectLst>
                <a:latin typeface="Arial Narrow" pitchFamily="34" charset="0"/>
                <a:cs typeface="Arial" pitchFamily="34" charset="0"/>
              </a:rPr>
              <a:t>	</a:t>
            </a:r>
            <a:r>
              <a:rPr kumimoji="0" lang="ru-RU" sz="20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rPr>
              <a:t>МИР ПРИРОДЫ - ЭТО ПРЕЖДЕ ВСЕГО МИР ГАРМОНИИ, В КОТОРОЙ ДЕЙСТВУЕТ "ЗАКОН ЗОЛОТОГО СЕЧЕНИЯ".</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rPr>
              <a:t>ЗОЛОТОЕ СЕЧЕНИЕ - БОЖЕСТВЕННАЯ МЕРА КРАСОТЫ, СОТВОРЕННАЯ В ПРИРОДЕ.</a:t>
            </a:r>
            <a:r>
              <a:rPr kumimoji="0" lang="ru-RU" sz="20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Times New Roman" pitchFamily="18" charset="0"/>
              </a:rPr>
              <a:t> ЗОЛОТУЮ СПИРАЛЬ ТАКЖЕ МОЖНО ЗАМЕТИТЬ В СОЗДАНИЯХ ПРИРОДЫ </a:t>
            </a:r>
            <a:endParaRPr kumimoji="0" lang="ru-RU" sz="20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Times New Roman" pitchFamily="18" charset="0"/>
              </a:rPr>
              <a:t> </a:t>
            </a:r>
            <a:endParaRPr kumimoji="0" lang="ru-RU" sz="20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endParaRPr>
          </a:p>
        </p:txBody>
      </p:sp>
      <p:sp>
        <p:nvSpPr>
          <p:cNvPr id="36872" name="Rectangle 8"/>
          <p:cNvSpPr>
            <a:spLocks noChangeArrowheads="1"/>
          </p:cNvSpPr>
          <p:nvPr/>
        </p:nvSpPr>
        <p:spPr bwMode="auto">
          <a:xfrm>
            <a:off x="214282" y="1988840"/>
            <a:ext cx="8786874" cy="1846659"/>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000" b="1" i="1" u="none" strike="noStrike" normalizeH="0" baseline="0" dirty="0" smtClean="0">
                <a:ln w="18415" cmpd="sng">
                  <a:solidFill>
                    <a:srgbClr val="FF0000"/>
                  </a:solidFill>
                  <a:prstDash val="solid"/>
                </a:ln>
                <a:solidFill>
                  <a:schemeClr val="bg2">
                    <a:lumMod val="10000"/>
                  </a:schemeClr>
                </a:solidFill>
                <a:effectLst>
                  <a:outerShdw blurRad="63500" dir="3600000" algn="tl" rotWithShape="0">
                    <a:srgbClr val="000000">
                      <a:alpha val="70000"/>
                    </a:srgbClr>
                  </a:outerShdw>
                </a:effectLst>
                <a:latin typeface="Arial Narrow" pitchFamily="34" charset="0"/>
                <a:cs typeface="Times New Roman" pitchFamily="18" charset="0"/>
              </a:rPr>
              <a:t>	</a:t>
            </a:r>
            <a:r>
              <a:rPr kumimoji="0" lang="ru-RU" sz="20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Times New Roman" pitchFamily="18" charset="0"/>
              </a:rPr>
              <a:t>В БИОЛОГИЧЕСКИХ ИССЛЕДОВАНИЯХ БЫЛО ПОКАЗАНО, ЧТО, НАЧИНАЯ С ВИРУСОВ И РАСТЕНИЙ И КОНЧАЯ ОРГАНИЗМОМ ЧЕЛОВЕКА, ВСЮДУ ВЫЯВЛЯЕТСЯ ЗОЛОТАЯ ПРОПОРЦИЯ, ХАРАКТЕРИЗУЮЩАЯ СОРАЗМЕРНОСТЬ И ГАРМОНИЧНОСТЬ ИХ СТРОЕНИЯ. ЗОЛОТОЕ СЕЧЕНИЕ ПРИЗНАНО УНИВЕРСАЛЬНЫМ ЗАКОНОМ ЖИВЫХ СИСТЕМ.</a:t>
            </a:r>
            <a:endParaRPr kumimoji="0" lang="ru-RU" sz="20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1" i="0"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Times New Roman" pitchFamily="18" charset="0"/>
                <a:cs typeface="Times New Roman" pitchFamily="18" charset="0"/>
              </a:rPr>
              <a:t> </a:t>
            </a:r>
            <a:endParaRPr kumimoji="0" lang="ru-RU" sz="2000" b="1" i="0"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pitchFamily="34" charset="0"/>
              <a:cs typeface="Arial" pitchFamily="34" charset="0"/>
            </a:endParaRPr>
          </a:p>
        </p:txBody>
      </p:sp>
      <p:pic>
        <p:nvPicPr>
          <p:cNvPr id="36873" name="Picture 9"/>
          <p:cNvPicPr>
            <a:picLocks noChangeAspect="1" noChangeArrowheads="1"/>
          </p:cNvPicPr>
          <p:nvPr/>
        </p:nvPicPr>
        <p:blipFill>
          <a:blip r:embed="rId3"/>
          <a:srcRect/>
          <a:stretch>
            <a:fillRect/>
          </a:stretch>
        </p:blipFill>
        <p:spPr bwMode="auto">
          <a:xfrm>
            <a:off x="428596" y="3643314"/>
            <a:ext cx="1214446" cy="1000132"/>
          </a:xfrm>
          <a:prstGeom prst="rect">
            <a:avLst/>
          </a:prstGeom>
          <a:noFill/>
          <a:ln w="38100" algn="in">
            <a:solidFill>
              <a:schemeClr val="accent6">
                <a:lumMod val="50000"/>
              </a:schemeClr>
            </a:solidFill>
            <a:miter lim="800000"/>
            <a:headEnd/>
            <a:tailEnd/>
          </a:ln>
          <a:effectLst/>
        </p:spPr>
      </p:pic>
      <p:pic>
        <p:nvPicPr>
          <p:cNvPr id="36874" name="Picture 10"/>
          <p:cNvPicPr>
            <a:picLocks noChangeAspect="1" noChangeArrowheads="1"/>
          </p:cNvPicPr>
          <p:nvPr/>
        </p:nvPicPr>
        <p:blipFill>
          <a:blip r:embed="rId4"/>
          <a:srcRect/>
          <a:stretch>
            <a:fillRect/>
          </a:stretch>
        </p:blipFill>
        <p:spPr bwMode="auto">
          <a:xfrm>
            <a:off x="2071670" y="4000504"/>
            <a:ext cx="1214446" cy="928694"/>
          </a:xfrm>
          <a:prstGeom prst="rect">
            <a:avLst/>
          </a:prstGeom>
          <a:noFill/>
          <a:ln w="38100" algn="in">
            <a:solidFill>
              <a:schemeClr val="accent6">
                <a:lumMod val="50000"/>
              </a:schemeClr>
            </a:solidFill>
            <a:miter lim="800000"/>
            <a:headEnd/>
            <a:tailEnd/>
          </a:ln>
          <a:effectLst/>
        </p:spPr>
      </p:pic>
      <p:pic>
        <p:nvPicPr>
          <p:cNvPr id="36875" name="Picture 11"/>
          <p:cNvPicPr>
            <a:picLocks noChangeAspect="1" noChangeArrowheads="1"/>
          </p:cNvPicPr>
          <p:nvPr/>
        </p:nvPicPr>
        <p:blipFill>
          <a:blip r:embed="rId5"/>
          <a:srcRect/>
          <a:stretch>
            <a:fillRect/>
          </a:stretch>
        </p:blipFill>
        <p:spPr bwMode="auto">
          <a:xfrm>
            <a:off x="5500694" y="3857628"/>
            <a:ext cx="1500198" cy="1214446"/>
          </a:xfrm>
          <a:prstGeom prst="rect">
            <a:avLst/>
          </a:prstGeom>
          <a:noFill/>
          <a:ln w="38100" algn="in">
            <a:solidFill>
              <a:schemeClr val="accent6">
                <a:lumMod val="50000"/>
              </a:schemeClr>
            </a:solidFill>
            <a:miter lim="800000"/>
            <a:headEnd/>
            <a:tailEnd/>
          </a:ln>
          <a:effectLst/>
        </p:spPr>
      </p:pic>
      <p:pic>
        <p:nvPicPr>
          <p:cNvPr id="36876" name="Picture 12"/>
          <p:cNvPicPr>
            <a:picLocks noChangeAspect="1" noChangeArrowheads="1"/>
          </p:cNvPicPr>
          <p:nvPr/>
        </p:nvPicPr>
        <p:blipFill>
          <a:blip r:embed="rId6"/>
          <a:srcRect/>
          <a:stretch>
            <a:fillRect/>
          </a:stretch>
        </p:blipFill>
        <p:spPr bwMode="auto">
          <a:xfrm>
            <a:off x="7572396" y="3643314"/>
            <a:ext cx="1357322" cy="1357322"/>
          </a:xfrm>
          <a:prstGeom prst="rect">
            <a:avLst/>
          </a:prstGeom>
          <a:noFill/>
          <a:ln w="38100" algn="in">
            <a:solidFill>
              <a:schemeClr val="accent6">
                <a:lumMod val="50000"/>
              </a:schemeClr>
            </a:solidFill>
            <a:miter lim="800000"/>
            <a:headEnd/>
            <a:tailEnd/>
          </a:ln>
          <a:effectLst/>
        </p:spPr>
      </p:pic>
      <p:pic>
        <p:nvPicPr>
          <p:cNvPr id="36877" name="Picture 13"/>
          <p:cNvPicPr>
            <a:picLocks noChangeAspect="1" noChangeArrowheads="1"/>
          </p:cNvPicPr>
          <p:nvPr/>
        </p:nvPicPr>
        <p:blipFill>
          <a:blip r:embed="rId7"/>
          <a:srcRect/>
          <a:stretch>
            <a:fillRect/>
          </a:stretch>
        </p:blipFill>
        <p:spPr bwMode="auto">
          <a:xfrm>
            <a:off x="4071934" y="3714752"/>
            <a:ext cx="1071570" cy="1071570"/>
          </a:xfrm>
          <a:prstGeom prst="rect">
            <a:avLst/>
          </a:prstGeom>
          <a:noFill/>
          <a:ln w="38100" algn="in">
            <a:solidFill>
              <a:schemeClr val="accent6">
                <a:lumMod val="50000"/>
              </a:schemeClr>
            </a:solidFill>
            <a:miter lim="800000"/>
            <a:headEnd/>
            <a:tailEnd/>
          </a:ln>
          <a:effectLst/>
        </p:spPr>
      </p:pic>
      <p:sp>
        <p:nvSpPr>
          <p:cNvPr id="36878" name="Rectangle 14"/>
          <p:cNvSpPr>
            <a:spLocks noChangeArrowheads="1"/>
          </p:cNvSpPr>
          <p:nvPr/>
        </p:nvSpPr>
        <p:spPr bwMode="auto">
          <a:xfrm>
            <a:off x="0" y="0"/>
            <a:ext cx="32060" cy="153888"/>
          </a:xfrm>
          <a:prstGeom prst="rect">
            <a:avLst/>
          </a:prstGeom>
          <a:no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dirty="0" smtClean="0">
                <a:ln>
                  <a:noFill/>
                </a:ln>
                <a:solidFill>
                  <a:srgbClr val="008000"/>
                </a:solidFill>
                <a:effectLst/>
                <a:latin typeface="Times New Roman" pitchFamily="18" charset="0"/>
                <a:cs typeface="Times New Roman" pitchFamily="18"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Прямоугольник 14"/>
          <p:cNvSpPr/>
          <p:nvPr/>
        </p:nvSpPr>
        <p:spPr>
          <a:xfrm>
            <a:off x="6786578" y="5226784"/>
            <a:ext cx="2214578" cy="1477328"/>
          </a:xfrm>
          <a:prstGeom prst="rect">
            <a:avLst/>
          </a:prstGeom>
        </p:spPr>
        <p:txBody>
          <a:bodyPr wrap="square">
            <a:spAutoFit/>
          </a:bodyPr>
          <a:lstStyle/>
          <a:p>
            <a:pPr lvl="0" fontAlgn="base">
              <a:spcBef>
                <a:spcPct val="0"/>
              </a:spcBef>
              <a:spcAft>
                <a:spcPct val="0"/>
              </a:spcAft>
            </a:pPr>
            <a:r>
              <a:rPr lang="ru-RU"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Times New Roman" pitchFamily="18" charset="0"/>
              </a:rPr>
              <a:t>«ТАМ, ГДЕ КРАСОТА, ТАМ ДЕЙСТВУЮТ ЗАКОНЫ МАТЕМАТИКИ</a:t>
            </a:r>
            <a:r>
              <a:rPr lang="en-US"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rPr>
              <a:t>».                                           </a:t>
            </a:r>
            <a:r>
              <a:rPr lang="ru-RU"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rPr>
              <a:t>                    </a:t>
            </a:r>
            <a:r>
              <a:rPr lang="en-US"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rPr>
              <a:t>(</a:t>
            </a:r>
            <a:r>
              <a:rPr lang="ru-RU"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Times New Roman" pitchFamily="18" charset="0"/>
              </a:rPr>
              <a:t>Г.Х.ХАРДИ )</a:t>
            </a:r>
            <a:endParaRPr lang="ru-RU"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endParaRPr>
          </a:p>
        </p:txBody>
      </p:sp>
      <p:pic>
        <p:nvPicPr>
          <p:cNvPr id="36879" name="Picture 15"/>
          <p:cNvPicPr>
            <a:picLocks noChangeAspect="1" noChangeArrowheads="1"/>
          </p:cNvPicPr>
          <p:nvPr/>
        </p:nvPicPr>
        <p:blipFill>
          <a:blip r:embed="rId2"/>
          <a:srcRect/>
          <a:stretch>
            <a:fillRect/>
          </a:stretch>
        </p:blipFill>
        <p:spPr bwMode="auto">
          <a:xfrm>
            <a:off x="571472" y="5000636"/>
            <a:ext cx="928694" cy="1143008"/>
          </a:xfrm>
          <a:prstGeom prst="rect">
            <a:avLst/>
          </a:prstGeom>
          <a:noFill/>
          <a:ln w="38100" algn="in">
            <a:solidFill>
              <a:schemeClr val="accent6">
                <a:lumMod val="50000"/>
              </a:schemeClr>
            </a:solidFill>
            <a:miter lim="800000"/>
            <a:headEnd/>
            <a:tailEnd/>
          </a:ln>
          <a:effectLst/>
        </p:spPr>
      </p:pic>
      <p:pic>
        <p:nvPicPr>
          <p:cNvPr id="36880" name="Picture 16"/>
          <p:cNvPicPr>
            <a:picLocks noChangeAspect="1" noChangeArrowheads="1"/>
          </p:cNvPicPr>
          <p:nvPr/>
        </p:nvPicPr>
        <p:blipFill>
          <a:blip r:embed="rId8"/>
          <a:srcRect/>
          <a:stretch>
            <a:fillRect/>
          </a:stretch>
        </p:blipFill>
        <p:spPr bwMode="auto">
          <a:xfrm>
            <a:off x="1857356" y="5357826"/>
            <a:ext cx="1428760" cy="1143008"/>
          </a:xfrm>
          <a:prstGeom prst="rect">
            <a:avLst/>
          </a:prstGeom>
          <a:noFill/>
          <a:ln w="38100" algn="in">
            <a:solidFill>
              <a:schemeClr val="accent6">
                <a:lumMod val="50000"/>
              </a:schemeClr>
            </a:solidFill>
            <a:miter lim="800000"/>
            <a:headEnd/>
            <a:tailEnd/>
          </a:ln>
          <a:effectLst/>
        </p:spPr>
      </p:pic>
      <p:pic>
        <p:nvPicPr>
          <p:cNvPr id="36881" name="Picture 17"/>
          <p:cNvPicPr>
            <a:picLocks noChangeAspect="1" noChangeArrowheads="1"/>
          </p:cNvPicPr>
          <p:nvPr/>
        </p:nvPicPr>
        <p:blipFill>
          <a:blip r:embed="rId9"/>
          <a:srcRect/>
          <a:stretch>
            <a:fillRect/>
          </a:stretch>
        </p:blipFill>
        <p:spPr bwMode="auto">
          <a:xfrm>
            <a:off x="3714744" y="5072074"/>
            <a:ext cx="1571636" cy="1214446"/>
          </a:xfrm>
          <a:prstGeom prst="rect">
            <a:avLst/>
          </a:prstGeom>
          <a:noFill/>
          <a:ln w="38100" algn="in">
            <a:solidFill>
              <a:schemeClr val="accent6">
                <a:lumMod val="50000"/>
              </a:schemeClr>
            </a:solidFill>
            <a:miter lim="800000"/>
            <a:headEnd/>
            <a:tailEnd/>
          </a:ln>
          <a:effectLst/>
        </p:spPr>
      </p:pic>
      <p:pic>
        <p:nvPicPr>
          <p:cNvPr id="19" name="Picture 3" descr="C:\Documents and Settings\site204\Мои документы\Мои рисунки\Ракушка.jpg"/>
          <p:cNvPicPr>
            <a:picLocks noChangeAspect="1" noChangeArrowheads="1"/>
          </p:cNvPicPr>
          <p:nvPr/>
        </p:nvPicPr>
        <p:blipFill>
          <a:blip r:embed="rId10" cstate="print"/>
          <a:srcRect/>
          <a:stretch>
            <a:fillRect/>
          </a:stretch>
        </p:blipFill>
        <p:spPr bwMode="auto">
          <a:xfrm>
            <a:off x="5572132" y="5357826"/>
            <a:ext cx="1000132" cy="1371589"/>
          </a:xfrm>
          <a:prstGeom prst="rect">
            <a:avLst/>
          </a:prstGeom>
          <a:noFill/>
          <a:ln w="38100">
            <a:solidFill>
              <a:schemeClr val="accent6">
                <a:lumMod val="50000"/>
              </a:schemeClr>
            </a:solidFill>
            <a:miter lim="800000"/>
            <a:headEnd/>
            <a:tailEnd/>
          </a:ln>
        </p:spPr>
      </p:pic>
      <p:sp>
        <p:nvSpPr>
          <p:cNvPr id="20" name="Прямоугольник 19"/>
          <p:cNvSpPr/>
          <p:nvPr/>
        </p:nvSpPr>
        <p:spPr>
          <a:xfrm>
            <a:off x="0" y="0"/>
            <a:ext cx="9144000" cy="707886"/>
          </a:xfrm>
          <a:prstGeom prst="rect">
            <a:avLst/>
          </a:prstGeom>
        </p:spPr>
        <p:txBody>
          <a:bodyPr wrap="square">
            <a:spAutoFit/>
          </a:bodyPr>
          <a:lstStyle/>
          <a:p>
            <a:r>
              <a:rPr lang="ru-RU" sz="2000" b="1" i="1" dirty="0" smtClean="0">
                <a:ln w="18415" cmpd="sng">
                  <a:solidFill>
                    <a:srgbClr val="FF0000"/>
                  </a:solidFill>
                  <a:prstDash val="solid"/>
                </a:ln>
                <a:solidFill>
                  <a:schemeClr val="bg2">
                    <a:lumMod val="10000"/>
                  </a:schemeClr>
                </a:solidFill>
                <a:effectLst>
                  <a:outerShdw blurRad="63500" dir="3600000" algn="tl" rotWithShape="0">
                    <a:srgbClr val="000000">
                      <a:alpha val="70000"/>
                    </a:srgbClr>
                  </a:outerShdw>
                </a:effectLst>
                <a:latin typeface="Arial Narrow" pitchFamily="34" charset="0"/>
              </a:rPr>
              <a:t>«</a:t>
            </a:r>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ВЕЛИКАЯ КНИГА ПРИРОДЫ НАПИСАНА НА ЯЗЫКЕ МАТЕМАТИКИ». ГАЛИЛЕО ГАЛИЛЕЙ</a:t>
            </a:r>
            <a:endParaRPr lang="ru-RU" sz="2000" b="1" i="1" dirty="0">
              <a:ln w="18000">
                <a:solidFill>
                  <a:srgbClr val="FF0000"/>
                </a:solidFill>
                <a:prstDash val="solid"/>
                <a:miter lim="800000"/>
              </a:ln>
              <a:solidFill>
                <a:schemeClr val="bg2">
                  <a:lumMod val="10000"/>
                </a:schemeClr>
              </a:solidFill>
              <a:effectLst>
                <a:outerShdw blurRad="63500" dir="3600000" algn="tl" rotWithShape="0">
                  <a:srgbClr val="000000">
                    <a:alpha val="70000"/>
                  </a:srgbClr>
                </a:outerShdw>
              </a:effectLst>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0-#ppt_w/2"/>
                                          </p:val>
                                        </p:tav>
                                        <p:tav tm="100000">
                                          <p:val>
                                            <p:strVal val="#ppt_x"/>
                                          </p:val>
                                        </p:tav>
                                      </p:tavLst>
                                    </p:anim>
                                    <p:anim calcmode="lin" valueType="num">
                                      <p:cBhvr additive="base">
                                        <p:cTn id="8" dur="500" fill="hold"/>
                                        <p:tgtEl>
                                          <p:spTgt spid="1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Прямоугольник 2"/>
          <p:cNvSpPr/>
          <p:nvPr/>
        </p:nvSpPr>
        <p:spPr>
          <a:xfrm>
            <a:off x="142844" y="428604"/>
            <a:ext cx="8501122" cy="1015663"/>
          </a:xfrm>
          <a:prstGeom prst="rect">
            <a:avLst/>
          </a:prstGeom>
        </p:spPr>
        <p:txBody>
          <a:bodyPr wrap="square">
            <a:spAutoFit/>
          </a:bodyPr>
          <a:lstStyle/>
          <a:p>
            <a:pPr algn="just"/>
            <a:r>
              <a:rPr lang="ru-RU" sz="2000" dirty="0" smtClean="0">
                <a:ln>
                  <a:solidFill>
                    <a:srgbClr val="FF0000"/>
                  </a:solidFill>
                </a:ln>
                <a:solidFill>
                  <a:schemeClr val="bg2">
                    <a:lumMod val="10000"/>
                  </a:schemeClr>
                </a:solidFill>
                <a:latin typeface="Times New Roman" pitchFamily="18" charset="0"/>
              </a:rPr>
              <a:t> 	</a:t>
            </a:r>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ТО,ЧТО ЧАСТИ КРАСИВО СЛОЖЕННОГО ЧЕЛОВЕЧЕСКОГО ТЕЛА НАХОДЯТСЯ В ОПРЕДЕЛЁННОЙ ПРОПОРЦИИ, ЗНАЕТ КАЖДЫЙ: НЕДАРОМ МЫ ГОВОРИМ О ПРОПОРЦИОНАЛЬНО СЛОЖЕННОЙ ФИГУРЕ.</a:t>
            </a:r>
            <a:endParaRPr lang="ru-RU" sz="2000" b="1" i="1" dirty="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ndParaRPr>
          </a:p>
        </p:txBody>
      </p:sp>
      <p:sp>
        <p:nvSpPr>
          <p:cNvPr id="4" name="Прямоугольник 3"/>
          <p:cNvSpPr/>
          <p:nvPr/>
        </p:nvSpPr>
        <p:spPr>
          <a:xfrm>
            <a:off x="2143108" y="1428736"/>
            <a:ext cx="6858048" cy="3170099"/>
          </a:xfrm>
          <a:prstGeom prst="rect">
            <a:avLst/>
          </a:prstGeom>
        </p:spPr>
        <p:txBody>
          <a:bodyPr wrap="square">
            <a:spAutoFit/>
          </a:bodyPr>
          <a:lstStyle/>
          <a:p>
            <a:pPr algn="just"/>
            <a:r>
              <a:rPr lang="ru-RU" sz="2000" b="1" i="1" dirty="0" smtClean="0">
                <a:ln w="18415" cmpd="sng">
                  <a:solidFill>
                    <a:srgbClr val="FF0000"/>
                  </a:solidFill>
                  <a:prstDash val="solid"/>
                </a:ln>
                <a:solidFill>
                  <a:schemeClr val="bg2">
                    <a:lumMod val="10000"/>
                  </a:schemeClr>
                </a:solidFill>
                <a:effectLst>
                  <a:outerShdw blurRad="63500" dir="3600000" algn="tl" rotWithShape="0">
                    <a:srgbClr val="000000">
                      <a:alpha val="70000"/>
                    </a:srgbClr>
                  </a:outerShdw>
                </a:effectLst>
                <a:latin typeface="Arial Narrow" pitchFamily="34" charset="0"/>
              </a:rPr>
              <a:t>	</a:t>
            </a:r>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СЕЧЕНИЕ ВЫРАЖАЕТ СРЕДНЕСТАТИСТИЧЕСКИЙ ЗАКОН : ДЕЛЕНИЕ ТЕЛА ТОЧКОЙ ПУПА-ОДИН ИЗ ОСНОВНЫХ ПОКАЗАТЕЛЕЙ ЗОЛОТОГО СЕЧЕНИЯ. НЕМЕЦКИЙ ПРОФЕССОР ЦЕЙЗИНГ В СЕРЕДИНЕ 18 СТОЛЕТИЯ ПРОДЕЛАЛ ОГРОМНУЮ РАБОТУ :  ОН ИЗМЕРИЛ БОЛЕЕ 2000 ТЕЛ И ВЫСКАЗАЛ  ПРЕДПОЛОЖЕНИЕ , ЧТО  ЗОЛОТЫЕ ПРОПОРЦИИ МУЖСКОГО ТЕЛА КОЛЕБЛЮТСЯ В ПРЕДЕЛАХ СРЕДНЕГО ОТНОШЕНИЯ    13:8=1,625. ПРОПОРЦИИ ЗОЛОТОГО СЕЧЕНИЯ ПРОЯВЛЯЮТСЯ  И  В ОТНОШЕНИИ ДРУГИХ ЧАСТЕЙ ТЕЛА – ДЛИНА ПЛЕЧА , ПРЕДПЛЕЧЬЯ И КИСТИ, КИСТИ И ПАЛЬЦЕВ  И Т. Д. </a:t>
            </a:r>
            <a:endParaRPr lang="ru-RU" sz="2000" b="1" i="1" dirty="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ndParaRPr>
          </a:p>
        </p:txBody>
      </p:sp>
      <p:grpSp>
        <p:nvGrpSpPr>
          <p:cNvPr id="5" name="Group 12"/>
          <p:cNvGrpSpPr>
            <a:grpSpLocks/>
          </p:cNvGrpSpPr>
          <p:nvPr/>
        </p:nvGrpSpPr>
        <p:grpSpPr bwMode="auto">
          <a:xfrm>
            <a:off x="0" y="1857364"/>
            <a:ext cx="2643189" cy="4791708"/>
            <a:chOff x="0" y="748"/>
            <a:chExt cx="1665" cy="2466"/>
          </a:xfrm>
        </p:grpSpPr>
        <p:pic>
          <p:nvPicPr>
            <p:cNvPr id="6" name="Picture 5" descr="C:\Documents and Settings\site204\Мои документы\99999999999.files\f_b901(2).zip"/>
            <p:cNvPicPr>
              <a:picLocks noChangeAspect="1" noChangeArrowheads="1"/>
            </p:cNvPicPr>
            <p:nvPr/>
          </p:nvPicPr>
          <p:blipFill>
            <a:blip r:embed="rId2"/>
            <a:srcRect/>
            <a:stretch>
              <a:fillRect/>
            </a:stretch>
          </p:blipFill>
          <p:spPr bwMode="auto">
            <a:xfrm>
              <a:off x="45" y="748"/>
              <a:ext cx="1260" cy="1459"/>
            </a:xfrm>
            <a:prstGeom prst="rect">
              <a:avLst/>
            </a:prstGeom>
            <a:noFill/>
            <a:ln w="9525">
              <a:noFill/>
              <a:miter lim="800000"/>
              <a:headEnd/>
              <a:tailEnd/>
            </a:ln>
          </p:spPr>
        </p:pic>
        <p:pic>
          <p:nvPicPr>
            <p:cNvPr id="7" name="Picture 10" descr="C:\Documents and Settings\site204\Мои документы\Мои рисунки\Лицо.gif"/>
            <p:cNvPicPr>
              <a:picLocks noChangeAspect="1" noChangeArrowheads="1"/>
            </p:cNvPicPr>
            <p:nvPr/>
          </p:nvPicPr>
          <p:blipFill>
            <a:blip r:embed="rId3"/>
            <a:srcRect/>
            <a:stretch>
              <a:fillRect/>
            </a:stretch>
          </p:blipFill>
          <p:spPr bwMode="auto">
            <a:xfrm>
              <a:off x="0" y="2366"/>
              <a:ext cx="1665" cy="848"/>
            </a:xfrm>
            <a:prstGeom prst="rect">
              <a:avLst/>
            </a:prstGeom>
            <a:noFill/>
            <a:ln w="9525">
              <a:noFill/>
              <a:miter lim="800000"/>
              <a:headEnd/>
              <a:tailEnd/>
            </a:ln>
          </p:spPr>
        </p:pic>
      </p:grpSp>
      <p:pic>
        <p:nvPicPr>
          <p:cNvPr id="8" name="Picture 1030" descr="C:\Documents and Settings\site204\Мои документы\Мои рисунки\голова.jpg"/>
          <p:cNvPicPr>
            <a:picLocks noChangeAspect="1" noChangeArrowheads="1"/>
          </p:cNvPicPr>
          <p:nvPr/>
        </p:nvPicPr>
        <p:blipFill>
          <a:blip r:embed="rId4"/>
          <a:srcRect/>
          <a:stretch>
            <a:fillRect/>
          </a:stretch>
        </p:blipFill>
        <p:spPr bwMode="auto">
          <a:xfrm rot="10800000" flipV="1">
            <a:off x="2714612" y="4857760"/>
            <a:ext cx="2571768" cy="2000240"/>
          </a:xfrm>
          <a:prstGeom prst="rect">
            <a:avLst/>
          </a:prstGeom>
          <a:noFill/>
          <a:ln w="9525">
            <a:noFill/>
            <a:miter lim="800000"/>
            <a:headEnd/>
            <a:tailEnd/>
          </a:ln>
        </p:spPr>
      </p:pic>
      <p:sp>
        <p:nvSpPr>
          <p:cNvPr id="9" name="Прямоугольник 8"/>
          <p:cNvSpPr/>
          <p:nvPr/>
        </p:nvSpPr>
        <p:spPr>
          <a:xfrm>
            <a:off x="6357950" y="4509120"/>
            <a:ext cx="2786050" cy="1015663"/>
          </a:xfrm>
          <a:prstGeom prst="rect">
            <a:avLst/>
          </a:prstGeom>
        </p:spPr>
        <p:txBody>
          <a:bodyPr wrap="square">
            <a:spAutoFit/>
          </a:bodyPr>
          <a:lstStyle/>
          <a:p>
            <a:pPr algn="just"/>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ГОЛОВА ЧЕЛОВЕКА ТОЖЕ ПРОЯВЛЯЕТ  ПРОПОРЦИИ СЕЧЕНИЯ</a:t>
            </a:r>
            <a:endParaRPr lang="ru-RU" sz="2000" b="1" i="1" dirty="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ndParaRPr>
          </a:p>
        </p:txBody>
      </p:sp>
      <p:pic>
        <p:nvPicPr>
          <p:cNvPr id="10" name="Picture 1027" descr="C:\Documents and Settings\site204\Мои документы\Мои рисунки\Ребенок.jpg"/>
          <p:cNvPicPr>
            <a:picLocks noChangeAspect="1" noChangeArrowheads="1"/>
          </p:cNvPicPr>
          <p:nvPr/>
        </p:nvPicPr>
        <p:blipFill>
          <a:blip r:embed="rId5"/>
          <a:srcRect/>
          <a:stretch>
            <a:fillRect/>
          </a:stretch>
        </p:blipFill>
        <p:spPr bwMode="auto">
          <a:xfrm>
            <a:off x="5286380" y="4857760"/>
            <a:ext cx="1143008" cy="2000240"/>
          </a:xfrm>
          <a:prstGeom prst="rect">
            <a:avLst/>
          </a:prstGeom>
          <a:noFill/>
          <a:ln w="9525">
            <a:noFill/>
            <a:miter lim="800000"/>
            <a:headEnd/>
            <a:tailEnd/>
          </a:ln>
        </p:spPr>
      </p:pic>
      <p:sp>
        <p:nvSpPr>
          <p:cNvPr id="11" name="Прямоугольник 10"/>
          <p:cNvSpPr/>
          <p:nvPr/>
        </p:nvSpPr>
        <p:spPr>
          <a:xfrm>
            <a:off x="6444208" y="5517233"/>
            <a:ext cx="2448272" cy="1323439"/>
          </a:xfrm>
          <a:prstGeom prst="rect">
            <a:avLst/>
          </a:prstGeom>
        </p:spPr>
        <p:txBody>
          <a:bodyPr wrap="square">
            <a:spAutoFit/>
          </a:bodyPr>
          <a:lstStyle/>
          <a:p>
            <a:pPr algn="just"/>
            <a:r>
              <a:rPr lang="ru-RU" sz="2000" b="1" i="1" spc="-6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У МАЛЕНЬКИХ ДЕТЕЙ (ОКОЛО ГОДА) ПРОПОРЦИИ СОСТАВЛЯЕТ 1:1.</a:t>
            </a:r>
            <a:endParaRPr lang="ru-RU" sz="2000" b="1" i="1" spc="-60" dirty="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ndParaRPr>
          </a:p>
        </p:txBody>
      </p:sp>
      <p:sp>
        <p:nvSpPr>
          <p:cNvPr id="12" name="Прямоугольник 11"/>
          <p:cNvSpPr/>
          <p:nvPr/>
        </p:nvSpPr>
        <p:spPr>
          <a:xfrm>
            <a:off x="214282" y="0"/>
            <a:ext cx="8786842" cy="480131"/>
          </a:xfrm>
          <a:prstGeom prst="rect">
            <a:avLst/>
          </a:prstGeom>
        </p:spPr>
        <p:txBody>
          <a:bodyPr wrap="square">
            <a:spAutoFit/>
          </a:bodyPr>
          <a:lstStyle/>
          <a:p>
            <a:pPr algn="ctr">
              <a:lnSpc>
                <a:spcPct val="90000"/>
              </a:lnSpc>
            </a:pPr>
            <a:r>
              <a:rPr lang="ru-RU" sz="2800" b="1" i="1" cap="all" dirty="0" err="1"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cs typeface="Arial" pitchFamily="34" charset="0"/>
              </a:rPr>
              <a:t>ЗолотоЕ</a:t>
            </a:r>
            <a:r>
              <a:rPr lang="ru-RU" sz="2800" b="1" i="1" cap="all"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cs typeface="Arial" pitchFamily="34" charset="0"/>
              </a:rPr>
              <a:t> сечение В анатомии</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vertical)">
                                      <p:cBhvr>
                                        <p:cTn id="7" dur="500"/>
                                        <p:tgtEl>
                                          <p:spTgt spid="5"/>
                                        </p:tgtEl>
                                      </p:cBhvr>
                                    </p:animEffect>
                                  </p:childTnLst>
                                </p:cTn>
                              </p:par>
                            </p:childTnLst>
                          </p:cTn>
                        </p:par>
                        <p:par>
                          <p:cTn id="8" fill="hold">
                            <p:stCondLst>
                              <p:cond delay="500"/>
                            </p:stCondLst>
                            <p:childTnLst>
                              <p:par>
                                <p:cTn id="9" presetID="3" presetClass="entr" presetSubtype="5"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blinds(vertical)">
                                      <p:cBhvr>
                                        <p:cTn id="11" dur="500"/>
                                        <p:tgtEl>
                                          <p:spTgt spid="8"/>
                                        </p:tgtEl>
                                      </p:cBhvr>
                                    </p:animEffect>
                                  </p:childTnLst>
                                </p:cTn>
                              </p:par>
                            </p:childTnLst>
                          </p:cTn>
                        </p:par>
                        <p:par>
                          <p:cTn id="12" fill="hold">
                            <p:stCondLst>
                              <p:cond delay="1000"/>
                            </p:stCondLst>
                            <p:childTnLst>
                              <p:par>
                                <p:cTn id="13" presetID="3" presetClass="entr" presetSubtype="5" fill="hold"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linds(vertical)">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Прямоугольник 2"/>
          <p:cNvSpPr/>
          <p:nvPr/>
        </p:nvSpPr>
        <p:spPr>
          <a:xfrm>
            <a:off x="179512" y="500043"/>
            <a:ext cx="8712968" cy="4708981"/>
          </a:xfrm>
          <a:prstGeom prst="rect">
            <a:avLst/>
          </a:prstGeom>
        </p:spPr>
        <p:txBody>
          <a:bodyPr wrap="square">
            <a:spAutoFit/>
          </a:bodyPr>
          <a:lstStyle/>
          <a:p>
            <a:r>
              <a:rPr lang="ru-RU" sz="2000"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С ДАВНИХ ПОР ЧЕЛОВЕК СТРЕМИТСЯ ОКРУЖАТЬ СЕБЯ КРАСИВЫМИ ВЕЩАМИ.  УЖЕ ПРЕДМЕТЫ ОБИХОДА ЖИТЕЛЕЙ ДРЕВНОСТИ, КОТОРЫЕ, КАЗАЛОСЬ БЫ, ПРЕСЛЕДОВАЛИ ЧИСТО УТИЛИТАРНУЮ ЦЕЛЬ - СЛУЖИТЬ ХРАНИЛИЩЕМ ВОДЫ, ОРУЖИЕМ НА ОХОТЕ И Т.Д., ДЕМОНСТРИРУЮТ СТРЕМЛЕНИЕ ЧЕЛОВЕКА К КРАСОТЕ.  НА ОПРЕДЕЛЕННОМ ЭТАПЕ СВОЕГО РАЗВИТИЯ ЧЕЛОВЕК НАЧАЛ ЗАДАВАТЬСЯ ВОПРОСОМ: ПОЧЕМУ ТОТ ИЛИ ИНОЙ ПРЕДМЕТ ЯВЛЯЕТСЯ КРАСИВЫМ И ЧТО ЯВЛЯЕТСЯ ОСНОВОЙ ПРЕКРАСНОГО?  УЖЕ В ДРЕВНЕЙ ГРЕЦИИ РОДИЛОСЬ ПРЕДСТАВЛЕНИЕ О ТОМ, ЧТО ОСНОВОЙ ПРЕКРАСНОГО ЯВЛЯЕТСЯ ГАРМОНИЯ.  КРАСОТА И ГАРМОНИЯ СТАЛИ ВАЖНЕЙШИМИ КАТЕГОРИЯМИ ПОЗНАНИЯ,  В ОПРЕДЕЛЕННОЙ СТЕПЕНИ ДАЖЕ ЕГО ЦЕЛЬЮ, ИБО В КОНЕЧНОМ ИТОГЕ </a:t>
            </a:r>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ХУДОЖНИК  ИЩЕТ ИСТИНУ В КРАСОТЕ,  А УЧЕНЫЙ - КРАСОТУ В ИСТИНЕ</a:t>
            </a:r>
            <a:r>
              <a:rPr lang="ru-RU" sz="2000"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a:t>
            </a:r>
            <a:endParaRPr lang="ru-RU" sz="2000" b="1" dirty="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Прямоугольник 2"/>
          <p:cNvSpPr/>
          <p:nvPr/>
        </p:nvSpPr>
        <p:spPr>
          <a:xfrm>
            <a:off x="0" y="428604"/>
            <a:ext cx="9144000" cy="5521512"/>
          </a:xfrm>
          <a:prstGeom prst="rect">
            <a:avLst/>
          </a:prstGeom>
        </p:spPr>
        <p:txBody>
          <a:bodyPr wrap="square">
            <a:spAutoFit/>
          </a:bodyPr>
          <a:lstStyle/>
          <a:p>
            <a:pPr algn="ctr">
              <a:lnSpc>
                <a:spcPct val="90000"/>
              </a:lnSpc>
            </a:pPr>
            <a:r>
              <a:rPr lang="ru-RU" sz="36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rPr>
              <a:t>СОДЕРЖАНИЕ:</a:t>
            </a:r>
          </a:p>
          <a:p>
            <a:pPr algn="ctr">
              <a:lnSpc>
                <a:spcPct val="90000"/>
              </a:lnSpc>
            </a:pPr>
            <a:endParaRPr lang="ru-RU" sz="32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endParaRPr>
          </a:p>
          <a:p>
            <a:pPr>
              <a:lnSpc>
                <a:spcPct val="90000"/>
              </a:lnSpc>
            </a:pPr>
            <a:r>
              <a:rPr lang="ru-RU" sz="32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rPr>
              <a:t>-  ОСНОВАТЕЛИ УЧЕНИЯ О ЗОЛОТОМ СЕЧЕНИИ</a:t>
            </a:r>
            <a:endParaRPr lang="en-US" sz="32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endParaRPr>
          </a:p>
          <a:p>
            <a:pPr>
              <a:lnSpc>
                <a:spcPct val="90000"/>
              </a:lnSpc>
            </a:pPr>
            <a:r>
              <a:rPr lang="ru-RU" sz="32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rPr>
              <a:t>-  ПОНЯТИЕ ЗОЛОТОГО СЕЧЕНИЯ </a:t>
            </a:r>
          </a:p>
          <a:p>
            <a:pPr>
              <a:lnSpc>
                <a:spcPct val="90000"/>
              </a:lnSpc>
            </a:pPr>
            <a:r>
              <a:rPr lang="ru-RU" sz="32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rPr>
              <a:t>-  ЗОЛОТОЕ СЕЧЕНИЕ В МАТЕМАТИКЕ</a:t>
            </a:r>
          </a:p>
          <a:p>
            <a:pPr>
              <a:lnSpc>
                <a:spcPct val="90000"/>
              </a:lnSpc>
            </a:pPr>
            <a:r>
              <a:rPr lang="ru-RU" sz="32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rPr>
              <a:t>-  ЗОЛОТОЕ СЕЧЕНИЕ В АРХИТЕКТУРЕ</a:t>
            </a:r>
          </a:p>
          <a:p>
            <a:pPr>
              <a:lnSpc>
                <a:spcPct val="90000"/>
              </a:lnSpc>
              <a:buFontTx/>
              <a:buChar char="-"/>
            </a:pPr>
            <a:r>
              <a:rPr lang="ru-RU" sz="32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rPr>
              <a:t>  ЗОЛОТОЕ СЕЧЕНИЕ В ЖИВОПИСИ </a:t>
            </a:r>
          </a:p>
          <a:p>
            <a:pPr>
              <a:lnSpc>
                <a:spcPct val="90000"/>
              </a:lnSpc>
              <a:buFontTx/>
              <a:buChar char="-"/>
            </a:pPr>
            <a:r>
              <a:rPr lang="ru-RU" sz="32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rPr>
              <a:t>  ЗОЛОТОЕ СЕЧЕНИЕ В СКУЛЬПТУРЕ</a:t>
            </a:r>
          </a:p>
          <a:p>
            <a:pPr>
              <a:lnSpc>
                <a:spcPct val="90000"/>
              </a:lnSpc>
              <a:buFontTx/>
              <a:buChar char="-"/>
            </a:pPr>
            <a:r>
              <a:rPr lang="ru-RU" sz="32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rPr>
              <a:t>  ЗОЛОТОЕ СЕЧЕНИЕ В ПРИРОДЕ</a:t>
            </a:r>
          </a:p>
          <a:p>
            <a:pPr>
              <a:lnSpc>
                <a:spcPct val="90000"/>
              </a:lnSpc>
              <a:buFontTx/>
              <a:buChar char="-"/>
            </a:pPr>
            <a:r>
              <a:rPr lang="ru-RU" sz="32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rPr>
              <a:t>  ЗОЛОТОЕ СЕЧЕНИЕ В АНАТОМИИ  </a:t>
            </a:r>
          </a:p>
          <a:p>
            <a:pPr>
              <a:lnSpc>
                <a:spcPct val="90000"/>
              </a:lnSpc>
              <a:buFontTx/>
              <a:buChar char="-"/>
            </a:pPr>
            <a:r>
              <a:rPr lang="ru-RU" sz="3200" b="1" i="1" dirty="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rPr>
              <a:t> </a:t>
            </a:r>
            <a:r>
              <a:rPr lang="ru-RU" sz="32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rPr>
              <a:t>СПИСОК ИСПОЛЬЗУЕМОЙ ЛИТЕРАТУРЫ</a:t>
            </a:r>
          </a:p>
          <a:p>
            <a:pPr>
              <a:lnSpc>
                <a:spcPct val="90000"/>
              </a:lnSpc>
            </a:pPr>
            <a:r>
              <a:rPr lang="ru-RU" sz="32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rPr>
              <a:t>   ЗАКЛЮЧЕНИЕ</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179512" y="276999"/>
            <a:ext cx="8784976" cy="7109639"/>
          </a:xfrm>
          <a:prstGeom prst="rect">
            <a:avLst/>
          </a:prstGeom>
          <a:no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sz="2400" dirty="0" smtClean="0">
                <a:ln>
                  <a:solidFill>
                    <a:srgbClr val="FF0000"/>
                  </a:solidFill>
                </a:ln>
                <a:solidFill>
                  <a:schemeClr val="bg2">
                    <a:lumMod val="10000"/>
                  </a:schemeClr>
                </a:solidFill>
              </a:rPr>
              <a:t>   </a:t>
            </a:r>
            <a:r>
              <a:rPr lang="ru-RU" sz="2400"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ИНФОРМАЦИОННЫЕ РЕСУРСЫ</a:t>
            </a:r>
          </a:p>
          <a:p>
            <a:pPr algn="ctr"/>
            <a:r>
              <a:rPr lang="ru-RU"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 </a:t>
            </a:r>
          </a:p>
          <a:p>
            <a:pPr algn="ctr"/>
            <a:r>
              <a:rPr lang="ru-RU"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 МАТЕРИАЛЫ НА ПЕЧАТНОЙ ОСНОВЕ</a:t>
            </a:r>
          </a:p>
          <a:p>
            <a:pPr lvl="0" fontAlgn="base">
              <a:spcBef>
                <a:spcPct val="0"/>
              </a:spcBef>
              <a:spcAft>
                <a:spcPct val="0"/>
              </a:spcAft>
              <a:buFont typeface="Arial" pitchFamily="34" charset="0"/>
              <a:buChar char="•"/>
            </a:pPr>
            <a:r>
              <a:rPr kumimoji="0" lang="ru-RU" b="1" i="0"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Times New Roman" pitchFamily="18" charset="0"/>
                <a:ea typeface="Calibri" pitchFamily="34" charset="0"/>
                <a:cs typeface="Times New Roman" pitchFamily="18" charset="0"/>
              </a:rPr>
              <a:t>ЖУРНАЛ «МАТЕМАТИКА В ШКОЛЕ», №2 - 1993, </a:t>
            </a:r>
            <a:r>
              <a:rPr lang="ru-RU"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Times New Roman" pitchFamily="18" charset="0"/>
                <a:cs typeface="Times New Roman" pitchFamily="18" charset="0"/>
              </a:rPr>
              <a:t>№ 2, № 3 -</a:t>
            </a:r>
            <a:r>
              <a:rPr kumimoji="0" lang="ru-RU" b="1" i="0"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Times New Roman" pitchFamily="18" charset="0"/>
                <a:ea typeface="Calibri" pitchFamily="34" charset="0"/>
                <a:cs typeface="Times New Roman" pitchFamily="18" charset="0"/>
              </a:rPr>
              <a:t> </a:t>
            </a:r>
            <a:r>
              <a:rPr lang="ru-RU"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Times New Roman" pitchFamily="18" charset="0"/>
                <a:cs typeface="Times New Roman" pitchFamily="18" charset="0"/>
              </a:rPr>
              <a:t>1994,</a:t>
            </a:r>
            <a:r>
              <a:rPr kumimoji="0" lang="ru-RU" b="1" i="0"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Times New Roman" pitchFamily="18" charset="0"/>
                <a:ea typeface="Calibri" pitchFamily="34" charset="0"/>
                <a:cs typeface="Times New Roman" pitchFamily="18" charset="0"/>
              </a:rPr>
              <a:t>                                          №6 – 1995 Г. </a:t>
            </a:r>
          </a:p>
          <a:p>
            <a:pPr fontAlgn="base">
              <a:spcBef>
                <a:spcPct val="0"/>
              </a:spcBef>
              <a:spcAft>
                <a:spcPct val="0"/>
              </a:spcAft>
              <a:buFont typeface="Arial" pitchFamily="34" charset="0"/>
              <a:buChar char="•"/>
            </a:pPr>
            <a:r>
              <a:rPr lang="ru-RU"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Г.И. ГЛЕЙЗЕР ИСТОРИЯ МАТЕМАТИКИ В ШКОЛЕ VII-VIII КЛ. ПОСОБИЕ ДЛЯ УЧИТЕЛЕЙ. ПРОСВЕЩЕНИЕ, 1982 Г.</a:t>
            </a:r>
          </a:p>
          <a:p>
            <a:pPr lvl="0" fontAlgn="base">
              <a:spcBef>
                <a:spcPct val="0"/>
              </a:spcBef>
              <a:spcAft>
                <a:spcPct val="0"/>
              </a:spcAft>
              <a:buFont typeface="Arial" pitchFamily="34" charset="0"/>
              <a:buChar char="•"/>
            </a:pPr>
            <a:r>
              <a:rPr lang="ru-RU"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ЭНЦИКЛОПЕДИЧЕСКИЙ СЛОВАРЬ ЮНОГО МАТЕМАТИКА –М.</a:t>
            </a:r>
          </a:p>
          <a:p>
            <a:pPr lvl="0" fontAlgn="base">
              <a:spcBef>
                <a:spcPct val="0"/>
              </a:spcBef>
              <a:spcAft>
                <a:spcPct val="0"/>
              </a:spcAft>
              <a:buFont typeface="Arial" pitchFamily="34" charset="0"/>
              <a:buChar char="•"/>
            </a:pPr>
            <a:r>
              <a:rPr lang="ru-RU"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Д. ПИДОУ. ГЕОМЕТРИЯ И ИСКУССТВО.  МИР, 1979.</a:t>
            </a:r>
          </a:p>
          <a:p>
            <a:pPr lvl="0" fontAlgn="base">
              <a:spcBef>
                <a:spcPct val="0"/>
              </a:spcBef>
              <a:spcAft>
                <a:spcPct val="0"/>
              </a:spcAft>
              <a:buFont typeface="Arial" pitchFamily="34" charset="0"/>
              <a:buChar char="•"/>
            </a:pPr>
            <a:r>
              <a:rPr lang="ru-RU"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ГАЗЕТА «МАТЕМАТИКА» №8 – 2000 Г </a:t>
            </a:r>
          </a:p>
          <a:p>
            <a:pPr lvl="0" fontAlgn="base">
              <a:spcBef>
                <a:spcPct val="0"/>
              </a:spcBef>
              <a:spcAft>
                <a:spcPct val="0"/>
              </a:spcAft>
              <a:buFont typeface="Arial" pitchFamily="34" charset="0"/>
              <a:buChar char="•"/>
            </a:pPr>
            <a:r>
              <a:rPr lang="ru-RU"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А. АЗЕВИЧ “ДВАДЦАТЬ УРОКОВ ГАРМОНИИ” –М., “ШКОЛА-ПРЕСС”, 1998</a:t>
            </a:r>
          </a:p>
          <a:p>
            <a:pPr lvl="0" fontAlgn="base">
              <a:spcBef>
                <a:spcPct val="0"/>
              </a:spcBef>
              <a:spcAft>
                <a:spcPct val="0"/>
              </a:spcAft>
              <a:buFont typeface="Arial" pitchFamily="34" charset="0"/>
              <a:buChar char="•"/>
            </a:pPr>
            <a:r>
              <a:rPr lang="ru-RU"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«МАТЕМАТИКА. Я ПОЗНАЮ МИР». – М.: АВАНТА + 1998</a:t>
            </a:r>
          </a:p>
          <a:p>
            <a:pPr lvl="0" fontAlgn="base">
              <a:spcBef>
                <a:spcPct val="0"/>
              </a:spcBef>
              <a:spcAft>
                <a:spcPct val="0"/>
              </a:spcAft>
              <a:buFont typeface="Arial" pitchFamily="34" charset="0"/>
              <a:buChar char="•"/>
            </a:pPr>
            <a:r>
              <a:rPr lang="ru-RU"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Н. ВАСЮТИНСКИЙ “ЗОЛОТАЯ ПРОПОРЦИЯ” –М.,”МОЛОДАЯ ГВАРДИЯ”, 1990 Г.</a:t>
            </a:r>
          </a:p>
          <a:p>
            <a:pPr>
              <a:buFont typeface="Arial" pitchFamily="34" charset="0"/>
              <a:buChar char="•"/>
            </a:pPr>
            <a:r>
              <a:rPr lang="ru-RU"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А.В. ВОЛОШИНОВ ПИФАГОР.- М: ПРОСВЕЩЕНИЕ, 1993 Г. </a:t>
            </a:r>
          </a:p>
          <a:p>
            <a:pPr algn="ctr"/>
            <a:r>
              <a:rPr lang="ru-RU" b="1"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ИНТЕРНЕТ-РЕСУРСЫ</a:t>
            </a:r>
            <a:endParaRPr lang="ru-RU"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endParaRPr>
          </a:p>
          <a:p>
            <a:r>
              <a:rPr lang="en-US"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Times New Roman" pitchFamily="18" charset="0"/>
                <a:cs typeface="Times New Roman" pitchFamily="18" charset="0"/>
              </a:rPr>
              <a:t>TADRALA.LIVEJOURNAL.COM/334055</a:t>
            </a:r>
            <a:endParaRPr lang="ru-RU"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Times New Roman" pitchFamily="18" charset="0"/>
              <a:cs typeface="Times New Roman" pitchFamily="18" charset="0"/>
            </a:endParaRPr>
          </a:p>
          <a:p>
            <a:r>
              <a:rPr lang="en-US"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Times New Roman" pitchFamily="18" charset="0"/>
                <a:cs typeface="Times New Roman" pitchFamily="18" charset="0"/>
              </a:rPr>
              <a:t>HTML WWW PHOTOLINE.RU/TCOMP 1.HTM. </a:t>
            </a:r>
            <a:endParaRPr lang="ru-RU"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Times New Roman" pitchFamily="18" charset="0"/>
              <a:cs typeface="Times New Roman" pitchFamily="18" charset="0"/>
            </a:endParaRPr>
          </a:p>
          <a:p>
            <a:r>
              <a:rPr lang="en-US"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Times New Roman" pitchFamily="18" charset="0"/>
                <a:cs typeface="Times New Roman" pitchFamily="18" charset="0"/>
              </a:rPr>
              <a:t>HTTP//WWW.NIPS.RISS-TELECOM.RU/POLY</a:t>
            </a:r>
            <a:endParaRPr lang="ru-RU"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Times New Roman" pitchFamily="18" charset="0"/>
              <a:cs typeface="Times New Roman" pitchFamily="18" charset="0"/>
            </a:endParaRPr>
          </a:p>
          <a:p>
            <a:r>
              <a:rPr lang="en-US"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Times New Roman" pitchFamily="18" charset="0"/>
                <a:cs typeface="Times New Roman" pitchFamily="18" charset="0"/>
              </a:rPr>
              <a:t>WWW PHOTOLINE.RU/TCOMP 1.HTM. </a:t>
            </a:r>
            <a:endParaRPr lang="ru-RU"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Times New Roman" pitchFamily="18" charset="0"/>
              <a:cs typeface="Times New Roman" pitchFamily="18" charset="0"/>
            </a:endParaRPr>
          </a:p>
          <a:p>
            <a:r>
              <a:rPr lang="en-US"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Times New Roman" pitchFamily="18" charset="0"/>
                <a:cs typeface="Times New Roman" pitchFamily="18" charset="0"/>
              </a:rPr>
              <a:t>HTTP//WWW.NIPS.RISS-TELECOM.RU/POLY</a:t>
            </a:r>
            <a:endParaRPr lang="ru-RU"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Times New Roman" pitchFamily="18" charset="0"/>
              <a:cs typeface="Times New Roman" pitchFamily="18" charset="0"/>
            </a:endParaRPr>
          </a:p>
          <a:p>
            <a:r>
              <a:rPr lang="ru-RU"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Times New Roman" pitchFamily="18" charset="0"/>
                <a:cs typeface="Times New Roman" pitchFamily="18" charset="0"/>
              </a:rPr>
              <a:t>WWW.UCHPORTAL.RU/LOAD/</a:t>
            </a:r>
          </a:p>
          <a:p>
            <a:pPr algn="ctr"/>
            <a:r>
              <a:rPr lang="en-US"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Times New Roman" pitchFamily="18" charset="0"/>
                <a:cs typeface="Times New Roman" pitchFamily="18" charset="0"/>
              </a:rPr>
              <a:t> </a:t>
            </a:r>
            <a:endParaRPr lang="ru-RU"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Times New Roman" pitchFamily="18" charset="0"/>
              <a:cs typeface="Times New Roman" pitchFamily="18" charset="0"/>
            </a:endParaRPr>
          </a:p>
          <a:p>
            <a:pPr>
              <a:buFont typeface="Arial" pitchFamily="34" charset="0"/>
              <a:buChar char="•"/>
            </a:pPr>
            <a:endParaRPr lang="ru-RU"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endParaRPr>
          </a:p>
          <a:p>
            <a:pPr lvl="0" fontAlgn="base">
              <a:spcBef>
                <a:spcPct val="0"/>
              </a:spcBef>
              <a:spcAft>
                <a:spcPct val="0"/>
              </a:spcAft>
              <a:buFont typeface="Arial" pitchFamily="34" charset="0"/>
              <a:buChar char="•"/>
            </a:pPr>
            <a:endParaRPr kumimoji="0" lang="ru-RU" b="1" i="0"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угольник 1"/>
          <p:cNvSpPr/>
          <p:nvPr/>
        </p:nvSpPr>
        <p:spPr>
          <a:xfrm>
            <a:off x="1000100" y="1"/>
            <a:ext cx="7215238" cy="535531"/>
          </a:xfrm>
          <a:prstGeom prst="rect">
            <a:avLst/>
          </a:prstGeom>
        </p:spPr>
        <p:txBody>
          <a:bodyPr wrap="square">
            <a:spAutoFit/>
          </a:bodyPr>
          <a:lstStyle/>
          <a:p>
            <a:pPr algn="ctr">
              <a:lnSpc>
                <a:spcPct val="90000"/>
              </a:lnSpc>
            </a:pPr>
            <a:r>
              <a:rPr lang="ru-RU" sz="3200" b="1" i="1" cap="all" dirty="0" smtClean="0">
                <a:ln w="18000">
                  <a:solidFill>
                    <a:schemeClr val="accent2">
                      <a:satMod val="140000"/>
                    </a:schemeClr>
                  </a:solidFill>
                  <a:prstDash val="solid"/>
                  <a:miter lim="800000"/>
                </a:ln>
                <a:solidFill>
                  <a:schemeClr val="bg2">
                    <a:lumMod val="10000"/>
                  </a:schemeClr>
                </a:solidFill>
                <a:effectLst>
                  <a:outerShdw blurRad="25500" dist="23000" dir="7020000" algn="tl">
                    <a:srgbClr val="000000">
                      <a:alpha val="50000"/>
                    </a:srgbClr>
                  </a:outerShdw>
                </a:effectLst>
                <a:cs typeface="Arial" pitchFamily="34" charset="0"/>
              </a:rPr>
              <a:t>История золотого сечения</a:t>
            </a:r>
            <a:endParaRPr lang="en-US" sz="3200" b="1" i="1" cap="all" dirty="0" smtClean="0">
              <a:ln w="18000">
                <a:solidFill>
                  <a:schemeClr val="accent2">
                    <a:satMod val="140000"/>
                  </a:schemeClr>
                </a:solidFill>
                <a:prstDash val="solid"/>
                <a:miter lim="800000"/>
              </a:ln>
              <a:solidFill>
                <a:schemeClr val="bg2">
                  <a:lumMod val="10000"/>
                </a:schemeClr>
              </a:solidFill>
              <a:effectLst>
                <a:outerShdw blurRad="25500" dist="23000" dir="7020000" algn="tl">
                  <a:srgbClr val="000000">
                    <a:alpha val="50000"/>
                  </a:srgbClr>
                </a:outerShdw>
              </a:effectLst>
              <a:cs typeface="Arial" pitchFamily="34" charset="0"/>
            </a:endParaRPr>
          </a:p>
        </p:txBody>
      </p:sp>
      <p:sp>
        <p:nvSpPr>
          <p:cNvPr id="3" name="Прямоугольник 2"/>
          <p:cNvSpPr/>
          <p:nvPr/>
        </p:nvSpPr>
        <p:spPr>
          <a:xfrm>
            <a:off x="0" y="404665"/>
            <a:ext cx="6804248" cy="3456384"/>
          </a:xfrm>
          <a:prstGeom prst="rect">
            <a:avLst/>
          </a:prstGeom>
        </p:spPr>
        <p:txBody>
          <a:bodyPr wrap="square">
            <a:spAutoFit/>
          </a:bodyPr>
          <a:lstStyle/>
          <a:p>
            <a:pPr algn="just"/>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ПРИНЯТО СЧИТАТЬ, ЧТО  ПОНЯТИЕ  О  ЗОЛОТОМ  ДЕЛЕНИИ ВВЕЛ  В  НАУЧНЫЙ  ОБИХОД   ПИФАГОР,  ДРЕВНЕГРЕЧЕСКИЙ  ФИЛОСОФ  И  МАТЕМАТИК  (VI  В.  ДО  Н.Э.).   ЕСТЬ ПРЕДПОЛОЖЕНИЕ, ЧТО ПИФАГОР СВОЕ  ЗНАНИЕ  ЗОЛОТОГО  ДЕЛЕНИЯ ПОЗАИМСТВОВАЛ  У ЕГИПТЯН И ВАВИЛОНЯН. И ДЕЙСТВИТЕЛЬНО,  ПРОПОРЦИИ  ПИРАМИДЫ  ХЕОПСА,  ХРАМОВ, БАРЕЛЬЕФОВ,   ПРЕДМЕТОВ   БЫТА   И   УКРАШЕНИЙ   ИЗ   ГРОБНИЦЫ   ТУТАНХАМОНА СВИДЕТЕЛЬСТВУЮТ, ЧТО ЕГИПЕТСКИЕ МАСТЕРА ПОЛЬЗОВАЛИСЬ СООТНОШЕНИЯМИ  ЗОЛОТОГО ДЕЛЕНИЯ ПРИ ИХ СОЗДАНИЯ.</a:t>
            </a:r>
            <a:endParaRPr lang="ru-RU" sz="2000" b="1" i="1" dirty="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ndParaRPr>
          </a:p>
        </p:txBody>
      </p:sp>
      <p:pic>
        <p:nvPicPr>
          <p:cNvPr id="4" name="Рисунок 3"/>
          <p:cNvPicPr/>
          <p:nvPr/>
        </p:nvPicPr>
        <p:blipFill>
          <a:blip r:embed="rId2"/>
          <a:srcRect/>
          <a:stretch>
            <a:fillRect/>
          </a:stretch>
        </p:blipFill>
        <p:spPr bwMode="auto">
          <a:xfrm>
            <a:off x="6929454" y="571480"/>
            <a:ext cx="2071702" cy="3071834"/>
          </a:xfrm>
          <a:prstGeom prst="rect">
            <a:avLst/>
          </a:prstGeom>
          <a:noFill/>
          <a:ln w="57150">
            <a:solidFill>
              <a:schemeClr val="accent6">
                <a:lumMod val="50000"/>
              </a:schemeClr>
            </a:solidFill>
            <a:miter lim="800000"/>
            <a:headEnd/>
            <a:tailEnd/>
          </a:ln>
        </p:spPr>
      </p:pic>
      <p:sp>
        <p:nvSpPr>
          <p:cNvPr id="5" name="Прямоугольник 4"/>
          <p:cNvSpPr/>
          <p:nvPr/>
        </p:nvSpPr>
        <p:spPr>
          <a:xfrm>
            <a:off x="2143108" y="3573016"/>
            <a:ext cx="7000892" cy="1631216"/>
          </a:xfrm>
          <a:prstGeom prst="rect">
            <a:avLst/>
          </a:prstGeom>
        </p:spPr>
        <p:txBody>
          <a:bodyPr wrap="square">
            <a:spAutoFit/>
          </a:bodyPr>
          <a:lstStyle/>
          <a:p>
            <a:pPr algn="just"/>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ПЛАТОН (427...347 ГГ. ДО Н.Э.)  ТАКЖЕ ЗНАЛ О ЗОЛОТОМ ДЕЛЕНИИ.  ЕГО  ДИАЛОГ "ТИМЕЙ" ПОСВЯЩЕН МАТЕМАТИЧЕСКИМ И ЭСТЕТИЧЕСКИМ ВОЗЗРЕНИЯМ ШКОЛЫ ПИФАГОРА  И, В  ЧАСТНОСТИ, ВОПРОСАМ ЗОЛОТОГО ДЕЛЕНИЯ.</a:t>
            </a:r>
            <a:endParaRPr lang="ru-RU" sz="2000" b="1" i="1" dirty="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ndParaRPr>
          </a:p>
        </p:txBody>
      </p:sp>
      <p:pic>
        <p:nvPicPr>
          <p:cNvPr id="7" name="Рисунок 6"/>
          <p:cNvPicPr/>
          <p:nvPr/>
        </p:nvPicPr>
        <p:blipFill>
          <a:blip r:embed="rId3"/>
          <a:srcRect/>
          <a:stretch>
            <a:fillRect/>
          </a:stretch>
        </p:blipFill>
        <p:spPr bwMode="auto">
          <a:xfrm>
            <a:off x="179512" y="4077072"/>
            <a:ext cx="1857958" cy="1285884"/>
          </a:xfrm>
          <a:prstGeom prst="rect">
            <a:avLst/>
          </a:prstGeom>
          <a:noFill/>
          <a:ln w="57150">
            <a:solidFill>
              <a:schemeClr val="accent6">
                <a:lumMod val="50000"/>
              </a:schemeClr>
            </a:solidFill>
            <a:prstDash val="solid"/>
            <a:miter lim="800000"/>
            <a:headEnd/>
            <a:tailEnd/>
          </a:ln>
        </p:spPr>
      </p:pic>
      <p:sp>
        <p:nvSpPr>
          <p:cNvPr id="8" name="Прямоугольник 7"/>
          <p:cNvSpPr/>
          <p:nvPr/>
        </p:nvSpPr>
        <p:spPr>
          <a:xfrm>
            <a:off x="2143108" y="5072896"/>
            <a:ext cx="7000892" cy="1938992"/>
          </a:xfrm>
          <a:prstGeom prst="rect">
            <a:avLst/>
          </a:prstGeom>
        </p:spPr>
        <p:txBody>
          <a:bodyPr wrap="square">
            <a:spAutoFit/>
          </a:bodyPr>
          <a:lstStyle/>
          <a:p>
            <a:pPr algn="just"/>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ПОСЛЕ ПИФАГОРА, В III ВЕКЕ ДО НАШЕЙ ЭРЫ ЗОЛОТОЕ СЕЧЕНИЕ УПОМИНАЕТСЯ ЭВКЛИДОМ В ЕГО «НАЧАЛАХ», ЕЩЕ ЧЕРЕЗ 100 ЛЕТ ЕГО ИЗУЧАЕТ НЕКИЙ ГЕОМЕТР ГИПСИКЛ, А ЕЩЕ ЧЕРЕЗ 500 ЛЕТ — МАТЕМАТИК ПАПП. А ПОТОМ СТАЛО УЖЕ НЕ ДО ЗОЛОТОГО СЕЧЕНИЯ — НАЧИНАЛОСЬ СРЕДНЕВЕКОВЬЕ… </a:t>
            </a:r>
            <a:endParaRPr lang="ru-RU" sz="2000" b="1" dirty="0">
              <a:ln w="18000">
                <a:solidFill>
                  <a:srgbClr val="FF0000"/>
                </a:solidFill>
                <a:prstDash val="solid"/>
                <a:miter lim="800000"/>
              </a:ln>
              <a:solidFill>
                <a:schemeClr val="bg2">
                  <a:lumMod val="10000"/>
                </a:schemeClr>
              </a:solidFill>
              <a:effectLst>
                <a:outerShdw blurRad="63500" dir="3600000" algn="tl" rotWithShape="0">
                  <a:srgbClr val="000000">
                    <a:alpha val="70000"/>
                  </a:srgbClr>
                </a:outerShdw>
              </a:effectLst>
              <a:latin typeface="Arial Narrow" pitchFamily="34" charset="0"/>
            </a:endParaRPr>
          </a:p>
        </p:txBody>
      </p:sp>
      <p:pic>
        <p:nvPicPr>
          <p:cNvPr id="1026" name="Picture 2"/>
          <p:cNvPicPr>
            <a:picLocks noChangeAspect="1" noChangeArrowheads="1"/>
          </p:cNvPicPr>
          <p:nvPr/>
        </p:nvPicPr>
        <p:blipFill>
          <a:blip r:embed="rId4"/>
          <a:srcRect/>
          <a:stretch>
            <a:fillRect/>
          </a:stretch>
        </p:blipFill>
        <p:spPr bwMode="auto">
          <a:xfrm>
            <a:off x="179512" y="5589240"/>
            <a:ext cx="1872208" cy="1268760"/>
          </a:xfrm>
          <a:prstGeom prst="rect">
            <a:avLst/>
          </a:prstGeom>
          <a:noFill/>
          <a:ln w="57150" algn="in">
            <a:solidFill>
              <a:schemeClr val="accent6">
                <a:lumMod val="50000"/>
              </a:schemeClr>
            </a:solid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84960" cy="153888"/>
          </a:xfrm>
          <a:prstGeom prst="rect">
            <a:avLst/>
          </a:prstGeom>
          <a:no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000" b="0" i="0" u="none" strike="noStrike" cap="none" normalizeH="0" baseline="0" dirty="0" smtClean="0">
                <a:ln>
                  <a:noFill/>
                </a:ln>
                <a:solidFill>
                  <a:srgbClr val="008000"/>
                </a:solidFill>
                <a:effectLst/>
                <a:latin typeface="Times New Roman" pitchFamily="18" charset="0"/>
                <a:cs typeface="Times New Roman" pitchFamily="18" charset="0"/>
              </a:rPr>
              <a:t>С</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6" name="Rectangle 2"/>
          <p:cNvSpPr>
            <a:spLocks noChangeArrowheads="1"/>
          </p:cNvSpPr>
          <p:nvPr/>
        </p:nvSpPr>
        <p:spPr bwMode="auto">
          <a:xfrm>
            <a:off x="214282" y="428604"/>
            <a:ext cx="8606190" cy="1538883"/>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000" b="1" i="1" u="none" strike="noStrike" cap="none" normalizeH="0" baseline="0" dirty="0" smtClean="0">
                <a:ln>
                  <a:solidFill>
                    <a:srgbClr val="FF0000"/>
                  </a:solidFill>
                </a:ln>
                <a:solidFill>
                  <a:schemeClr val="bg2">
                    <a:lumMod val="10000"/>
                  </a:schemeClr>
                </a:solidFill>
                <a:effectLst/>
                <a:latin typeface="Arial Narrow" pitchFamily="34" charset="0"/>
                <a:cs typeface="Times New Roman" pitchFamily="18" charset="0"/>
              </a:rPr>
              <a:t>	</a:t>
            </a:r>
            <a:r>
              <a:rPr kumimoji="0" lang="ru-RU" sz="20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Times New Roman" pitchFamily="18" charset="0"/>
              </a:rPr>
              <a:t>С ИСТОРИЕЙ ЗОЛОТОГО СЕЧЕНИЯ КОСВЕННЫМ ОБРАЗОМ СВЯЗАНО ИМЯ ИТАЛЬЯНСКОГО МАТЕМАТИКА МОНАХА ЛЕОНАРДО ИЗ ПИЗЫ, БОЛЕЕ ИЗВЕСТНОГО ПОД ИМЕНЕМ ФИБОНАЧЧИ (СЫН БОНАЧЧИ). ОН МНОГО ПУТЕШЕСТВОВАЛ ПО ВОСТОКУ,  1202 Г ВЫШЕЛ В СВЕТ ЕГО МАТЕМАТИЧЕСКИЙ ТРУД </a:t>
            </a:r>
            <a:r>
              <a:rPr kumimoji="0" lang="en-US" sz="20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rPr>
              <a:t>«</a:t>
            </a:r>
            <a:r>
              <a:rPr kumimoji="0" lang="ru-RU" sz="20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Times New Roman" pitchFamily="18" charset="0"/>
              </a:rPr>
              <a:t>КНИГА ОБ  АБАКЕ</a:t>
            </a:r>
            <a:r>
              <a:rPr kumimoji="0" lang="en-US" sz="20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rPr>
              <a:t>»</a:t>
            </a:r>
            <a:r>
              <a:rPr kumimoji="0" lang="ru-RU" sz="20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Times New Roman" pitchFamily="18" charset="0"/>
              </a:rPr>
              <a:t>(СЧЕТНОЙ ДОСКЕ).</a:t>
            </a:r>
            <a:endParaRPr kumimoji="0" lang="ru-RU" sz="20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endParaRPr>
          </a:p>
        </p:txBody>
      </p:sp>
      <p:pic>
        <p:nvPicPr>
          <p:cNvPr id="1027" name="Picture 3"/>
          <p:cNvPicPr>
            <a:picLocks noChangeAspect="1" noChangeArrowheads="1"/>
          </p:cNvPicPr>
          <p:nvPr/>
        </p:nvPicPr>
        <p:blipFill>
          <a:blip r:embed="rId2"/>
          <a:srcRect/>
          <a:stretch>
            <a:fillRect/>
          </a:stretch>
        </p:blipFill>
        <p:spPr bwMode="auto">
          <a:xfrm>
            <a:off x="3275856" y="2204864"/>
            <a:ext cx="1800200" cy="2500900"/>
          </a:xfrm>
          <a:prstGeom prst="rect">
            <a:avLst/>
          </a:prstGeom>
          <a:noFill/>
          <a:ln w="57150" algn="in">
            <a:solidFill>
              <a:schemeClr val="accent6">
                <a:lumMod val="50000"/>
              </a:schemeClr>
            </a:solidFill>
            <a:miter lim="800000"/>
            <a:headEnd/>
            <a:tailEnd/>
          </a:ln>
          <a:effectLst/>
        </p:spPr>
      </p:pic>
      <p:sp>
        <p:nvSpPr>
          <p:cNvPr id="1028" name="Rectangle 4"/>
          <p:cNvSpPr>
            <a:spLocks noChangeArrowheads="1"/>
          </p:cNvSpPr>
          <p:nvPr/>
        </p:nvSpPr>
        <p:spPr bwMode="auto">
          <a:xfrm>
            <a:off x="214282" y="4869160"/>
            <a:ext cx="8572560" cy="2154436"/>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000" b="1" i="1" u="none" strike="noStrike" cap="none" normalizeH="0" baseline="0" dirty="0" smtClean="0">
                <a:ln>
                  <a:solidFill>
                    <a:srgbClr val="FF0000"/>
                  </a:solidFill>
                </a:ln>
                <a:solidFill>
                  <a:schemeClr val="bg2">
                    <a:lumMod val="10000"/>
                  </a:schemeClr>
                </a:solidFill>
                <a:effectLst/>
                <a:latin typeface="Arial Narrow" pitchFamily="34" charset="0"/>
                <a:cs typeface="Times New Roman" pitchFamily="18" charset="0"/>
              </a:rPr>
              <a:t>	</a:t>
            </a:r>
            <a:r>
              <a:rPr kumimoji="0" lang="ru-RU" sz="20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Times New Roman" pitchFamily="18" charset="0"/>
              </a:rPr>
              <a:t>РЯД ЧИСЕЛ 0, 1, 1, 2, 3, 5, 8, 13, 21, 34, 55 И Т.Д. ИЗВЕСТЕН КАК РЯД ФИБОНАЧЧИ. ОСОБЕННОСТЬ ПОСЛЕДОВАТЕЛЬНОСТИ ЧИСЕЛ СОСТОИТ В ТОМ, ЧТО КАЖДЫЙ ЕЕ ЧЛЕН, НАЧИНАЯ С ТРЕТЬЕГО, РАВЕН СУММЕ ДВУХ ПРЕДЫДУЩИХ 2 + 3= 5; 3 + 5= 8; 5 + 8= 13, 8 + 13= 21; 13 + 21= 34 И Т.Д., А ОТНОШЕНИЕ СМЕЖНЫХ ЧИСЕЛ РЯДА ПРИБЛИЖАЕТСЯ К ОТНОШЕНИЮ ЗОЛОТОГО ДЕЛЕНИЯ. </a:t>
            </a:r>
            <a:endParaRPr kumimoji="0" lang="ru-RU" sz="20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1" i="0"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Times New Roman" pitchFamily="18" charset="0"/>
              </a:rPr>
              <a:t> </a:t>
            </a:r>
            <a:endParaRPr kumimoji="0" lang="ru-RU" sz="2000" b="1" i="0"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угольник 1"/>
          <p:cNvSpPr/>
          <p:nvPr/>
        </p:nvSpPr>
        <p:spPr>
          <a:xfrm>
            <a:off x="571472" y="285728"/>
            <a:ext cx="8072494" cy="2246769"/>
          </a:xfrm>
          <a:prstGeom prst="rect">
            <a:avLst/>
          </a:prstGeom>
        </p:spPr>
        <p:txBody>
          <a:bodyPr wrap="square">
            <a:spAutoFit/>
          </a:bodyPr>
          <a:lstStyle/>
          <a:p>
            <a:pPr algn="just"/>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ОЧЕРЕДНАЯ ВСПЫШКА ИНТЕРЕСА К ЗОЛОТОМУ СЕЧЕНИЮ ПРИХОДИТСЯ НА ЭПОХУ ВОЗРОЖДЕНИЯ. ТУТ НАДО СКАЗАТЬ О ДВУХ ЛЮДЯХ, ЧЬИ УСИЛИЯ ПРЕВРАТИЛИ ЗОЛОТОЕ СЕЧЕНИЕ В ТО, ЧТО МЫ ЗНАЕМ И СЕГОДНЯ. ЭТО ХУДОЖНИК ЛЕОНАРДО ДА ВИНЧИ, КОТОРЫЙ ПРИДУМАЛ САМО НАЗВАНИЕ ЧУДЕСНОЙ ПРОПОРЦИИ — «ЗОЛОТОЕ СЕЧЕНИЕ», И МОНАХ ЛУКА ПАЧОЛИ, КОТОРЫЙ НАПИСАЛ КНИГУ, ГДЕ ПЕРЕЧИСЛИЛ ВСЕ ДОСТОИНСТВА ЭТОГО СЕЧЕНИЯ</a:t>
            </a:r>
            <a:endParaRPr lang="ru-RU" sz="2000" b="1" dirty="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ndParaRPr>
          </a:p>
        </p:txBody>
      </p:sp>
      <p:pic>
        <p:nvPicPr>
          <p:cNvPr id="6" name="Picture 10" descr="p_005"/>
          <p:cNvPicPr>
            <a:picLocks noChangeAspect="1" noChangeArrowheads="1"/>
          </p:cNvPicPr>
          <p:nvPr/>
        </p:nvPicPr>
        <p:blipFill>
          <a:blip r:embed="rId2"/>
          <a:srcRect/>
          <a:stretch>
            <a:fillRect/>
          </a:stretch>
        </p:blipFill>
        <p:spPr bwMode="auto">
          <a:xfrm>
            <a:off x="1285852" y="3143248"/>
            <a:ext cx="2428892" cy="2786082"/>
          </a:xfrm>
          <a:prstGeom prst="rect">
            <a:avLst/>
          </a:prstGeom>
          <a:noFill/>
          <a:ln w="57150">
            <a:solidFill>
              <a:schemeClr val="accent6">
                <a:lumMod val="50000"/>
              </a:schemeClr>
            </a:solidFill>
            <a:miter lim="800000"/>
            <a:headEnd/>
            <a:tailEnd/>
          </a:ln>
        </p:spPr>
      </p:pic>
      <p:pic>
        <p:nvPicPr>
          <p:cNvPr id="7" name="Рисунок 6"/>
          <p:cNvPicPr/>
          <p:nvPr/>
        </p:nvPicPr>
        <p:blipFill>
          <a:blip r:embed="rId3"/>
          <a:srcRect/>
          <a:stretch>
            <a:fillRect/>
          </a:stretch>
        </p:blipFill>
        <p:spPr bwMode="auto">
          <a:xfrm>
            <a:off x="5357818" y="3071810"/>
            <a:ext cx="2214578" cy="2857520"/>
          </a:xfrm>
          <a:prstGeom prst="rect">
            <a:avLst/>
          </a:prstGeom>
          <a:noFill/>
          <a:ln w="57150">
            <a:solidFill>
              <a:schemeClr val="accent6">
                <a:lumMod val="50000"/>
              </a:schemeClr>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угольник 1"/>
          <p:cNvSpPr/>
          <p:nvPr/>
        </p:nvSpPr>
        <p:spPr>
          <a:xfrm>
            <a:off x="2071670" y="714356"/>
            <a:ext cx="6786610" cy="3785652"/>
          </a:xfrm>
          <a:prstGeom prst="rect">
            <a:avLst/>
          </a:prstGeom>
          <a:ln>
            <a:solidFill>
              <a:schemeClr val="accent1"/>
            </a:solidFill>
          </a:ln>
        </p:spPr>
        <p:txBody>
          <a:bodyPr wrap="square">
            <a:spAutoFit/>
          </a:bodyPr>
          <a:lstStyle/>
          <a:p>
            <a:pPr lvl="0" indent="539750" algn="just" fontAlgn="base">
              <a:spcBef>
                <a:spcPct val="0"/>
              </a:spcBef>
              <a:spcAft>
                <a:spcPct val="0"/>
              </a:spcAft>
            </a:pPr>
            <a:r>
              <a:rPr kumimoji="0" lang="ru-RU" sz="20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a typeface="Calibri" pitchFamily="34" charset="0"/>
                <a:cs typeface="Times New Roman" pitchFamily="18" charset="0"/>
              </a:rPr>
              <a:t>ВЕЛИКИЙ АСТРОНОМ XVI В. ИОГАН КЕПЛЕР НАЗВАЛ ЗОЛОТОЕ СЕЧЕНИЕ ОДНИМ ИЗ СОКРОВИЩ ГЕОМЕТРИИ. ОН ПЕРВЫЙ ОБРАЩАЕТ ВНИМАНИЕ НА ЗНАЧЕНИЕ ЗОЛОТОЙ ПРОПОРЦИИ ДЛЯ БОТАНИКИ (РОСТ РАСТЕНИЙ И ИХ СТРОЕНИЕ). </a:t>
            </a:r>
            <a:endParaRPr kumimoji="0" lang="ru-RU" sz="20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endParaRPr>
          </a:p>
          <a:p>
            <a:pPr lvl="0" indent="539750" algn="just" eaLnBrk="0" fontAlgn="base" hangingPunct="0">
              <a:spcBef>
                <a:spcPct val="0"/>
              </a:spcBef>
              <a:spcAft>
                <a:spcPct val="0"/>
              </a:spcAft>
            </a:pPr>
            <a:r>
              <a:rPr kumimoji="0" lang="ru-RU" sz="20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a typeface="Calibri" pitchFamily="34" charset="0"/>
                <a:cs typeface="Times New Roman" pitchFamily="18" charset="0"/>
              </a:rPr>
              <a:t>КЕПЛЕР НАЗЫВАЛ ЗОЛОТУЮ ПРОПОРЦИЮ ПРОДОЛЖАЮЩЕЙ САМУ СЕБЯ “УСТРОЕНА ОНА ТАК, – ПИСАЛ ОН, – ЧТО ДВА МЛАДШИХ ЧЛЕНА ЭТОЙ НЕСКОНЧАЕМОЙ ПРОПОРЦИИ В СУММЕ ДАЮТ ТРЕТИЙ ЧЛЕН, А ЛЮБЫЕ ДВА ПОСЛЕДНИХ ЧЛЕНА, ЕСЛИ ИХ СЛОЖИТЬ, ДАЮТ СЛЕДУЮЩИЙ ЧЛЕН, ПРИЧЕМ ТА ЖЕ ПРОПОРЦИЯ СОХРАНЯЕТСЯ </a:t>
            </a:r>
            <a:r>
              <a:rPr kumimoji="0" lang="ru-RU" sz="2000" b="1" i="1" u="none" strike="noStrike" normalizeH="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a typeface="Calibri" pitchFamily="34" charset="0"/>
                <a:cs typeface="Times New Roman" pitchFamily="18" charset="0"/>
              </a:rPr>
              <a:t> ДО БЕСКОНЕЧНОСТИ».</a:t>
            </a:r>
            <a:r>
              <a:rPr kumimoji="0" lang="ru-RU" sz="2000" b="1" u="none" strike="noStrike" normalizeH="0" baseline="0" dirty="0" smtClean="0">
                <a:ln w="18415" cmpd="sng">
                  <a:solidFill>
                    <a:srgbClr val="FF0000"/>
                  </a:solidFill>
                  <a:prstDash val="solid"/>
                </a:ln>
                <a:solidFill>
                  <a:schemeClr val="bg2">
                    <a:lumMod val="10000"/>
                  </a:schemeClr>
                </a:solidFill>
                <a:effectLst>
                  <a:outerShdw blurRad="38100" dist="38100" dir="2700000" algn="tl">
                    <a:srgbClr val="000000">
                      <a:alpha val="43137"/>
                    </a:srgbClr>
                  </a:outerShdw>
                </a:effectLst>
                <a:latin typeface="Arial Narrow" pitchFamily="34" charset="0"/>
                <a:ea typeface="Calibri" pitchFamily="34" charset="0"/>
                <a:cs typeface="Times New Roman" pitchFamily="18" charset="0"/>
              </a:rPr>
              <a:t> </a:t>
            </a:r>
            <a:endParaRPr kumimoji="0" lang="ru-RU" sz="2000" b="1" u="none" strike="noStrike" normalizeH="0" baseline="0" dirty="0" smtClean="0">
              <a:ln w="18415" cmpd="sng">
                <a:solidFill>
                  <a:srgbClr val="FF0000"/>
                </a:solidFill>
                <a:prstDash val="solid"/>
              </a:ln>
              <a:solidFill>
                <a:schemeClr val="bg2">
                  <a:lumMod val="10000"/>
                </a:schemeClr>
              </a:solidFill>
              <a:effectLst>
                <a:outerShdw blurRad="38100" dist="38100" dir="2700000" algn="tl">
                  <a:srgbClr val="000000">
                    <a:alpha val="43137"/>
                  </a:srgbClr>
                </a:outerShdw>
              </a:effectLst>
              <a:latin typeface="Arial Narrow" pitchFamily="34" charset="0"/>
              <a:cs typeface="Arial" pitchFamily="34" charset="0"/>
            </a:endParaRPr>
          </a:p>
        </p:txBody>
      </p:sp>
      <p:pic>
        <p:nvPicPr>
          <p:cNvPr id="3" name="Рисунок 2"/>
          <p:cNvPicPr/>
          <p:nvPr/>
        </p:nvPicPr>
        <p:blipFill>
          <a:blip r:embed="rId3"/>
          <a:srcRect/>
          <a:stretch>
            <a:fillRect/>
          </a:stretch>
        </p:blipFill>
        <p:spPr bwMode="auto">
          <a:xfrm>
            <a:off x="142844" y="785794"/>
            <a:ext cx="1857388" cy="2571768"/>
          </a:xfrm>
          <a:prstGeom prst="rect">
            <a:avLst/>
          </a:prstGeom>
          <a:noFill/>
          <a:ln w="57150">
            <a:solidFill>
              <a:schemeClr val="accent6">
                <a:lumMod val="50000"/>
              </a:schemeClr>
            </a:solidFill>
            <a:miter lim="800000"/>
            <a:headEnd/>
            <a:tailEnd/>
          </a:ln>
        </p:spPr>
      </p:pic>
      <p:sp>
        <p:nvSpPr>
          <p:cNvPr id="4" name="Прямоугольник 3"/>
          <p:cNvSpPr/>
          <p:nvPr/>
        </p:nvSpPr>
        <p:spPr>
          <a:xfrm>
            <a:off x="2000232" y="5143512"/>
            <a:ext cx="7143768" cy="1015663"/>
          </a:xfrm>
          <a:prstGeom prst="rect">
            <a:avLst/>
          </a:prstGeom>
        </p:spPr>
        <p:txBody>
          <a:bodyPr wrap="square">
            <a:spAutoFit/>
          </a:bodyPr>
          <a:lstStyle/>
          <a:p>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КЕПЛЕР: "ГЕОМЕТРИЯ  ОБЛАДАЕТ  ДВУМЯ  ВЕЛИКИМИ  СОКРОВИЩАМИ.  ПЕРВОЕ  -  ЭТО  ТЕОРЕМА ПИФАГОРА, ВТОРОЕ - ДЕЛЕНИЯ ОТРЕЗКА В КРАЙНЕМ И СРЕДНЕМ ОТНОШЕНИИ"</a:t>
            </a:r>
            <a:endParaRPr lang="ru-RU" sz="2000" b="1" i="1" dirty="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ndParaRPr>
          </a:p>
        </p:txBody>
      </p:sp>
      <p:sp>
        <p:nvSpPr>
          <p:cNvPr id="5" name="Прямоугольник 4"/>
          <p:cNvSpPr/>
          <p:nvPr/>
        </p:nvSpPr>
        <p:spPr>
          <a:xfrm>
            <a:off x="1571604" y="142852"/>
            <a:ext cx="6786610" cy="584775"/>
          </a:xfrm>
          <a:prstGeom prst="rect">
            <a:avLst/>
          </a:prstGeom>
        </p:spPr>
        <p:txBody>
          <a:bodyPr wrap="square">
            <a:spAutoFit/>
          </a:bodyPr>
          <a:lstStyle/>
          <a:p>
            <a:pPr algn="ctr"/>
            <a:r>
              <a:rPr lang="ru-RU" sz="3200" b="1" i="1" cap="all"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cs typeface="Arial" pitchFamily="34" charset="0"/>
              </a:rPr>
              <a:t>Понятие золотого сечения </a:t>
            </a:r>
            <a:endParaRPr lang="ru-RU" sz="3200" b="1" cap="all" dirty="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угольник 1"/>
          <p:cNvSpPr/>
          <p:nvPr/>
        </p:nvSpPr>
        <p:spPr>
          <a:xfrm>
            <a:off x="0" y="1857364"/>
            <a:ext cx="9001156" cy="4093428"/>
          </a:xfrm>
          <a:prstGeom prst="rect">
            <a:avLst/>
          </a:prstGeom>
        </p:spPr>
        <p:txBody>
          <a:bodyPr wrap="square">
            <a:spAutoFit/>
          </a:bodyPr>
          <a:lstStyle/>
          <a:p>
            <a:pPr algn="just"/>
            <a:r>
              <a:rPr lang="ru-RU" sz="2000" b="1" i="1" dirty="0" smtClean="0">
                <a:ln w="18415" cmpd="sng">
                  <a:solidFill>
                    <a:srgbClr val="FF0000"/>
                  </a:solidFill>
                  <a:prstDash val="solid"/>
                </a:ln>
                <a:solidFill>
                  <a:schemeClr val="bg2">
                    <a:lumMod val="10000"/>
                  </a:schemeClr>
                </a:solidFill>
                <a:effectLst>
                  <a:outerShdw blurRad="63500" dir="3600000" algn="tl" rotWithShape="0">
                    <a:srgbClr val="000000">
                      <a:alpha val="70000"/>
                    </a:srgbClr>
                  </a:outerShdw>
                </a:effectLst>
                <a:latin typeface="Arial Narrow" pitchFamily="34" charset="0"/>
              </a:rPr>
              <a:t>	</a:t>
            </a:r>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СПРАВЕДЛИВОСТЬ СВОЕЙ ТЕОРИИ ЦЕЙЗИНГ ПРОВЕРЯЛ НА ГРЕЧЕСКИХ СТАТУЯХ. НАИБОЛЕЕ ПОДРОБНО ОН РАЗРАБОТАЛ ПРОПОРЦИИ АПОЛЛОНА БЕЛЬВЕДЕРСКОГО. ПОДВЕРГЛИСЬ ИССЛЕДОВАНИЮ ГРЕЧЕСКИЕ ВАЗЫ, АРХИТЕКТУРНЫЕ СООРУЖЕНИЯ РАЗЛИЧНЫХ ЭПОХ, РАСТЕНИЯ, ЖИВОТНЫЕ, ПТИЧЬИ ЯЙЦА, МУЗЫКАЛЬНЫЕ ТОНА, СТИХОТВОРНЫЕ РАЗМЕРЫ. ЦЕЙЗИНГ ДАЛ ОПРЕДЕЛЕНИЕ ЗОЛОТОМУ СЕЧЕНИЮ, ПОКАЗАЛ, КАК ОНО ВЫРАЖАЕТСЯ В ОТРЕЗКАХ ПРЯМОЙ И В ЦИФРАХ. КОГДА ЦИФРЫ, ВЫРАЖАЮЩИЕ ДЛИНЫ ОТРЕЗКОВ, БЫЛИ ПОЛУЧЕНЫ, ЦЕЙЗИНГ УВИДЕЛ, ЧТО ОНИ СОСТАВЛЯЮТ РЯД ФИБОНАЧЧИ, КОТОРЫЙ МОЖНО ПРОДОЛЖАТЬ ДО БЕСКОНЕЧНОСТИ В ОДНУ И В ДРУГУЮ СТОРОНУ. СЛЕДУЮЩАЯ ЕГО КНИГА ИМЕЛА НАЗВАНИЕ “ЗОЛОТОЕ ДЕЛЕНИЕ КАК ОСНОВНОЙ МОРФОЛОГИЧЕСКИЙ ЗАКОН В ПРИРОДЕ И ИСКУССТВЕ”. В 1876 Г. В РОССИИ БЫЛА ИЗДАНА НЕБОЛЬШАЯ КНИЖКА, ПОЧТИ БРОШЮРА, С ИЗЛОЖЕНИЕМ ЭТОГО </a:t>
            </a:r>
            <a:r>
              <a:rPr lang="ru-RU" sz="2000" b="1" i="1"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ТРУДА ЦЕЙЗИНГА .</a:t>
            </a:r>
            <a:endParaRPr lang="ru-RU" sz="2000" b="1" i="1" dirty="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ndParaRPr>
          </a:p>
        </p:txBody>
      </p:sp>
      <p:sp>
        <p:nvSpPr>
          <p:cNvPr id="3" name="Прямоугольник 2"/>
          <p:cNvSpPr/>
          <p:nvPr/>
        </p:nvSpPr>
        <p:spPr>
          <a:xfrm>
            <a:off x="0" y="142852"/>
            <a:ext cx="5500694" cy="1631216"/>
          </a:xfrm>
          <a:prstGeom prst="rect">
            <a:avLst/>
          </a:prstGeom>
        </p:spPr>
        <p:txBody>
          <a:bodyPr wrap="square">
            <a:spAutoFit/>
          </a:bodyPr>
          <a:lstStyle/>
          <a:p>
            <a:pPr algn="just"/>
            <a:r>
              <a:rPr lang="ru-RU" sz="2000" b="1" i="1" dirty="0" smtClean="0">
                <a:ln w="18415" cmpd="sng">
                  <a:solidFill>
                    <a:srgbClr val="FF0000"/>
                  </a:solidFill>
                  <a:prstDash val="solid"/>
                </a:ln>
                <a:solidFill>
                  <a:schemeClr val="bg2">
                    <a:lumMod val="10000"/>
                  </a:schemeClr>
                </a:solidFill>
                <a:effectLst>
                  <a:outerShdw blurRad="63500" dir="3600000" algn="tl" rotWithShape="0">
                    <a:srgbClr val="000000">
                      <a:alpha val="70000"/>
                    </a:srgbClr>
                  </a:outerShdw>
                </a:effectLst>
                <a:latin typeface="Arial Narrow" pitchFamily="34" charset="0"/>
              </a:rPr>
              <a:t>	</a:t>
            </a:r>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ВНОВЬ “ОТКРЫТО” ЗОЛОТОЕ СЕЧЕНИЕ БЫЛО В СЕРЕДИНЕ XIX В. В 1855 Г. НЕМЕЦКИЙ ИССЛЕДОВАТЕЛЬ ЗОЛОТОГО СЕЧЕНИЯ ПРОФЕССОР ЦЕЙЗИНГ ОПУБЛИКОВАЛ СВОЙ ТРУД “ЭСТЕТИЧЕСКИЕ ИССЛЕДОВАНИЯ”.</a:t>
            </a:r>
            <a:endParaRPr lang="ru-RU" sz="2000" b="1" i="1" dirty="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ndParaRPr>
          </a:p>
        </p:txBody>
      </p:sp>
      <p:pic>
        <p:nvPicPr>
          <p:cNvPr id="4" name="Picture 2"/>
          <p:cNvPicPr>
            <a:picLocks noChangeAspect="1" noChangeArrowheads="1"/>
          </p:cNvPicPr>
          <p:nvPr/>
        </p:nvPicPr>
        <p:blipFill>
          <a:blip r:embed="rId2"/>
          <a:srcRect/>
          <a:stretch>
            <a:fillRect/>
          </a:stretch>
        </p:blipFill>
        <p:spPr bwMode="auto">
          <a:xfrm>
            <a:off x="6929454" y="188640"/>
            <a:ext cx="2000264" cy="1656184"/>
          </a:xfrm>
          <a:prstGeom prst="rect">
            <a:avLst/>
          </a:prstGeom>
          <a:noFill/>
          <a:ln w="9525">
            <a:noFill/>
            <a:miter lim="800000"/>
            <a:headEnd/>
            <a:tailEnd/>
          </a:ln>
          <a:effectLst/>
        </p:spPr>
      </p:pic>
      <p:pic>
        <p:nvPicPr>
          <p:cNvPr id="5" name="Picture 1"/>
          <p:cNvPicPr>
            <a:picLocks noChangeAspect="1" noChangeArrowheads="1"/>
          </p:cNvPicPr>
          <p:nvPr/>
        </p:nvPicPr>
        <p:blipFill>
          <a:blip r:embed="rId3"/>
          <a:srcRect/>
          <a:stretch>
            <a:fillRect/>
          </a:stretch>
        </p:blipFill>
        <p:spPr bwMode="auto">
          <a:xfrm>
            <a:off x="5652120" y="188640"/>
            <a:ext cx="1041400" cy="165618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Прямоугольник 1"/>
          <p:cNvSpPr/>
          <p:nvPr/>
        </p:nvSpPr>
        <p:spPr>
          <a:xfrm>
            <a:off x="428596" y="0"/>
            <a:ext cx="7858180" cy="584775"/>
          </a:xfrm>
          <a:prstGeom prst="rect">
            <a:avLst/>
          </a:prstGeom>
        </p:spPr>
        <p:txBody>
          <a:bodyPr wrap="square">
            <a:spAutoFit/>
          </a:bodyPr>
          <a:lstStyle/>
          <a:p>
            <a:pPr algn="ctr"/>
            <a:r>
              <a:rPr lang="ru-RU" sz="3200" b="1" i="1" dirty="0" smtClean="0">
                <a:ln w="18000">
                  <a:solidFill>
                    <a:schemeClr val="accent2">
                      <a:satMod val="140000"/>
                    </a:schemeClr>
                  </a:solidFill>
                  <a:prstDash val="solid"/>
                  <a:miter lim="800000"/>
                </a:ln>
                <a:solidFill>
                  <a:schemeClr val="bg2">
                    <a:lumMod val="10000"/>
                  </a:schemeClr>
                </a:solidFill>
                <a:effectLst>
                  <a:outerShdw blurRad="25500" dist="23000" dir="7020000" algn="tl">
                    <a:srgbClr val="000000">
                      <a:alpha val="50000"/>
                    </a:srgbClr>
                  </a:outerShdw>
                </a:effectLst>
                <a:cs typeface="Arial" pitchFamily="34" charset="0"/>
              </a:rPr>
              <a:t>ЗОЛОТОЕ СЕЧЕНИЕ В МАТЕМАТИКЕ</a:t>
            </a:r>
            <a:endParaRPr lang="ru-RU" sz="3200" b="1" dirty="0">
              <a:ln w="18000">
                <a:solidFill>
                  <a:schemeClr val="accent2">
                    <a:satMod val="140000"/>
                  </a:schemeClr>
                </a:solidFill>
                <a:prstDash val="solid"/>
                <a:miter lim="800000"/>
              </a:ln>
              <a:solidFill>
                <a:schemeClr val="bg2">
                  <a:lumMod val="10000"/>
                </a:schemeClr>
              </a:solidFill>
              <a:effectLst>
                <a:outerShdw blurRad="25500" dist="23000" dir="7020000" algn="tl">
                  <a:srgbClr val="000000">
                    <a:alpha val="50000"/>
                  </a:srgbClr>
                </a:outerShdw>
              </a:effectLst>
            </a:endParaRPr>
          </a:p>
        </p:txBody>
      </p:sp>
      <p:sp>
        <p:nvSpPr>
          <p:cNvPr id="3" name="Прямоугольник 2"/>
          <p:cNvSpPr/>
          <p:nvPr/>
        </p:nvSpPr>
        <p:spPr>
          <a:xfrm>
            <a:off x="142844" y="642918"/>
            <a:ext cx="8715436" cy="1569660"/>
          </a:xfrm>
          <a:prstGeom prst="rect">
            <a:avLst/>
          </a:prstGeom>
        </p:spPr>
        <p:txBody>
          <a:bodyPr wrap="square">
            <a:spAutoFit/>
          </a:bodyPr>
          <a:lstStyle/>
          <a:p>
            <a:pPr algn="just"/>
            <a:r>
              <a:rPr lang="ru-RU"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Золотое сечение - это такое пропорциональное деление отрезка на неравные части, при котором весь отрезок так относится к большей части, как сама большая часть относится к меньшей</a:t>
            </a:r>
            <a:br>
              <a:rPr lang="ru-RU"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br>
            <a:r>
              <a:rPr lang="ru-RU" sz="2400" b="1" i="1" dirty="0" err="1"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a</a:t>
            </a:r>
            <a:r>
              <a:rPr lang="ru-RU"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 : </a:t>
            </a:r>
            <a:r>
              <a:rPr lang="ru-RU" sz="2400" b="1" i="1" dirty="0" err="1"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b</a:t>
            </a:r>
            <a:r>
              <a:rPr lang="ru-RU"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 = </a:t>
            </a:r>
            <a:r>
              <a:rPr lang="ru-RU" sz="2400" b="1" i="1" dirty="0" err="1"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b</a:t>
            </a:r>
            <a:r>
              <a:rPr lang="ru-RU"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 : </a:t>
            </a:r>
            <a:r>
              <a:rPr lang="ru-RU" sz="2400" b="1" i="1" dirty="0" err="1"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c</a:t>
            </a:r>
            <a:r>
              <a:rPr lang="ru-RU"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 или с : </a:t>
            </a:r>
            <a:r>
              <a:rPr lang="ru-RU" sz="2400" b="1" i="1" dirty="0" err="1"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b</a:t>
            </a:r>
            <a:r>
              <a:rPr lang="ru-RU"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 = </a:t>
            </a:r>
            <a:r>
              <a:rPr lang="ru-RU" sz="2400" b="1" i="1" dirty="0" err="1"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b</a:t>
            </a:r>
            <a:r>
              <a:rPr lang="ru-RU" sz="24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 : а. </a:t>
            </a:r>
            <a:endParaRPr lang="ru-RU" sz="2400" b="1" i="1" dirty="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ndParaRPr>
          </a:p>
        </p:txBody>
      </p:sp>
      <p:pic>
        <p:nvPicPr>
          <p:cNvPr id="4" name="Picture 8" descr="C:\Documents and Settings\site204\Мои документы\Наука и Техника_ Статьи_ Золотое сечение.files\zs_p01.gif"/>
          <p:cNvPicPr>
            <a:picLocks noChangeAspect="1" noChangeArrowheads="1"/>
          </p:cNvPicPr>
          <p:nvPr/>
        </p:nvPicPr>
        <p:blipFill>
          <a:blip r:embed="rId2" r:link="rId3"/>
          <a:srcRect/>
          <a:stretch>
            <a:fillRect/>
          </a:stretch>
        </p:blipFill>
        <p:spPr bwMode="auto">
          <a:xfrm>
            <a:off x="1643042" y="2143116"/>
            <a:ext cx="5786478" cy="1066800"/>
          </a:xfrm>
          <a:prstGeom prst="rect">
            <a:avLst/>
          </a:prstGeom>
          <a:solidFill>
            <a:schemeClr val="accent6">
              <a:lumMod val="40000"/>
              <a:lumOff val="60000"/>
            </a:schemeClr>
          </a:solidFill>
          <a:ln w="28575">
            <a:solidFill>
              <a:schemeClr val="accent6">
                <a:lumMod val="75000"/>
              </a:schemeClr>
            </a:solidFill>
            <a:miter lim="800000"/>
            <a:headEnd/>
            <a:tailEnd/>
          </a:ln>
        </p:spPr>
      </p:pic>
      <p:sp>
        <p:nvSpPr>
          <p:cNvPr id="7" name="Прямоугольник 6"/>
          <p:cNvSpPr/>
          <p:nvPr/>
        </p:nvSpPr>
        <p:spPr>
          <a:xfrm>
            <a:off x="142844" y="3357563"/>
            <a:ext cx="6500858" cy="5035225"/>
          </a:xfrm>
          <a:prstGeom prst="rect">
            <a:avLst/>
          </a:prstGeom>
        </p:spPr>
        <p:txBody>
          <a:bodyPr wrap="square">
            <a:spAutoFit/>
          </a:bodyPr>
          <a:lstStyle/>
          <a:p>
            <a:pPr algn="just">
              <a:lnSpc>
                <a:spcPct val="80000"/>
              </a:lnSpc>
              <a:buFont typeface="Wingdings" pitchFamily="2" charset="2"/>
              <a:buNone/>
            </a:pPr>
            <a:endParaRPr lang="ru-RU" sz="22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ndParaRPr>
          </a:p>
          <a:p>
            <a:pPr algn="just">
              <a:lnSpc>
                <a:spcPct val="80000"/>
              </a:lnSpc>
              <a:buFont typeface="Wingdings" pitchFamily="2" charset="2"/>
              <a:buNone/>
            </a:pPr>
            <a:r>
              <a:rPr lang="ru-RU" sz="22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На этой пропорции базируются основные геометрические фигуры. </a:t>
            </a:r>
          </a:p>
          <a:p>
            <a:pPr algn="just">
              <a:lnSpc>
                <a:spcPct val="80000"/>
              </a:lnSpc>
            </a:pPr>
            <a:r>
              <a:rPr lang="ru-RU" sz="22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Прямоугольник с таким отношением сторон стали называть золотым прямоугольником.</a:t>
            </a:r>
          </a:p>
          <a:p>
            <a:pPr algn="just"/>
            <a:endParaRPr lang="ru-RU" sz="22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ndParaRPr>
          </a:p>
          <a:p>
            <a:pPr algn="just"/>
            <a:r>
              <a:rPr lang="ru-RU" sz="22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Разумеется есть и золотой треугольник. Это равнобедренный треугольник, у которого отношение длины боковой стороны к длине основания равняется 1.618.</a:t>
            </a:r>
            <a:r>
              <a:rPr lang="ru-RU" sz="2400"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rPr>
              <a:t> </a:t>
            </a:r>
          </a:p>
          <a:p>
            <a:pPr algn="just"/>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a:t>
            </a:r>
            <a:b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br>
            <a:endPar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ndParaRPr>
          </a:p>
          <a:p>
            <a:pPr algn="just"/>
            <a:endParaRPr lang="ru-RU" sz="22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ndParaRPr>
          </a:p>
          <a:p>
            <a:pPr algn="just"/>
            <a:endParaRPr lang="ru-RU" sz="2400"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endParaRPr>
          </a:p>
          <a:p>
            <a:pPr algn="just">
              <a:lnSpc>
                <a:spcPct val="80000"/>
              </a:lnSpc>
            </a:pPr>
            <a:r>
              <a:rPr lang="ru-RU" sz="22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
            </a:r>
            <a:br>
              <a:rPr lang="ru-RU" sz="22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br>
            <a:endParaRPr lang="ru-RU" sz="2200" b="1" i="1" dirty="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ndParaRPr>
          </a:p>
        </p:txBody>
      </p:sp>
      <p:pic>
        <p:nvPicPr>
          <p:cNvPr id="13313" name="Picture 1"/>
          <p:cNvPicPr>
            <a:picLocks noChangeAspect="1" noChangeArrowheads="1"/>
          </p:cNvPicPr>
          <p:nvPr/>
        </p:nvPicPr>
        <p:blipFill>
          <a:blip r:embed="rId4"/>
          <a:srcRect/>
          <a:stretch>
            <a:fillRect/>
          </a:stretch>
        </p:blipFill>
        <p:spPr bwMode="auto">
          <a:xfrm>
            <a:off x="6858016" y="5214950"/>
            <a:ext cx="2143140" cy="1219185"/>
          </a:xfrm>
          <a:prstGeom prst="rect">
            <a:avLst/>
          </a:prstGeom>
          <a:solidFill>
            <a:schemeClr val="accent6">
              <a:lumMod val="75000"/>
            </a:schemeClr>
          </a:solidFill>
          <a:ln w="9525" algn="in">
            <a:noFill/>
            <a:miter lim="800000"/>
            <a:headEnd/>
            <a:tailEnd/>
          </a:ln>
          <a:effectLst/>
        </p:spPr>
      </p:pic>
      <p:pic>
        <p:nvPicPr>
          <p:cNvPr id="13314" name="Picture 2"/>
          <p:cNvPicPr>
            <a:picLocks noChangeAspect="1" noChangeArrowheads="1"/>
          </p:cNvPicPr>
          <p:nvPr/>
        </p:nvPicPr>
        <p:blipFill>
          <a:blip r:embed="rId5"/>
          <a:srcRect/>
          <a:stretch>
            <a:fillRect/>
          </a:stretch>
        </p:blipFill>
        <p:spPr bwMode="auto">
          <a:xfrm>
            <a:off x="6858016" y="3643314"/>
            <a:ext cx="2143140" cy="1143008"/>
          </a:xfrm>
          <a:prstGeom prst="rect">
            <a:avLst/>
          </a:prstGeom>
          <a:solidFill>
            <a:schemeClr val="accent6">
              <a:lumMod val="75000"/>
            </a:schemeClr>
          </a:solidFill>
          <a:ln w="9525" algn="in">
            <a:solidFill>
              <a:schemeClr val="accent6">
                <a:lumMod val="75000"/>
              </a:schemeClr>
            </a:solid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2" descr="C:\Documents and Settings\site204\Мои документы\Мои рисунки\Звезда.gif"/>
          <p:cNvPicPr>
            <a:picLocks noChangeAspect="1" noChangeArrowheads="1"/>
          </p:cNvPicPr>
          <p:nvPr/>
        </p:nvPicPr>
        <p:blipFill>
          <a:blip r:embed="rId3"/>
          <a:srcRect/>
          <a:stretch>
            <a:fillRect/>
          </a:stretch>
        </p:blipFill>
        <p:spPr bwMode="auto">
          <a:xfrm>
            <a:off x="142844" y="571480"/>
            <a:ext cx="3505200" cy="3206750"/>
          </a:xfrm>
          <a:prstGeom prst="rect">
            <a:avLst/>
          </a:prstGeom>
          <a:ln w="57150">
            <a:solidFill>
              <a:schemeClr val="accent6">
                <a:lumMod val="50000"/>
              </a:schemeClr>
            </a:solidFill>
            <a:miter lim="800000"/>
            <a:headEnd/>
            <a:tailEnd/>
          </a:ln>
        </p:spPr>
      </p:pic>
      <p:sp>
        <p:nvSpPr>
          <p:cNvPr id="3" name="Прямоугольник 2"/>
          <p:cNvSpPr/>
          <p:nvPr/>
        </p:nvSpPr>
        <p:spPr>
          <a:xfrm>
            <a:off x="3643306" y="500042"/>
            <a:ext cx="5286412" cy="3170099"/>
          </a:xfrm>
          <a:prstGeom prst="rect">
            <a:avLst/>
          </a:prstGeom>
        </p:spPr>
        <p:txBody>
          <a:bodyPr wrap="square">
            <a:spAutoFit/>
          </a:bodyPr>
          <a:lstStyle/>
          <a:p>
            <a:pPr marL="0" lvl="1" algn="just"/>
            <a:r>
              <a:rPr lang="ru-RU" sz="2000" b="1" i="1" dirty="0" smtClean="0">
                <a:ln>
                  <a:solidFill>
                    <a:srgbClr val="FF0000"/>
                  </a:solidFill>
                </a:ln>
                <a:solidFill>
                  <a:schemeClr val="bg2">
                    <a:lumMod val="10000"/>
                  </a:schemeClr>
                </a:solidFill>
                <a:latin typeface="Times New Roman" pitchFamily="18" charset="0"/>
              </a:rPr>
              <a:t> </a:t>
            </a:r>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ЗАМЕЧАТЕЛЬНЫЙ ПРИМЕР «ЗОЛОТОГО СЕЧЕНИЯ» ПРЕДСТАВЛЯЕТ СОБОЙ  ПРАВИЛЬНЫЙ ПЯТИУГОЛЬНИК - ВЫПУКЛЫЙ И ЗВЕЗДЧАТЫЙ.</a:t>
            </a:r>
          </a:p>
          <a:p>
            <a:pPr marL="0" lvl="1" algn="just"/>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ЗВЕЗДЧАТЫЙ ПЯТИУГОЛЬНИК НАЗЫВАЕТСЯ ПЕНТАГРАММОЙ. ПИФАГОРЕЙЦЫ ВЫБРАЛИ ПЯТИКОНЕЧНУЮ ЗВЕЗДУ В КАЧЕСТВЕ ТАЛИСМАНА ,</a:t>
            </a:r>
          </a:p>
          <a:p>
            <a:pPr marL="0" lvl="1" algn="just"/>
            <a:r>
              <a:rPr lang="ru-RU" sz="2000" b="1" i="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 ОНА СЧИТАЛАСЬ СИМВОЛОМ ЗДОРОВЬЯ И СЛУЖИЛА ОПОЗНАВАТЕЛЬНЫМ ЗНАКОМ.</a:t>
            </a:r>
            <a:endParaRPr lang="ru-RU" sz="2000" b="1" i="1" dirty="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endParaRPr>
          </a:p>
        </p:txBody>
      </p:sp>
      <p:sp>
        <p:nvSpPr>
          <p:cNvPr id="12289" name="Rectangle 1"/>
          <p:cNvSpPr>
            <a:spLocks noChangeArrowheads="1"/>
          </p:cNvSpPr>
          <p:nvPr/>
        </p:nvSpPr>
        <p:spPr bwMode="auto">
          <a:xfrm>
            <a:off x="3786182" y="3933056"/>
            <a:ext cx="5715008" cy="615553"/>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i="1" u="none" strike="noStrike" normalizeH="0" baseline="0" dirty="0" smtClean="0">
                <a:ln w="18415" cmpd="sng">
                  <a:solidFill>
                    <a:srgbClr val="FF0000"/>
                  </a:solidFill>
                  <a:prstDash val="solid"/>
                </a:ln>
                <a:solidFill>
                  <a:schemeClr val="bg2">
                    <a:lumMod val="10000"/>
                  </a:schemeClr>
                </a:solidFill>
                <a:effectLst>
                  <a:outerShdw blurRad="63500" dir="3600000" algn="tl" rotWithShape="0">
                    <a:srgbClr val="000000">
                      <a:alpha val="70000"/>
                    </a:srgbClr>
                  </a:outerShdw>
                </a:effectLst>
                <a:latin typeface="Times New Roman" pitchFamily="18" charset="0"/>
                <a:cs typeface="Arial" pitchFamily="34" charset="0"/>
              </a:rPr>
              <a:t>«</a:t>
            </a:r>
            <a:r>
              <a:rPr kumimoji="0" lang="ru-RU" sz="20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Times New Roman" pitchFamily="18" charset="0"/>
              </a:rPr>
              <a:t>ЗОЛОТОЕ СЕЧЕНИЕ</a:t>
            </a:r>
            <a:r>
              <a:rPr kumimoji="0" lang="en-US" sz="20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Arial" pitchFamily="34" charset="0"/>
              </a:rPr>
              <a:t>»</a:t>
            </a:r>
            <a:r>
              <a:rPr kumimoji="0" lang="ru-RU" sz="20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cs typeface="Times New Roman" pitchFamily="18" charset="0"/>
              </a:rPr>
              <a:t>– ЭТО ИРРАЦИОНАЛЬНОЕ ЧИСЛО, ПРИБЛИЗИТЕЛЬНО РАВНО 1,618     </a:t>
            </a:r>
            <a:r>
              <a:rPr kumimoji="0" lang="ru-RU" sz="2000" i="1" u="none" strike="noStrike" normalizeH="0" baseline="0" dirty="0" smtClean="0">
                <a:ln w="18415" cmpd="sng">
                  <a:solidFill>
                    <a:srgbClr val="FF0000"/>
                  </a:solidFill>
                  <a:prstDash val="solid"/>
                </a:ln>
                <a:solidFill>
                  <a:schemeClr val="bg2">
                    <a:lumMod val="10000"/>
                  </a:schemeClr>
                </a:solidFill>
                <a:effectLst>
                  <a:outerShdw blurRad="63500" dir="3600000" algn="tl" rotWithShape="0">
                    <a:srgbClr val="000000">
                      <a:alpha val="70000"/>
                    </a:srgbClr>
                  </a:outerShdw>
                </a:effectLst>
                <a:latin typeface="Arial Narrow" pitchFamily="34" charset="0"/>
                <a:cs typeface="Times New Roman" pitchFamily="18" charset="0"/>
              </a:rPr>
              <a:t> </a:t>
            </a:r>
            <a:r>
              <a:rPr kumimoji="0" lang="ru-RU" sz="2000" i="1" u="none" strike="noStrike" normalizeH="0" baseline="0" dirty="0" smtClean="0">
                <a:ln w="18415" cmpd="sng">
                  <a:solidFill>
                    <a:srgbClr val="FF0000"/>
                  </a:solidFill>
                  <a:prstDash val="solid"/>
                </a:ln>
                <a:solidFill>
                  <a:schemeClr val="bg2">
                    <a:lumMod val="10000"/>
                  </a:schemeClr>
                </a:solidFill>
                <a:effectLst>
                  <a:outerShdw blurRad="63500" dir="3600000" algn="tl" rotWithShape="0">
                    <a:srgbClr val="000000">
                      <a:alpha val="70000"/>
                    </a:srgbClr>
                  </a:outerShdw>
                </a:effectLst>
                <a:latin typeface="Times New Roman" pitchFamily="18" charset="0"/>
                <a:cs typeface="Times New Roman" pitchFamily="18" charset="0"/>
              </a:rPr>
              <a:t> </a:t>
            </a:r>
            <a:r>
              <a:rPr kumimoji="0" lang="ru-RU" sz="2000" b="0" i="0" u="none" strike="noStrike" cap="none" normalizeH="0" baseline="0" dirty="0" smtClean="0">
                <a:ln>
                  <a:solidFill>
                    <a:srgbClr val="FF0000"/>
                  </a:solidFill>
                </a:ln>
                <a:solidFill>
                  <a:schemeClr val="bg2">
                    <a:lumMod val="10000"/>
                  </a:schemeClr>
                </a:solidFill>
                <a:effectLst/>
                <a:latin typeface="Times New Roman" pitchFamily="18" charset="0"/>
                <a:cs typeface="Times New Roman" pitchFamily="18" charset="0"/>
              </a:rPr>
              <a:t>                                                   </a:t>
            </a:r>
            <a:endParaRPr kumimoji="0" lang="ru-RU" sz="2000" b="0" i="0" u="none" strike="noStrike" cap="none" normalizeH="0" baseline="0" dirty="0" smtClean="0">
              <a:ln>
                <a:solidFill>
                  <a:srgbClr val="FF0000"/>
                </a:solidFill>
              </a:ln>
              <a:solidFill>
                <a:schemeClr val="bg2">
                  <a:lumMod val="10000"/>
                </a:schemeClr>
              </a:solidFill>
              <a:effectLst/>
              <a:latin typeface="Arial" pitchFamily="34" charset="0"/>
              <a:cs typeface="Arial" pitchFamily="34" charset="0"/>
            </a:endParaRPr>
          </a:p>
        </p:txBody>
      </p:sp>
      <p:sp>
        <p:nvSpPr>
          <p:cNvPr id="12290" name="Rectangle 2"/>
          <p:cNvSpPr>
            <a:spLocks noChangeArrowheads="1"/>
          </p:cNvSpPr>
          <p:nvPr/>
        </p:nvSpPr>
        <p:spPr bwMode="auto">
          <a:xfrm>
            <a:off x="-324544" y="0"/>
            <a:ext cx="9289032" cy="984885"/>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539750" algn="l" defTabSz="914400" rtl="0" eaLnBrk="1" fontAlgn="base" latinLnBrk="0" hangingPunct="1">
              <a:lnSpc>
                <a:spcPct val="100000"/>
              </a:lnSpc>
              <a:spcBef>
                <a:spcPct val="0"/>
              </a:spcBef>
              <a:spcAft>
                <a:spcPct val="0"/>
              </a:spcAft>
              <a:buClrTx/>
              <a:buSzTx/>
              <a:buFontTx/>
              <a:buNone/>
              <a:tabLst/>
            </a:pPr>
            <a:r>
              <a:rPr kumimoji="0" lang="ru-RU" sz="3200" b="1" i="1" u="none" strike="noStrike" normalizeH="0" baseline="0"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Times New Roman" pitchFamily="18" charset="0"/>
                <a:cs typeface="Arial" pitchFamily="34" charset="0"/>
              </a:rPr>
              <a:t>ПЯТИКОНЕЧНОЙ ЗВЕЗДЕ - ОКОЛО 3000 ЛЕТ </a:t>
            </a:r>
            <a:endParaRPr kumimoji="0" lang="ru-RU" sz="3200" b="1" i="1" u="none" strike="noStrike" cap="none" normalizeH="0" baseline="0" dirty="0" smtClean="0">
              <a:ln w="18000">
                <a:solidFill>
                  <a:srgbClr val="FF0000"/>
                </a:solidFill>
                <a:prstDash val="solid"/>
                <a:miter lim="800000"/>
              </a:ln>
              <a:solidFill>
                <a:schemeClr val="bg2">
                  <a:lumMod val="10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3200" b="0" i="0" u="none" strike="noStrike" cap="none" normalizeH="0" baseline="0" dirty="0" smtClean="0">
                <a:ln>
                  <a:solidFill>
                    <a:srgbClr val="FF0000"/>
                  </a:solidFill>
                </a:ln>
                <a:solidFill>
                  <a:schemeClr val="bg2">
                    <a:lumMod val="10000"/>
                  </a:schemeClr>
                </a:solidFill>
                <a:effectLst/>
                <a:latin typeface="Times New Roman" pitchFamily="18" charset="0"/>
                <a:cs typeface="Times New Roman" pitchFamily="18" charset="0"/>
              </a:rPr>
              <a:t> </a:t>
            </a:r>
            <a:endParaRPr kumimoji="0" lang="ru-RU" sz="3200" b="0" i="0" u="none" strike="noStrike" cap="none" normalizeH="0" baseline="0" dirty="0" smtClean="0">
              <a:ln>
                <a:solidFill>
                  <a:srgbClr val="FF0000"/>
                </a:solidFill>
              </a:ln>
              <a:solidFill>
                <a:schemeClr val="bg2">
                  <a:lumMod val="10000"/>
                </a:schemeClr>
              </a:solidFill>
              <a:effectLst/>
              <a:latin typeface="Arial" pitchFamily="34" charset="0"/>
              <a:cs typeface="Arial" pitchFamily="34" charset="0"/>
            </a:endParaRPr>
          </a:p>
        </p:txBody>
      </p:sp>
      <p:pic>
        <p:nvPicPr>
          <p:cNvPr id="6" name="Picture 8" descr="01pentagon"/>
          <p:cNvPicPr>
            <a:picLocks noChangeAspect="1" noChangeArrowheads="1"/>
          </p:cNvPicPr>
          <p:nvPr/>
        </p:nvPicPr>
        <p:blipFill>
          <a:blip r:embed="rId4"/>
          <a:srcRect/>
          <a:stretch>
            <a:fillRect/>
          </a:stretch>
        </p:blipFill>
        <p:spPr>
          <a:xfrm>
            <a:off x="142844" y="4000504"/>
            <a:ext cx="3500462" cy="2643206"/>
          </a:xfrm>
          <a:prstGeom prst="rect">
            <a:avLst/>
          </a:prstGeom>
          <a:ln w="57150">
            <a:solidFill>
              <a:schemeClr val="accent6">
                <a:lumMod val="50000"/>
              </a:schemeClr>
            </a:solidFill>
          </a:ln>
        </p:spPr>
      </p:pic>
      <p:sp>
        <p:nvSpPr>
          <p:cNvPr id="7" name="Прямоугольник 6"/>
          <p:cNvSpPr/>
          <p:nvPr/>
        </p:nvSpPr>
        <p:spPr>
          <a:xfrm>
            <a:off x="3714744" y="4869160"/>
            <a:ext cx="5143536" cy="1077218"/>
          </a:xfrm>
          <a:prstGeom prst="rect">
            <a:avLst/>
          </a:prstGeom>
          <a:noFill/>
        </p:spPr>
        <p:txBody>
          <a:bodyPr wrap="square">
            <a:spAutoFit/>
          </a:bodyPr>
          <a:lstStyle/>
          <a:p>
            <a:pPr>
              <a:lnSpc>
                <a:spcPct val="80000"/>
              </a:lnSpc>
            </a:pPr>
            <a:endParaRPr lang="ru-RU" sz="2000" dirty="0" smtClean="0">
              <a:ln>
                <a:solidFill>
                  <a:srgbClr val="FF0000"/>
                </a:solidFill>
              </a:ln>
              <a:solidFill>
                <a:schemeClr val="bg2">
                  <a:lumMod val="10000"/>
                </a:schemeClr>
              </a:solidFill>
            </a:endParaRPr>
          </a:p>
          <a:p>
            <a:pPr>
              <a:lnSpc>
                <a:spcPct val="80000"/>
              </a:lnSpc>
            </a:pPr>
            <a:r>
              <a:rPr lang="ru-RU" sz="2000"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ПЕНТАГОН В США . КОМПЛЕКС ИМЕЕТ ФОРМУ ПРАВИЛЬНОГО ПЯТИУГОЛЬНИКА, СОТКАННОГО ИЗ </a:t>
            </a:r>
            <a:r>
              <a:rPr lang="ru-RU" sz="2000"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hlinkClick r:id="rId5" action="ppaction://hlinksldjump" tooltip="переход к содержанию"/>
              </a:rPr>
              <a:t>ЗОЛОТЫХ</a:t>
            </a:r>
            <a:r>
              <a:rPr lang="ru-RU" sz="2000"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hlinkClick r:id="rId5" action="ppaction://hlinksldjump"/>
              </a:rPr>
              <a:t> </a:t>
            </a:r>
            <a:r>
              <a:rPr lang="ru-RU" sz="2000" b="1" dirty="0" smtClean="0">
                <a:ln w="18000">
                  <a:solidFill>
                    <a:srgbClr val="FF0000"/>
                  </a:solidFill>
                  <a:prstDash val="solid"/>
                  <a:miter lim="800000"/>
                </a:ln>
                <a:solidFill>
                  <a:schemeClr val="bg2">
                    <a:lumMod val="10000"/>
                  </a:schemeClr>
                </a:solidFill>
                <a:effectLst>
                  <a:outerShdw blurRad="25500" dist="23000" dir="7020000" algn="tl">
                    <a:srgbClr val="000000">
                      <a:alpha val="50000"/>
                    </a:srgbClr>
                  </a:outerShdw>
                </a:effectLst>
                <a:latin typeface="Arial Narrow" pitchFamily="34" charset="0"/>
              </a:rPr>
              <a:t>ПРОПОРЦИЙ.</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9" fill="hold">
                      <p:stCondLst>
                        <p:cond delay="indefinite"/>
                      </p:stCondLst>
                      <p:childTnLst>
                        <p:par>
                          <p:cTn id="10" fill="hold">
                            <p:stCondLst>
                              <p:cond delay="0"/>
                            </p:stCondLst>
                            <p:childTnLst>
                              <p:par>
                                <p:cTn id="11" presetID="9"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Тема Office">
  <a:themeElements>
    <a:clrScheme name="Яркая">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860</TotalTime>
  <Words>944</Words>
  <Application>Microsoft Office PowerPoint</Application>
  <PresentationFormat>Экран (4:3)</PresentationFormat>
  <Paragraphs>118</Paragraphs>
  <Slides>20</Slides>
  <Notes>1</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20</vt:i4>
      </vt:variant>
    </vt:vector>
  </HeadingPairs>
  <TitlesOfParts>
    <vt:vector size="22" baseType="lpstr">
      <vt:lpstr>Тема Office</vt:lpstr>
      <vt:lpstr>Формула</vt:lpstr>
      <vt:lpstr>ЗОЛОТОЕ СЕЧЕНИЕ</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Валентина</dc:creator>
  <cp:lastModifiedBy>SPARTA</cp:lastModifiedBy>
  <cp:revision>110</cp:revision>
  <dcterms:created xsi:type="dcterms:W3CDTF">2009-04-25T18:18:51Z</dcterms:created>
  <dcterms:modified xsi:type="dcterms:W3CDTF">2012-12-13T13:31:43Z</dcterms:modified>
</cp:coreProperties>
</file>