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8" r:id="rId2"/>
    <p:sldId id="279" r:id="rId3"/>
    <p:sldId id="256" r:id="rId4"/>
    <p:sldId id="257" r:id="rId5"/>
    <p:sldId id="258" r:id="rId6"/>
    <p:sldId id="259" r:id="rId7"/>
    <p:sldId id="265" r:id="rId8"/>
    <p:sldId id="260" r:id="rId9"/>
    <p:sldId id="261" r:id="rId10"/>
    <p:sldId id="262" r:id="rId11"/>
    <p:sldId id="263"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letter"/>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p:scale>
          <a:sx n="50" d="100"/>
          <a:sy n="50" d="100"/>
        </p:scale>
        <p:origin x="-1242"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2148" y="-90"/>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EFB8E4E-359D-4FD5-A264-BF15C04069EE}" type="datetimeFigureOut">
              <a:rPr lang="ru-RU" smtClean="0"/>
              <a:pPr/>
              <a:t>20.02.2013</a:t>
            </a:fld>
            <a:endParaRPr lang="ru-RU"/>
          </a:p>
        </p:txBody>
      </p:sp>
      <p:sp>
        <p:nvSpPr>
          <p:cNvPr id="4" name="Образ слайда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58028DB-69E8-410C-9E87-26DE1E9B5B7E}" type="slidenum">
              <a:rPr lang="ru-RU" smtClean="0"/>
              <a:pPr/>
              <a:t>‹#›</a:t>
            </a:fld>
            <a:endParaRPr lang="ru-RU"/>
          </a:p>
        </p:txBody>
      </p:sp>
    </p:spTree>
    <p:extLst>
      <p:ext uri="{BB962C8B-B14F-4D97-AF65-F5344CB8AC3E}">
        <p14:creationId xmlns:p14="http://schemas.microsoft.com/office/powerpoint/2010/main" xmlns="" val="425601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57500" y="514350"/>
            <a:ext cx="34290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58028DB-69E8-410C-9E87-26DE1E9B5B7E}"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20.02.2013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2"/>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2"/>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8"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8"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20.02.2013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20.02.2013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1"/>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2"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2"/>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1"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20.02.2013</a:t>
            </a:fld>
            <a:endParaRPr lang="ru-RU"/>
          </a:p>
        </p:txBody>
      </p:sp>
      <p:sp>
        <p:nvSpPr>
          <p:cNvPr id="22" name="Нижний колонтитул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7.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7" y="928671"/>
            <a:ext cx="7851648" cy="1828800"/>
          </a:xfrm>
        </p:spPr>
        <p:txBody>
          <a:bodyPr/>
          <a:lstStyle/>
          <a:p>
            <a:pPr algn="ctr"/>
            <a:r>
              <a:rPr lang="ru-RU" dirty="0" smtClean="0"/>
              <a:t>Проект «Мой дом»</a:t>
            </a:r>
            <a:endParaRPr lang="ru-RU" dirty="0"/>
          </a:p>
        </p:txBody>
      </p:sp>
      <p:sp>
        <p:nvSpPr>
          <p:cNvPr id="3" name="Подзаголовок 2"/>
          <p:cNvSpPr>
            <a:spLocks noGrp="1"/>
          </p:cNvSpPr>
          <p:nvPr>
            <p:ph type="subTitle" idx="1"/>
          </p:nvPr>
        </p:nvSpPr>
        <p:spPr>
          <a:xfrm>
            <a:off x="357159" y="3228537"/>
            <a:ext cx="8786843" cy="3343736"/>
          </a:xfrm>
        </p:spPr>
        <p:txBody>
          <a:bodyPr>
            <a:normAutofit/>
          </a:bodyPr>
          <a:lstStyle/>
          <a:p>
            <a:pPr algn="l"/>
            <a:r>
              <a:rPr lang="ru-RU" b="1" dirty="0" smtClean="0"/>
              <a:t> ПЛАН:</a:t>
            </a:r>
          </a:p>
          <a:p>
            <a:pPr algn="l"/>
            <a:r>
              <a:rPr lang="ru-RU" b="1" dirty="0" smtClean="0"/>
              <a:t>1</a:t>
            </a:r>
            <a:r>
              <a:rPr lang="en-US" b="1" dirty="0" smtClean="0"/>
              <a:t>.</a:t>
            </a:r>
            <a:r>
              <a:rPr lang="ru-RU" b="1" dirty="0" smtClean="0"/>
              <a:t>Представление учащегося</a:t>
            </a:r>
            <a:r>
              <a:rPr lang="en-US" b="1" dirty="0" smtClean="0"/>
              <a:t>…</a:t>
            </a:r>
            <a:endParaRPr lang="ru-RU" b="1" dirty="0" smtClean="0"/>
          </a:p>
          <a:p>
            <a:pPr algn="l"/>
            <a:r>
              <a:rPr lang="en-US" b="1" dirty="0" smtClean="0"/>
              <a:t>2.</a:t>
            </a:r>
            <a:r>
              <a:rPr lang="ru-RU" b="1" dirty="0" smtClean="0"/>
              <a:t>Где я живу</a:t>
            </a:r>
            <a:r>
              <a:rPr lang="en-US" b="1" dirty="0" smtClean="0"/>
              <a:t>…</a:t>
            </a:r>
          </a:p>
          <a:p>
            <a:pPr algn="l"/>
            <a:r>
              <a:rPr lang="en-US" b="1" dirty="0" smtClean="0"/>
              <a:t>3.</a:t>
            </a:r>
            <a:r>
              <a:rPr lang="ru-RU" b="1" dirty="0" smtClean="0"/>
              <a:t>Мой дом в котором я сейчас живу</a:t>
            </a:r>
            <a:r>
              <a:rPr lang="en-US" b="1" dirty="0" smtClean="0"/>
              <a:t>…</a:t>
            </a:r>
          </a:p>
          <a:p>
            <a:pPr algn="l"/>
            <a:r>
              <a:rPr lang="en-US" b="1" dirty="0" smtClean="0"/>
              <a:t>4.</a:t>
            </a:r>
            <a:r>
              <a:rPr lang="ru-RU" b="1" dirty="0" smtClean="0"/>
              <a:t>Я хотел бы построить для своей семьи такой дом , чтобы</a:t>
            </a:r>
            <a:r>
              <a:rPr lang="en-US" b="1" dirty="0" smtClean="0"/>
              <a:t>…</a:t>
            </a:r>
            <a:r>
              <a:rPr lang="ru-RU" b="1" dirty="0" smtClean="0"/>
              <a:t> </a:t>
            </a:r>
            <a:endParaRPr lang="en-US" b="1" dirty="0" smtClean="0"/>
          </a:p>
          <a:p>
            <a:pPr algn="l"/>
            <a:r>
              <a:rPr lang="ru-RU" b="1" dirty="0" smtClean="0"/>
              <a:t>5</a:t>
            </a:r>
            <a:r>
              <a:rPr lang="en-US" b="1" dirty="0" smtClean="0"/>
              <a:t>.</a:t>
            </a:r>
            <a:r>
              <a:rPr lang="ru-RU" b="1" dirty="0" smtClean="0"/>
              <a:t>Вывод: Я считаю</a:t>
            </a:r>
            <a:r>
              <a:rPr lang="en-US" b="1" dirty="0" smtClean="0"/>
              <a:t>…</a:t>
            </a:r>
            <a:endParaRPr lang="ru-RU" dirty="0"/>
          </a:p>
        </p:txBody>
      </p:sp>
    </p:spTree>
    <p:custDataLst>
      <p:tags r:id="rId1"/>
    </p:custData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654164"/>
          </a:xfrm>
        </p:spPr>
        <p:txBody>
          <a:bodyPr>
            <a:normAutofit fontScale="90000"/>
          </a:bodyPr>
          <a:lstStyle/>
          <a:p>
            <a:r>
              <a:rPr lang="ru-RU" sz="2400" dirty="0" smtClean="0"/>
              <a:t>Вам позвонили знакомые и сказали что к ужину придут в гости. Встала проблема, чем накормить? У Вас есть котлеты. Крупы и макароны закончились, есть только картошка. До прихода гостей осталось 20 минут, а картошка обычно варится 30 минут. Что нужно сделать, чтобы ускорить процесс варки?</a:t>
            </a:r>
            <a:endParaRPr lang="ru-RU" sz="2400" dirty="0"/>
          </a:p>
        </p:txBody>
      </p:sp>
      <p:pic>
        <p:nvPicPr>
          <p:cNvPr id="4" name="Содержимое 3" descr="kartoshka.jpeg"/>
          <p:cNvPicPr>
            <a:picLocks noGrp="1" noChangeAspect="1"/>
          </p:cNvPicPr>
          <p:nvPr>
            <p:ph idx="1"/>
          </p:nvPr>
        </p:nvPicPr>
        <p:blipFill>
          <a:blip r:embed="rId2" cstate="email"/>
          <a:stretch>
            <a:fillRect/>
          </a:stretch>
        </p:blipFill>
        <p:spPr>
          <a:xfrm>
            <a:off x="2857500" y="2415381"/>
            <a:ext cx="3429000" cy="3429000"/>
          </a:xfrm>
        </p:spPr>
      </p:pic>
      <p:sp>
        <p:nvSpPr>
          <p:cNvPr id="6" name="Прямоугольник 5"/>
          <p:cNvSpPr/>
          <p:nvPr/>
        </p:nvSpPr>
        <p:spPr>
          <a:xfrm>
            <a:off x="1357291" y="5786457"/>
            <a:ext cx="6858048" cy="954107"/>
          </a:xfrm>
          <a:prstGeom prst="rect">
            <a:avLst/>
          </a:prstGeom>
        </p:spPr>
        <p:txBody>
          <a:bodyPr wrap="square">
            <a:spAutoFit/>
          </a:bodyPr>
          <a:lstStyle/>
          <a:p>
            <a:pPr algn="ctr"/>
            <a:r>
              <a:rPr lang="ru-RU" sz="2800" b="1" dirty="0" smtClean="0">
                <a:solidFill>
                  <a:srgbClr val="C00000"/>
                </a:solidFill>
                <a:hlinkClick r:id="rId3" action="ppaction://hlinksldjump"/>
              </a:rPr>
              <a:t>Поясните ответ с точки зрения физики.</a:t>
            </a:r>
            <a:endParaRPr lang="ru-RU" sz="2800" b="1" dirty="0">
              <a:solidFill>
                <a:srgbClr val="C00000"/>
              </a:solidFill>
            </a:endParaRPr>
          </a:p>
        </p:txBody>
      </p:sp>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82727"/>
          </a:xfrm>
        </p:spPr>
        <p:txBody>
          <a:bodyPr>
            <a:normAutofit/>
          </a:bodyPr>
          <a:lstStyle/>
          <a:p>
            <a:r>
              <a:rPr lang="ru-RU" sz="2400" dirty="0" smtClean="0"/>
              <a:t>Ваша семья решила сделать серьезную покупку – новый холодильник. Всей семьей Вы пришли в магазин. Выбор огромный. Какой холодильник Вы бы выбрали для того, чтобы он работал эффективнее, учитывая его внешний вид?</a:t>
            </a:r>
            <a:endParaRPr lang="ru-RU" sz="2400" dirty="0"/>
          </a:p>
        </p:txBody>
      </p:sp>
      <p:pic>
        <p:nvPicPr>
          <p:cNvPr id="4" name="Содержимое 3" descr="20_bosch_1_b.jpg"/>
          <p:cNvPicPr>
            <a:picLocks noGrp="1" noChangeAspect="1"/>
          </p:cNvPicPr>
          <p:nvPr>
            <p:ph idx="1"/>
          </p:nvPr>
        </p:nvPicPr>
        <p:blipFill>
          <a:blip r:embed="rId2" cstate="email"/>
          <a:stretch>
            <a:fillRect/>
          </a:stretch>
        </p:blipFill>
        <p:spPr>
          <a:xfrm>
            <a:off x="-357221" y="2071677"/>
            <a:ext cx="2732503" cy="3643339"/>
          </a:xfrm>
        </p:spPr>
      </p:pic>
      <p:pic>
        <p:nvPicPr>
          <p:cNvPr id="5" name="Рисунок 4" descr="images.jpg"/>
          <p:cNvPicPr>
            <a:picLocks noChangeAspect="1"/>
          </p:cNvPicPr>
          <p:nvPr/>
        </p:nvPicPr>
        <p:blipFill>
          <a:blip r:embed="rId3" cstate="email"/>
          <a:stretch>
            <a:fillRect/>
          </a:stretch>
        </p:blipFill>
        <p:spPr>
          <a:xfrm>
            <a:off x="1714483" y="2071679"/>
            <a:ext cx="2577353" cy="3286148"/>
          </a:xfrm>
          <a:prstGeom prst="rect">
            <a:avLst/>
          </a:prstGeom>
        </p:spPr>
      </p:pic>
      <p:pic>
        <p:nvPicPr>
          <p:cNvPr id="6" name="Рисунок 5" descr="Quadrio Antracit.jpg"/>
          <p:cNvPicPr>
            <a:picLocks noChangeAspect="1"/>
          </p:cNvPicPr>
          <p:nvPr/>
        </p:nvPicPr>
        <p:blipFill>
          <a:blip r:embed="rId4" cstate="email"/>
          <a:stretch>
            <a:fillRect/>
          </a:stretch>
        </p:blipFill>
        <p:spPr>
          <a:xfrm flipH="1">
            <a:off x="4000497" y="2143117"/>
            <a:ext cx="1285884" cy="3304347"/>
          </a:xfrm>
          <a:prstGeom prst="rect">
            <a:avLst/>
          </a:prstGeom>
        </p:spPr>
      </p:pic>
      <p:pic>
        <p:nvPicPr>
          <p:cNvPr id="7" name="Рисунок 6" descr="heartland-ten50-refrigerator-thumb1.jpg"/>
          <p:cNvPicPr>
            <a:picLocks noChangeAspect="1"/>
          </p:cNvPicPr>
          <p:nvPr/>
        </p:nvPicPr>
        <p:blipFill>
          <a:blip r:embed="rId5" cstate="email"/>
          <a:stretch>
            <a:fillRect/>
          </a:stretch>
        </p:blipFill>
        <p:spPr>
          <a:xfrm flipH="1">
            <a:off x="5643570" y="2071679"/>
            <a:ext cx="3349388" cy="3357587"/>
          </a:xfrm>
          <a:prstGeom prst="rect">
            <a:avLst/>
          </a:prstGeom>
        </p:spPr>
      </p:pic>
      <p:sp>
        <p:nvSpPr>
          <p:cNvPr id="9" name="Прямоугольник 8"/>
          <p:cNvSpPr/>
          <p:nvPr/>
        </p:nvSpPr>
        <p:spPr>
          <a:xfrm>
            <a:off x="1357291" y="5786457"/>
            <a:ext cx="6858048" cy="954107"/>
          </a:xfrm>
          <a:prstGeom prst="rect">
            <a:avLst/>
          </a:prstGeom>
        </p:spPr>
        <p:txBody>
          <a:bodyPr wrap="square">
            <a:spAutoFit/>
          </a:bodyPr>
          <a:lstStyle/>
          <a:p>
            <a:pPr algn="ctr"/>
            <a:r>
              <a:rPr lang="ru-RU" sz="2800" b="1" dirty="0" smtClean="0">
                <a:solidFill>
                  <a:srgbClr val="C00000"/>
                </a:solidFill>
                <a:hlinkClick r:id="rId6" action="ppaction://hlinksldjump"/>
              </a:rPr>
              <a:t>Поясните ответ с точки зрения физики.</a:t>
            </a:r>
            <a:endParaRPr lang="ru-RU" sz="2800" b="1"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sz="2700" dirty="0" smtClean="0"/>
              <a:t>Для чего отводящим трубам раковин придают коленчатую форму?</a:t>
            </a:r>
            <a:r>
              <a:rPr lang="ru-RU" dirty="0" smtClean="0"/>
              <a:t/>
            </a:r>
            <a:br>
              <a:rPr lang="ru-RU" dirty="0" smtClean="0"/>
            </a:br>
            <a:endParaRPr lang="ru-RU" dirty="0"/>
          </a:p>
        </p:txBody>
      </p:sp>
      <p:pic>
        <p:nvPicPr>
          <p:cNvPr id="4" name="Содержимое 3" descr="sov.rakov.JPG"/>
          <p:cNvPicPr>
            <a:picLocks noGrp="1" noChangeAspect="1"/>
          </p:cNvPicPr>
          <p:nvPr>
            <p:ph idx="1"/>
          </p:nvPr>
        </p:nvPicPr>
        <p:blipFill>
          <a:blip r:embed="rId2" cstate="email"/>
          <a:stretch>
            <a:fillRect/>
          </a:stretch>
        </p:blipFill>
        <p:spPr>
          <a:xfrm>
            <a:off x="2285984" y="1214424"/>
            <a:ext cx="5143536" cy="4208347"/>
          </a:xfrm>
        </p:spPr>
      </p:pic>
      <p:sp>
        <p:nvSpPr>
          <p:cNvPr id="5" name="Прямоугольник 4"/>
          <p:cNvSpPr/>
          <p:nvPr/>
        </p:nvSpPr>
        <p:spPr>
          <a:xfrm>
            <a:off x="1357291" y="5786457"/>
            <a:ext cx="6858048" cy="954107"/>
          </a:xfrm>
          <a:prstGeom prst="rect">
            <a:avLst/>
          </a:prstGeom>
        </p:spPr>
        <p:txBody>
          <a:bodyPr wrap="square">
            <a:spAutoFit/>
          </a:bodyPr>
          <a:lstStyle/>
          <a:p>
            <a:pPr algn="ctr"/>
            <a:r>
              <a:rPr lang="ru-RU" sz="2800" b="1" dirty="0" smtClean="0">
                <a:solidFill>
                  <a:srgbClr val="C00000"/>
                </a:solidFill>
                <a:hlinkClick r:id="rId3" action="ppaction://hlinksldjump"/>
              </a:rPr>
              <a:t>Поясните ответ с точки зрения физики.</a:t>
            </a:r>
            <a:endParaRPr lang="ru-RU" sz="2800" b="1" dirty="0">
              <a:solidFill>
                <a:srgbClr val="C00000"/>
              </a:solidFill>
            </a:endParaRPr>
          </a:p>
        </p:txBody>
      </p:sp>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rmAutofit/>
          </a:bodyPr>
          <a:lstStyle/>
          <a:p>
            <a:r>
              <a:rPr lang="ru-RU" sz="2800" dirty="0" smtClean="0"/>
              <a:t>Упрямое яйцо</a:t>
            </a:r>
            <a:endParaRPr lang="ru-RU" sz="2800" dirty="0"/>
          </a:p>
        </p:txBody>
      </p:sp>
      <p:pic>
        <p:nvPicPr>
          <p:cNvPr id="1026" name="Picture 2"/>
          <p:cNvPicPr>
            <a:picLocks noGrp="1" noChangeAspect="1" noChangeArrowheads="1"/>
          </p:cNvPicPr>
          <p:nvPr>
            <p:ph idx="1"/>
          </p:nvPr>
        </p:nvPicPr>
        <p:blipFill>
          <a:blip r:embed="rId2" cstate="email"/>
          <a:stretch>
            <a:fillRect/>
          </a:stretch>
        </p:blipFill>
        <p:spPr bwMode="auto">
          <a:xfrm>
            <a:off x="4929191" y="1928803"/>
            <a:ext cx="3989888" cy="3000396"/>
          </a:xfrm>
          <a:prstGeom prst="rect">
            <a:avLst/>
          </a:prstGeom>
          <a:noFill/>
          <a:ln w="9525">
            <a:noFill/>
            <a:miter lim="800000"/>
            <a:headEnd/>
            <a:tailEnd/>
          </a:ln>
          <a:effectLst/>
        </p:spPr>
      </p:pic>
      <p:sp>
        <p:nvSpPr>
          <p:cNvPr id="6" name="Прямоугольник 5"/>
          <p:cNvSpPr/>
          <p:nvPr/>
        </p:nvSpPr>
        <p:spPr>
          <a:xfrm>
            <a:off x="1714480" y="5786455"/>
            <a:ext cx="5429288" cy="369332"/>
          </a:xfrm>
          <a:prstGeom prst="rect">
            <a:avLst/>
          </a:prstGeom>
        </p:spPr>
        <p:txBody>
          <a:bodyPr wrap="square">
            <a:spAutoFit/>
          </a:bodyPr>
          <a:lstStyle/>
          <a:p>
            <a:pPr algn="ctr"/>
            <a:r>
              <a:rPr lang="ru-RU" b="1" dirty="0" smtClean="0">
                <a:solidFill>
                  <a:srgbClr val="C00000"/>
                </a:solidFill>
                <a:hlinkClick r:id="rId3" action="ppaction://hlinksldjump"/>
              </a:rPr>
              <a:t>Поясните ответ с точки зрения физики.</a:t>
            </a:r>
            <a:endParaRPr lang="ru-RU" b="1" dirty="0">
              <a:solidFill>
                <a:srgbClr val="C00000"/>
              </a:solidFill>
            </a:endParaRPr>
          </a:p>
        </p:txBody>
      </p:sp>
      <p:sp>
        <p:nvSpPr>
          <p:cNvPr id="5" name="Прямоугольник 4"/>
          <p:cNvSpPr/>
          <p:nvPr/>
        </p:nvSpPr>
        <p:spPr>
          <a:xfrm>
            <a:off x="285720" y="1785926"/>
            <a:ext cx="4535488" cy="3970318"/>
          </a:xfrm>
          <a:prstGeom prst="rect">
            <a:avLst/>
          </a:prstGeom>
        </p:spPr>
        <p:txBody>
          <a:bodyPr wrap="square">
            <a:spAutoFit/>
          </a:bodyPr>
          <a:lstStyle/>
          <a:p>
            <a:pPr lvl="0" algn="ctr">
              <a:spcBef>
                <a:spcPct val="0"/>
              </a:spcBef>
            </a:pPr>
            <a:r>
              <a:rPr lang="ru-RU" sz="2800" dirty="0" smtClean="0">
                <a:solidFill>
                  <a:prstClr val="black"/>
                </a:solidFill>
                <a:ea typeface="+mj-ea"/>
                <a:cs typeface="+mj-cs"/>
              </a:rPr>
              <a:t>Мама решила сварить яйца. Положила их в кастрюлю, стала наливать воду, чтобы она покрыла все яйца, но одно яйцо упорно всплывало вверх, не желая погружаться в воду. В чем причина его упрямства?</a:t>
            </a:r>
            <a:endParaRPr lang="ru-RU" sz="2800" dirty="0">
              <a:solidFill>
                <a:prstClr val="black"/>
              </a:solidFill>
              <a:ea typeface="+mj-ea"/>
              <a:cs typeface="+mj-cs"/>
            </a:endParaRPr>
          </a:p>
        </p:txBody>
      </p:sp>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1011223"/>
          </a:xfrm>
        </p:spPr>
        <p:txBody>
          <a:bodyPr>
            <a:normAutofit/>
          </a:bodyPr>
          <a:lstStyle/>
          <a:p>
            <a:r>
              <a:rPr lang="ru-RU" dirty="0" smtClean="0"/>
              <a:t>Маша, кушай кашу!</a:t>
            </a:r>
            <a:endParaRPr lang="ru-RU" dirty="0"/>
          </a:p>
        </p:txBody>
      </p:sp>
      <p:pic>
        <p:nvPicPr>
          <p:cNvPr id="2050" name="Picture 2"/>
          <p:cNvPicPr>
            <a:picLocks noGrp="1" noChangeAspect="1" noChangeArrowheads="1"/>
          </p:cNvPicPr>
          <p:nvPr>
            <p:ph idx="1"/>
          </p:nvPr>
        </p:nvPicPr>
        <p:blipFill>
          <a:blip r:embed="rId2" cstate="email"/>
          <a:srcRect/>
          <a:stretch>
            <a:fillRect/>
          </a:stretch>
        </p:blipFill>
        <p:spPr bwMode="auto">
          <a:xfrm>
            <a:off x="5072068" y="1714488"/>
            <a:ext cx="3562351" cy="3929091"/>
          </a:xfrm>
          <a:prstGeom prst="rect">
            <a:avLst/>
          </a:prstGeom>
          <a:noFill/>
          <a:ln w="9525">
            <a:noFill/>
            <a:miter lim="800000"/>
            <a:headEnd/>
            <a:tailEnd/>
          </a:ln>
          <a:effectLst/>
        </p:spPr>
      </p:pic>
      <p:sp>
        <p:nvSpPr>
          <p:cNvPr id="5" name="Прямоугольник 4"/>
          <p:cNvSpPr/>
          <p:nvPr/>
        </p:nvSpPr>
        <p:spPr>
          <a:xfrm>
            <a:off x="3714712" y="6488668"/>
            <a:ext cx="5429288" cy="369332"/>
          </a:xfrm>
          <a:prstGeom prst="rect">
            <a:avLst/>
          </a:prstGeom>
        </p:spPr>
        <p:txBody>
          <a:bodyPr wrap="square">
            <a:spAutoFit/>
          </a:bodyPr>
          <a:lstStyle/>
          <a:p>
            <a:pPr algn="ctr"/>
            <a:r>
              <a:rPr lang="ru-RU" b="1" dirty="0" smtClean="0">
                <a:solidFill>
                  <a:srgbClr val="C00000"/>
                </a:solidFill>
                <a:hlinkClick r:id="rId3" action="ppaction://hlinksldjump"/>
              </a:rPr>
              <a:t>Поясните ответ с точки зрения физики.</a:t>
            </a:r>
            <a:endParaRPr lang="ru-RU" b="1" dirty="0">
              <a:solidFill>
                <a:srgbClr val="C00000"/>
              </a:solidFill>
            </a:endParaRPr>
          </a:p>
        </p:txBody>
      </p:sp>
      <p:sp>
        <p:nvSpPr>
          <p:cNvPr id="6" name="Прямоугольник 5"/>
          <p:cNvSpPr/>
          <p:nvPr/>
        </p:nvSpPr>
        <p:spPr>
          <a:xfrm>
            <a:off x="285722" y="1428737"/>
            <a:ext cx="4786347" cy="5632311"/>
          </a:xfrm>
          <a:prstGeom prst="rect">
            <a:avLst/>
          </a:prstGeom>
        </p:spPr>
        <p:txBody>
          <a:bodyPr wrap="square">
            <a:spAutoFit/>
          </a:bodyPr>
          <a:lstStyle/>
          <a:p>
            <a:pPr lvl="0" algn="ctr">
              <a:spcBef>
                <a:spcPct val="0"/>
              </a:spcBef>
            </a:pPr>
            <a:r>
              <a:rPr lang="ru-RU" sz="2400" dirty="0" smtClean="0">
                <a:solidFill>
                  <a:prstClr val="black"/>
                </a:solidFill>
                <a:ea typeface="+mj-ea"/>
                <a:cs typeface="+mj-cs"/>
              </a:rPr>
              <a:t>Папа остался дома хозяйничать. Мама, уходя попросила его приготовить манную кашу для маленькой сестренки и покормить ее. Папа смотрел футбол и забыл про кашу. Вспомнил же только тогда, когда сестренка заплакала и стала просить кушать. И вот каша готова, но она горячая. Посоветуйте папе,  как быстрее остудить кашу: поставить кастрюлю с кашей в холодную воду или лить на нее холодную воду сверху?</a:t>
            </a:r>
            <a:endParaRPr lang="ru-RU" sz="2400" dirty="0">
              <a:solidFill>
                <a:prstClr val="black"/>
              </a:solidFill>
              <a:ea typeface="+mj-ea"/>
              <a:cs typeface="+mj-cs"/>
            </a:endParaRPr>
          </a:p>
        </p:txBody>
      </p:sp>
    </p:spTree>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email"/>
          <a:stretch>
            <a:fillRect/>
          </a:stretch>
        </p:blipFill>
        <p:spPr bwMode="auto">
          <a:xfrm>
            <a:off x="7000892" y="3357562"/>
            <a:ext cx="1743075" cy="26193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email"/>
          <a:srcRect/>
          <a:stretch>
            <a:fillRect/>
          </a:stretch>
        </p:blipFill>
        <p:spPr bwMode="auto">
          <a:xfrm>
            <a:off x="500035" y="3571878"/>
            <a:ext cx="3357587" cy="2514949"/>
          </a:xfrm>
          <a:prstGeom prst="rect">
            <a:avLst/>
          </a:prstGeom>
          <a:noFill/>
          <a:ln w="9525">
            <a:noFill/>
            <a:miter lim="800000"/>
            <a:headEnd/>
            <a:tailEnd/>
          </a:ln>
          <a:effectLst/>
        </p:spPr>
      </p:pic>
      <p:sp>
        <p:nvSpPr>
          <p:cNvPr id="6" name="Прямоугольник 5"/>
          <p:cNvSpPr/>
          <p:nvPr/>
        </p:nvSpPr>
        <p:spPr>
          <a:xfrm>
            <a:off x="2071671" y="6286521"/>
            <a:ext cx="5429288" cy="369332"/>
          </a:xfrm>
          <a:prstGeom prst="rect">
            <a:avLst/>
          </a:prstGeom>
        </p:spPr>
        <p:txBody>
          <a:bodyPr wrap="square">
            <a:spAutoFit/>
          </a:bodyPr>
          <a:lstStyle/>
          <a:p>
            <a:pPr algn="ctr"/>
            <a:r>
              <a:rPr lang="ru-RU" b="1" dirty="0" smtClean="0">
                <a:solidFill>
                  <a:srgbClr val="C00000"/>
                </a:solidFill>
                <a:hlinkClick r:id="rId4" action="ppaction://hlinksldjump"/>
              </a:rPr>
              <a:t>Поясните ответ с точки зрения физики.</a:t>
            </a:r>
            <a:endParaRPr lang="ru-RU" b="1" dirty="0">
              <a:solidFill>
                <a:srgbClr val="C00000"/>
              </a:solidFill>
            </a:endParaRPr>
          </a:p>
        </p:txBody>
      </p:sp>
      <p:sp>
        <p:nvSpPr>
          <p:cNvPr id="7" name="Прямоугольник 6"/>
          <p:cNvSpPr/>
          <p:nvPr/>
        </p:nvSpPr>
        <p:spPr>
          <a:xfrm>
            <a:off x="571443" y="642919"/>
            <a:ext cx="8572561" cy="3046988"/>
          </a:xfrm>
          <a:prstGeom prst="rect">
            <a:avLst/>
          </a:prstGeom>
        </p:spPr>
        <p:txBody>
          <a:bodyPr wrap="square">
            <a:spAutoFit/>
          </a:bodyPr>
          <a:lstStyle/>
          <a:p>
            <a:pPr lvl="0" algn="ctr">
              <a:spcBef>
                <a:spcPct val="0"/>
              </a:spcBef>
            </a:pPr>
            <a:r>
              <a:rPr lang="ru-RU" sz="2400" dirty="0" smtClean="0">
                <a:solidFill>
                  <a:prstClr val="black"/>
                </a:solidFill>
                <a:ea typeface="+mj-ea"/>
                <a:cs typeface="+mj-cs"/>
              </a:rPr>
              <a:t>Мама приготовила на обед суп на мясном бульоне, котлеты и компот. Все это она поставила на стол в открытой посуде, чтобы скорее остыло. Через некоторое время, она попробовала компот, и он оказался в меру остывшим. Позвав домашних, мама разлила всем суп по тарелкам, предупредив, что суп уже не горячий, но оказалось, что он все еще обжигает. Почему компот остыл быстрее при прочих равных условиях?</a:t>
            </a:r>
            <a:endParaRPr lang="ru-RU" sz="2400" dirty="0">
              <a:solidFill>
                <a:prstClr val="black"/>
              </a:solidFill>
              <a:ea typeface="+mj-ea"/>
              <a:cs typeface="+mj-cs"/>
            </a:endParaRPr>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2082792"/>
          </a:xfrm>
        </p:spPr>
        <p:txBody>
          <a:bodyPr>
            <a:normAutofit fontScale="90000"/>
          </a:bodyPr>
          <a:lstStyle/>
          <a:p>
            <a:r>
              <a:rPr lang="ru-RU" sz="2800" dirty="0" smtClean="0"/>
              <a:t>При консервировании огурцов или помидоров по некоторым рецептам необходимо наливать растительное масло в кипящую воду. При этом масло хорошо растворяется в воде. Однако, если хотя бы одна капелька воды попадет на сковороду с маслом во время жарки, то мы слышим треск и капельки воды разбрызгиваются в разные стороны. Почему это происходит?</a:t>
            </a:r>
            <a:endParaRPr lang="ru-RU" sz="2800" dirty="0"/>
          </a:p>
        </p:txBody>
      </p:sp>
      <p:pic>
        <p:nvPicPr>
          <p:cNvPr id="4098" name="Picture 2"/>
          <p:cNvPicPr>
            <a:picLocks noGrp="1" noChangeAspect="1" noChangeArrowheads="1"/>
          </p:cNvPicPr>
          <p:nvPr>
            <p:ph idx="1"/>
          </p:nvPr>
        </p:nvPicPr>
        <p:blipFill>
          <a:blip r:embed="rId2" cstate="email"/>
          <a:stretch>
            <a:fillRect/>
          </a:stretch>
        </p:blipFill>
        <p:spPr bwMode="auto">
          <a:xfrm>
            <a:off x="4786314" y="2857496"/>
            <a:ext cx="3810000" cy="28098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email"/>
          <a:srcRect/>
          <a:stretch>
            <a:fillRect/>
          </a:stretch>
        </p:blipFill>
        <p:spPr bwMode="auto">
          <a:xfrm flipH="1">
            <a:off x="500036" y="2714621"/>
            <a:ext cx="3214711" cy="3214711"/>
          </a:xfrm>
          <a:prstGeom prst="rect">
            <a:avLst/>
          </a:prstGeom>
          <a:noFill/>
          <a:ln w="9525">
            <a:noFill/>
            <a:miter lim="800000"/>
            <a:headEnd/>
            <a:tailEnd/>
          </a:ln>
          <a:effectLst/>
        </p:spPr>
      </p:pic>
      <p:sp>
        <p:nvSpPr>
          <p:cNvPr id="6" name="Прямоугольник 5"/>
          <p:cNvSpPr/>
          <p:nvPr/>
        </p:nvSpPr>
        <p:spPr>
          <a:xfrm>
            <a:off x="1857356" y="5929331"/>
            <a:ext cx="5429288" cy="369332"/>
          </a:xfrm>
          <a:prstGeom prst="rect">
            <a:avLst/>
          </a:prstGeom>
        </p:spPr>
        <p:txBody>
          <a:bodyPr wrap="square">
            <a:spAutoFit/>
          </a:bodyPr>
          <a:lstStyle/>
          <a:p>
            <a:pPr algn="ctr"/>
            <a:r>
              <a:rPr lang="ru-RU" b="1" dirty="0" smtClean="0">
                <a:solidFill>
                  <a:srgbClr val="C00000"/>
                </a:solidFill>
                <a:hlinkClick r:id="rId4" action="ppaction://hlinksldjump"/>
              </a:rPr>
              <a:t>Поясните ответ с точки зрения физики.</a:t>
            </a:r>
            <a:endParaRPr lang="ru-RU" b="1" dirty="0">
              <a:solidFill>
                <a:srgbClr val="C00000"/>
              </a:solidFill>
            </a:endParaRPr>
          </a:p>
        </p:txBody>
      </p:sp>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email"/>
          <a:stretch>
            <a:fillRect/>
          </a:stretch>
        </p:blipFill>
        <p:spPr bwMode="auto">
          <a:xfrm>
            <a:off x="6562725" y="2786058"/>
            <a:ext cx="2581275" cy="33432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email"/>
          <a:srcRect/>
          <a:stretch>
            <a:fillRect/>
          </a:stretch>
        </p:blipFill>
        <p:spPr bwMode="auto">
          <a:xfrm>
            <a:off x="0" y="2857497"/>
            <a:ext cx="2500331" cy="4000504"/>
          </a:xfrm>
          <a:prstGeom prst="rect">
            <a:avLst/>
          </a:prstGeom>
          <a:noFill/>
          <a:ln w="9525">
            <a:noFill/>
            <a:miter lim="800000"/>
            <a:headEnd/>
            <a:tailEnd/>
          </a:ln>
          <a:effectLst/>
        </p:spPr>
      </p:pic>
      <p:sp>
        <p:nvSpPr>
          <p:cNvPr id="5" name="Прямоугольник 4"/>
          <p:cNvSpPr/>
          <p:nvPr/>
        </p:nvSpPr>
        <p:spPr>
          <a:xfrm>
            <a:off x="3000364" y="6215083"/>
            <a:ext cx="5429288" cy="369332"/>
          </a:xfrm>
          <a:prstGeom prst="rect">
            <a:avLst/>
          </a:prstGeom>
        </p:spPr>
        <p:txBody>
          <a:bodyPr wrap="square">
            <a:spAutoFit/>
          </a:bodyPr>
          <a:lstStyle/>
          <a:p>
            <a:pPr algn="ctr"/>
            <a:r>
              <a:rPr lang="ru-RU" b="1" dirty="0" smtClean="0">
                <a:solidFill>
                  <a:srgbClr val="C00000"/>
                </a:solidFill>
                <a:hlinkClick r:id="rId5" action="ppaction://hlinksldjump"/>
              </a:rPr>
              <a:t>Поясните ответ с точки зрения физики.</a:t>
            </a:r>
            <a:endParaRPr lang="ru-RU" b="1" dirty="0">
              <a:solidFill>
                <a:srgbClr val="C00000"/>
              </a:solidFill>
            </a:endParaRPr>
          </a:p>
        </p:txBody>
      </p:sp>
      <p:sp>
        <p:nvSpPr>
          <p:cNvPr id="8" name="Прямоугольник 7"/>
          <p:cNvSpPr/>
          <p:nvPr/>
        </p:nvSpPr>
        <p:spPr>
          <a:xfrm>
            <a:off x="357159" y="357167"/>
            <a:ext cx="8286808" cy="2677656"/>
          </a:xfrm>
          <a:prstGeom prst="rect">
            <a:avLst/>
          </a:prstGeom>
        </p:spPr>
        <p:txBody>
          <a:bodyPr wrap="square">
            <a:spAutoFit/>
          </a:bodyPr>
          <a:lstStyle/>
          <a:p>
            <a:r>
              <a:rPr lang="ru-RU" sz="2400" dirty="0" smtClean="0"/>
              <a:t>Вы пришли в магазин выбирать себе банный халат, в который было бы уютно укутаться после душа, ванны или бани. Выбор большой и по составу ткани, и по расцветке и по цене. Какой же выбрать? Вы звоните бабушке, как опытному человеку и спрашивайте совета. «Не бери синтетику и шелк !» – говорит она. Есть ли истина в этих словах?</a:t>
            </a:r>
            <a:endParaRPr lang="ru-RU" sz="2400" dirty="0"/>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cstate="email"/>
          <a:srcRect/>
          <a:stretch>
            <a:fillRect/>
          </a:stretch>
        </p:blipFill>
        <p:spPr bwMode="auto">
          <a:xfrm>
            <a:off x="1857359" y="2071681"/>
            <a:ext cx="4786345" cy="3357585"/>
          </a:xfrm>
          <a:prstGeom prst="rect">
            <a:avLst/>
          </a:prstGeom>
          <a:noFill/>
          <a:ln w="9525">
            <a:noFill/>
            <a:miter lim="800000"/>
            <a:headEnd/>
            <a:tailEnd/>
          </a:ln>
          <a:effectLst/>
        </p:spPr>
      </p:pic>
      <p:sp>
        <p:nvSpPr>
          <p:cNvPr id="4" name="Прямоугольник 3"/>
          <p:cNvSpPr/>
          <p:nvPr/>
        </p:nvSpPr>
        <p:spPr>
          <a:xfrm>
            <a:off x="1857356" y="5929331"/>
            <a:ext cx="5429288" cy="369332"/>
          </a:xfrm>
          <a:prstGeom prst="rect">
            <a:avLst/>
          </a:prstGeom>
        </p:spPr>
        <p:txBody>
          <a:bodyPr wrap="square">
            <a:spAutoFit/>
          </a:bodyPr>
          <a:lstStyle/>
          <a:p>
            <a:pPr algn="ctr"/>
            <a:r>
              <a:rPr lang="ru-RU" b="1" dirty="0" smtClean="0">
                <a:solidFill>
                  <a:srgbClr val="C00000"/>
                </a:solidFill>
                <a:hlinkClick r:id="rId3" action="ppaction://hlinksldjump"/>
              </a:rPr>
              <a:t>Поясните ответ с точки зрения физики.</a:t>
            </a:r>
            <a:endParaRPr lang="ru-RU" b="1" dirty="0">
              <a:solidFill>
                <a:srgbClr val="C00000"/>
              </a:solidFill>
            </a:endParaRPr>
          </a:p>
        </p:txBody>
      </p:sp>
      <p:sp>
        <p:nvSpPr>
          <p:cNvPr id="5" name="Прямоугольник 4"/>
          <p:cNvSpPr/>
          <p:nvPr/>
        </p:nvSpPr>
        <p:spPr>
          <a:xfrm>
            <a:off x="285723" y="214291"/>
            <a:ext cx="8643999" cy="1938992"/>
          </a:xfrm>
          <a:prstGeom prst="rect">
            <a:avLst/>
          </a:prstGeom>
        </p:spPr>
        <p:txBody>
          <a:bodyPr wrap="square">
            <a:spAutoFit/>
          </a:bodyPr>
          <a:lstStyle/>
          <a:p>
            <a:r>
              <a:rPr lang="ru-RU" sz="2400" dirty="0" smtClean="0"/>
              <a:t>«Вчера принимала ванну, - рассказывает ваша подруга и обнаружила странный факт, - когда я открываю пробку лежа в ванне, вода вытекает быстрее, нежели тогда, когда я вышла из нее. Воды набираю каждый раз одно и то же количество». Верно ли это?</a:t>
            </a:r>
            <a:endParaRPr lang="ru-RU" sz="2400" dirty="0"/>
          </a:p>
        </p:txBody>
      </p:sp>
    </p:spTree>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email"/>
          <a:srcRect/>
          <a:stretch>
            <a:fillRect/>
          </a:stretch>
        </p:blipFill>
        <p:spPr bwMode="auto">
          <a:xfrm>
            <a:off x="1571606" y="2428870"/>
            <a:ext cx="2867981" cy="3336785"/>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cstate="email"/>
          <a:srcRect/>
          <a:stretch>
            <a:fillRect/>
          </a:stretch>
        </p:blipFill>
        <p:spPr bwMode="auto">
          <a:xfrm>
            <a:off x="5286383" y="2214553"/>
            <a:ext cx="3312103" cy="3643339"/>
          </a:xfrm>
          <a:prstGeom prst="rect">
            <a:avLst/>
          </a:prstGeom>
          <a:noFill/>
          <a:ln w="9525">
            <a:noFill/>
            <a:miter lim="800000"/>
            <a:headEnd/>
            <a:tailEnd/>
          </a:ln>
          <a:effectLst/>
        </p:spPr>
      </p:pic>
      <p:sp>
        <p:nvSpPr>
          <p:cNvPr id="7" name="Прямоугольник 6"/>
          <p:cNvSpPr/>
          <p:nvPr/>
        </p:nvSpPr>
        <p:spPr>
          <a:xfrm>
            <a:off x="5214944" y="4786323"/>
            <a:ext cx="3500463" cy="114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857356" y="5929331"/>
            <a:ext cx="5429288" cy="369332"/>
          </a:xfrm>
          <a:prstGeom prst="rect">
            <a:avLst/>
          </a:prstGeom>
        </p:spPr>
        <p:txBody>
          <a:bodyPr wrap="square">
            <a:spAutoFit/>
          </a:bodyPr>
          <a:lstStyle/>
          <a:p>
            <a:pPr algn="ctr"/>
            <a:r>
              <a:rPr lang="ru-RU" b="1" dirty="0" smtClean="0">
                <a:solidFill>
                  <a:srgbClr val="C00000"/>
                </a:solidFill>
                <a:hlinkClick r:id="rId4" action="ppaction://hlinksldjump"/>
              </a:rPr>
              <a:t>Поясните ответ с точки зрения физики.</a:t>
            </a:r>
            <a:endParaRPr lang="ru-RU" b="1" dirty="0">
              <a:solidFill>
                <a:srgbClr val="C00000"/>
              </a:solidFill>
            </a:endParaRPr>
          </a:p>
        </p:txBody>
      </p:sp>
      <p:sp>
        <p:nvSpPr>
          <p:cNvPr id="8" name="Прямоугольник 7"/>
          <p:cNvSpPr/>
          <p:nvPr/>
        </p:nvSpPr>
        <p:spPr>
          <a:xfrm>
            <a:off x="285721" y="285730"/>
            <a:ext cx="8429684" cy="2308324"/>
          </a:xfrm>
          <a:prstGeom prst="rect">
            <a:avLst/>
          </a:prstGeom>
        </p:spPr>
        <p:txBody>
          <a:bodyPr wrap="square">
            <a:spAutoFit/>
          </a:bodyPr>
          <a:lstStyle/>
          <a:p>
            <a:r>
              <a:rPr lang="ru-RU" sz="2400" dirty="0" smtClean="0"/>
              <a:t>У нас сегодня отключали горячую воду, включили только к вечеру, но она была не такая горячая, как обычно. Измерив ее термометром, я узнал, что температура воды 30 градусов. Ничего, подумал я, не замерзну, ведь дома 25 градусов и мне тепло, но когда стал принимать душ очень сильно замерз. Почему?</a:t>
            </a:r>
            <a:endParaRPr lang="ru-RU" sz="2400" dirty="0"/>
          </a:p>
        </p:txBody>
      </p:sp>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847088"/>
          </a:xfrm>
        </p:spPr>
        <p:txBody>
          <a:bodyPr/>
          <a:lstStyle/>
          <a:p>
            <a:endParaRPr lang="ru-RU" dirty="0"/>
          </a:p>
        </p:txBody>
      </p:sp>
      <p:sp>
        <p:nvSpPr>
          <p:cNvPr id="3" name="Содержимое 2"/>
          <p:cNvSpPr>
            <a:spLocks noGrp="1"/>
          </p:cNvSpPr>
          <p:nvPr>
            <p:ph idx="1"/>
          </p:nvPr>
        </p:nvSpPr>
        <p:spPr>
          <a:xfrm>
            <a:off x="0" y="0"/>
            <a:ext cx="9144000" cy="6858000"/>
          </a:xfrm>
        </p:spPr>
        <p:txBody>
          <a:bodyPr>
            <a:normAutofit fontScale="62500" lnSpcReduction="20000"/>
          </a:bodyPr>
          <a:lstStyle/>
          <a:p>
            <a:pPr>
              <a:buNone/>
            </a:pPr>
            <a:r>
              <a:rPr lang="ru-RU" sz="5400" dirty="0" smtClean="0">
                <a:solidFill>
                  <a:srgbClr val="FF0000"/>
                </a:solidFill>
              </a:rPr>
              <a:t>Я </a:t>
            </a:r>
            <a:r>
              <a:rPr lang="ru-RU" sz="5400" dirty="0" err="1" smtClean="0">
                <a:solidFill>
                  <a:srgbClr val="FF0000"/>
                </a:solidFill>
              </a:rPr>
              <a:t>Демьянцев</a:t>
            </a:r>
            <a:r>
              <a:rPr lang="ru-RU" sz="5400" dirty="0" smtClean="0">
                <a:solidFill>
                  <a:srgbClr val="FF0000"/>
                </a:solidFill>
              </a:rPr>
              <a:t> Вячеслав Андреевич учусь в МКОУ «Андреевская СОШ» ученик 8 класса</a:t>
            </a:r>
            <a:r>
              <a:rPr lang="en-US" sz="5400" dirty="0" smtClean="0">
                <a:solidFill>
                  <a:srgbClr val="FF0000"/>
                </a:solidFill>
              </a:rPr>
              <a:t>.</a:t>
            </a:r>
          </a:p>
          <a:p>
            <a:pPr algn="ctr">
              <a:buNone/>
            </a:pPr>
            <a:r>
              <a:rPr lang="ru-RU" sz="5400" dirty="0" smtClean="0">
                <a:solidFill>
                  <a:srgbClr val="FF0000"/>
                </a:solidFill>
              </a:rPr>
              <a:t>Я живу в с</a:t>
            </a:r>
            <a:r>
              <a:rPr lang="en-US" sz="5400" dirty="0" smtClean="0">
                <a:solidFill>
                  <a:srgbClr val="FF0000"/>
                </a:solidFill>
              </a:rPr>
              <a:t>.</a:t>
            </a:r>
            <a:r>
              <a:rPr lang="ru-RU" sz="5400" dirty="0" smtClean="0">
                <a:solidFill>
                  <a:srgbClr val="FF0000"/>
                </a:solidFill>
              </a:rPr>
              <a:t> Андреевка</a:t>
            </a:r>
            <a:r>
              <a:rPr lang="en-US" sz="5400" dirty="0" smtClean="0">
                <a:solidFill>
                  <a:srgbClr val="FF0000"/>
                </a:solidFill>
              </a:rPr>
              <a:t>.</a:t>
            </a:r>
            <a:endParaRPr lang="ru-RU" sz="5400" dirty="0" smtClean="0">
              <a:solidFill>
                <a:srgbClr val="FF0000"/>
              </a:solidFill>
            </a:endParaRPr>
          </a:p>
          <a:p>
            <a:pPr>
              <a:buNone/>
            </a:pPr>
            <a:r>
              <a:rPr lang="ru-RU" sz="5400" dirty="0" smtClean="0">
                <a:solidFill>
                  <a:srgbClr val="FF0000"/>
                </a:solidFill>
              </a:rPr>
              <a:t>Мой дом в котором я сейчас живу очень удобный</a:t>
            </a:r>
            <a:r>
              <a:rPr lang="en-US" sz="5400" dirty="0" smtClean="0">
                <a:solidFill>
                  <a:srgbClr val="FF0000"/>
                </a:solidFill>
              </a:rPr>
              <a:t> </a:t>
            </a:r>
            <a:r>
              <a:rPr lang="ru-RU" sz="5400" dirty="0" smtClean="0">
                <a:solidFill>
                  <a:srgbClr val="FF0000"/>
                </a:solidFill>
              </a:rPr>
              <a:t>, теплый , красивый , уютный построен в 1978г</a:t>
            </a:r>
            <a:r>
              <a:rPr lang="en-US" sz="5400" dirty="0" smtClean="0">
                <a:solidFill>
                  <a:srgbClr val="FF0000"/>
                </a:solidFill>
              </a:rPr>
              <a:t>.</a:t>
            </a:r>
            <a:r>
              <a:rPr lang="ru-RU" sz="5400" dirty="0" smtClean="0">
                <a:solidFill>
                  <a:srgbClr val="FF0000"/>
                </a:solidFill>
              </a:rPr>
              <a:t> Мне в нем очень комфортна и моя семья будет жить в нем еще долго </a:t>
            </a:r>
            <a:r>
              <a:rPr lang="en-US" sz="5400" dirty="0" smtClean="0">
                <a:solidFill>
                  <a:srgbClr val="FF0000"/>
                </a:solidFill>
              </a:rPr>
              <a:t>. </a:t>
            </a:r>
            <a:r>
              <a:rPr lang="ru-RU" sz="5400" dirty="0" smtClean="0">
                <a:solidFill>
                  <a:srgbClr val="FF0000"/>
                </a:solidFill>
              </a:rPr>
              <a:t>Я хотел бы построить такой дом что бы в нем все была для моей семьи я хочу чтобы он был красивый богатый комфортный  уютный </a:t>
            </a:r>
            <a:r>
              <a:rPr lang="en-US" sz="5400" dirty="0" smtClean="0">
                <a:solidFill>
                  <a:srgbClr val="FF0000"/>
                </a:solidFill>
              </a:rPr>
              <a:t>. </a:t>
            </a:r>
            <a:r>
              <a:rPr lang="ru-RU" sz="5400" dirty="0" smtClean="0">
                <a:solidFill>
                  <a:srgbClr val="FF0000"/>
                </a:solidFill>
              </a:rPr>
              <a:t>Я считаю что мое желание выполнимо , я сейчас что живу в хорошем для меня доме</a:t>
            </a:r>
            <a:r>
              <a:rPr lang="en-US" sz="5400" dirty="0" smtClean="0">
                <a:solidFill>
                  <a:srgbClr val="FF0000"/>
                </a:solidFill>
              </a:rPr>
              <a:t>.</a:t>
            </a:r>
            <a:endParaRPr lang="ru-RU" sz="5400" dirty="0" smtClean="0">
              <a:solidFill>
                <a:srgbClr val="FF0000"/>
              </a:solidFill>
            </a:endParaRPr>
          </a:p>
          <a:p>
            <a:pPr algn="ctr">
              <a:buNone/>
            </a:pPr>
            <a:endParaRPr lang="ru-RU" sz="5400"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2082792"/>
          </a:xfrm>
        </p:spPr>
        <p:txBody>
          <a:bodyPr>
            <a:noAutofit/>
          </a:bodyPr>
          <a:lstStyle/>
          <a:p>
            <a:r>
              <a:rPr lang="ru-RU" sz="2400" dirty="0" smtClean="0"/>
              <a:t>Мама попросила папу развешать белье из окончившей стирку машины. Когда она пришла в ванную, то увидела, что белье висит на веревках </a:t>
            </a:r>
            <a:r>
              <a:rPr lang="ru-RU" sz="2400" dirty="0" err="1" smtClean="0"/>
              <a:t>нерасправленным</a:t>
            </a:r>
            <a:r>
              <a:rPr lang="ru-RU" sz="2400" dirty="0" smtClean="0"/>
              <a:t>.  Пришлось ей вновь встряхивать и развешивать белье. Увидев это, папа обиделся и сказал, что больше белье развешивать не будет. Прав ли папа? Для чего нужно встряхивать мокрое белье?</a:t>
            </a:r>
            <a:endParaRPr lang="ru-RU" sz="2400" dirty="0"/>
          </a:p>
        </p:txBody>
      </p:sp>
      <p:pic>
        <p:nvPicPr>
          <p:cNvPr id="8194" name="Picture 2"/>
          <p:cNvPicPr>
            <a:picLocks noGrp="1" noChangeAspect="1" noChangeArrowheads="1"/>
          </p:cNvPicPr>
          <p:nvPr>
            <p:ph idx="1"/>
          </p:nvPr>
        </p:nvPicPr>
        <p:blipFill>
          <a:blip r:embed="rId2" cstate="email"/>
          <a:srcRect/>
          <a:stretch>
            <a:fillRect/>
          </a:stretch>
        </p:blipFill>
        <p:spPr bwMode="auto">
          <a:xfrm>
            <a:off x="428598" y="2857498"/>
            <a:ext cx="4054019" cy="2714644"/>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email"/>
          <a:srcRect/>
          <a:stretch>
            <a:fillRect/>
          </a:stretch>
        </p:blipFill>
        <p:spPr bwMode="auto">
          <a:xfrm>
            <a:off x="4500563" y="2857498"/>
            <a:ext cx="4677867" cy="2714644"/>
          </a:xfrm>
          <a:prstGeom prst="rect">
            <a:avLst/>
          </a:prstGeom>
          <a:noFill/>
          <a:ln w="9525">
            <a:noFill/>
            <a:miter lim="800000"/>
            <a:headEnd/>
            <a:tailEnd/>
          </a:ln>
          <a:effectLst/>
        </p:spPr>
      </p:pic>
      <p:sp>
        <p:nvSpPr>
          <p:cNvPr id="5" name="Прямоугольник 4"/>
          <p:cNvSpPr/>
          <p:nvPr/>
        </p:nvSpPr>
        <p:spPr>
          <a:xfrm>
            <a:off x="1857356" y="5929331"/>
            <a:ext cx="5429288" cy="369332"/>
          </a:xfrm>
          <a:prstGeom prst="rect">
            <a:avLst/>
          </a:prstGeom>
        </p:spPr>
        <p:txBody>
          <a:bodyPr wrap="square">
            <a:spAutoFit/>
          </a:bodyPr>
          <a:lstStyle/>
          <a:p>
            <a:pPr algn="ctr"/>
            <a:r>
              <a:rPr lang="ru-RU" b="1" dirty="0" smtClean="0">
                <a:solidFill>
                  <a:srgbClr val="C00000"/>
                </a:solidFill>
                <a:hlinkClick r:id="rId4" action="ppaction://hlinksldjump"/>
              </a:rPr>
              <a:t>Поясните ответ с точки зрения физики.</a:t>
            </a:r>
            <a:endParaRPr lang="ru-RU" b="1" dirty="0">
              <a:solidFill>
                <a:srgbClr val="C00000"/>
              </a:solidFill>
            </a:endParaRPr>
          </a:p>
        </p:txBody>
      </p:sp>
    </p:spTree>
  </p:cSld>
  <p:clrMapOvr>
    <a:masterClrMapping/>
  </p:clrMapOvr>
  <p:transition>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2154231"/>
          </a:xfrm>
        </p:spPr>
        <p:txBody>
          <a:bodyPr>
            <a:normAutofit fontScale="90000"/>
          </a:bodyPr>
          <a:lstStyle/>
          <a:p>
            <a:r>
              <a:rPr lang="ru-RU" sz="2400" dirty="0" smtClean="0"/>
              <a:t>Подруги Аня и Маша любили прогулки в любую погоду. У Ани была норковая шубка, а у Маши пуховик. Когда они шли по улице зимой Маша быстро замерзала, и они шли в какой-либо магазин погреться. Там Маше быстро становилось жарко и приходилось выходить на улицу. Аня же такого дискомфорта не чувствовала? Почему?</a:t>
            </a:r>
            <a:endParaRPr lang="ru-RU" sz="2400" dirty="0"/>
          </a:p>
        </p:txBody>
      </p:sp>
      <p:pic>
        <p:nvPicPr>
          <p:cNvPr id="10242" name="Picture 2"/>
          <p:cNvPicPr>
            <a:picLocks noGrp="1" noChangeAspect="1" noChangeArrowheads="1"/>
          </p:cNvPicPr>
          <p:nvPr>
            <p:ph idx="1"/>
          </p:nvPr>
        </p:nvPicPr>
        <p:blipFill>
          <a:blip r:embed="rId2" cstate="email"/>
          <a:srcRect/>
          <a:stretch>
            <a:fillRect/>
          </a:stretch>
        </p:blipFill>
        <p:spPr bwMode="auto">
          <a:xfrm>
            <a:off x="1000102" y="2357430"/>
            <a:ext cx="2214579" cy="3327919"/>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cstate="email"/>
          <a:srcRect/>
          <a:stretch>
            <a:fillRect/>
          </a:stretch>
        </p:blipFill>
        <p:spPr bwMode="auto">
          <a:xfrm>
            <a:off x="5715012" y="2357431"/>
            <a:ext cx="2186783" cy="3286148"/>
          </a:xfrm>
          <a:prstGeom prst="rect">
            <a:avLst/>
          </a:prstGeom>
          <a:noFill/>
          <a:ln w="9525">
            <a:noFill/>
            <a:miter lim="800000"/>
            <a:headEnd/>
            <a:tailEnd/>
          </a:ln>
          <a:effectLst/>
        </p:spPr>
      </p:pic>
      <p:sp>
        <p:nvSpPr>
          <p:cNvPr id="5" name="Прямоугольник 4"/>
          <p:cNvSpPr/>
          <p:nvPr/>
        </p:nvSpPr>
        <p:spPr>
          <a:xfrm>
            <a:off x="1857356" y="5929331"/>
            <a:ext cx="5429288" cy="369332"/>
          </a:xfrm>
          <a:prstGeom prst="rect">
            <a:avLst/>
          </a:prstGeom>
        </p:spPr>
        <p:txBody>
          <a:bodyPr wrap="square">
            <a:spAutoFit/>
          </a:bodyPr>
          <a:lstStyle/>
          <a:p>
            <a:pPr algn="ctr"/>
            <a:r>
              <a:rPr lang="ru-RU" b="1" dirty="0" smtClean="0">
                <a:solidFill>
                  <a:srgbClr val="C00000"/>
                </a:solidFill>
                <a:hlinkClick r:id="rId4" action="ppaction://hlinksldjump"/>
              </a:rPr>
              <a:t>Поясните ответ с точки зрения физики.</a:t>
            </a:r>
            <a:endParaRPr lang="ru-RU" b="1" dirty="0">
              <a:solidFill>
                <a:srgbClr val="C00000"/>
              </a:solidFill>
            </a:endParaRPr>
          </a:p>
        </p:txBody>
      </p:sp>
    </p:spTree>
  </p:cSld>
  <p:clrMapOvr>
    <a:masterClrMapping/>
  </p:clrMapOvr>
  <p:transition>
    <p:whee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email"/>
          <a:srcRect/>
          <a:stretch>
            <a:fillRect/>
          </a:stretch>
        </p:blipFill>
        <p:spPr bwMode="auto">
          <a:xfrm>
            <a:off x="785788" y="3000372"/>
            <a:ext cx="3723319" cy="2500331"/>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email"/>
          <a:srcRect/>
          <a:stretch>
            <a:fillRect/>
          </a:stretch>
        </p:blipFill>
        <p:spPr bwMode="auto">
          <a:xfrm>
            <a:off x="5357820" y="3000373"/>
            <a:ext cx="3063495" cy="2357455"/>
          </a:xfrm>
          <a:prstGeom prst="rect">
            <a:avLst/>
          </a:prstGeom>
          <a:noFill/>
          <a:ln w="9525">
            <a:noFill/>
            <a:miter lim="800000"/>
            <a:headEnd/>
            <a:tailEnd/>
          </a:ln>
          <a:effectLst/>
        </p:spPr>
      </p:pic>
      <p:sp>
        <p:nvSpPr>
          <p:cNvPr id="5" name="Прямоугольник 4"/>
          <p:cNvSpPr/>
          <p:nvPr/>
        </p:nvSpPr>
        <p:spPr>
          <a:xfrm>
            <a:off x="1857356" y="5929331"/>
            <a:ext cx="5429288" cy="369332"/>
          </a:xfrm>
          <a:prstGeom prst="rect">
            <a:avLst/>
          </a:prstGeom>
        </p:spPr>
        <p:txBody>
          <a:bodyPr wrap="square">
            <a:spAutoFit/>
          </a:bodyPr>
          <a:lstStyle/>
          <a:p>
            <a:pPr algn="ctr"/>
            <a:r>
              <a:rPr lang="ru-RU" b="1" dirty="0" smtClean="0">
                <a:solidFill>
                  <a:srgbClr val="C00000"/>
                </a:solidFill>
                <a:hlinkClick r:id="rId4" action="ppaction://hlinksldjump"/>
              </a:rPr>
              <a:t>Поясните ответ с точки зрения физики.</a:t>
            </a:r>
            <a:endParaRPr lang="ru-RU" b="1" dirty="0">
              <a:solidFill>
                <a:srgbClr val="C00000"/>
              </a:solidFill>
            </a:endParaRPr>
          </a:p>
        </p:txBody>
      </p:sp>
      <p:sp>
        <p:nvSpPr>
          <p:cNvPr id="6" name="Прямоугольник 5"/>
          <p:cNvSpPr/>
          <p:nvPr/>
        </p:nvSpPr>
        <p:spPr>
          <a:xfrm>
            <a:off x="500035" y="357167"/>
            <a:ext cx="8143932" cy="1938992"/>
          </a:xfrm>
          <a:prstGeom prst="rect">
            <a:avLst/>
          </a:prstGeom>
        </p:spPr>
        <p:txBody>
          <a:bodyPr wrap="square">
            <a:spAutoFit/>
          </a:bodyPr>
          <a:lstStyle/>
          <a:p>
            <a:r>
              <a:rPr lang="ru-RU" sz="2400" dirty="0" smtClean="0"/>
              <a:t>Многие из нас любят спать на подушках: перовых, пуховых, </a:t>
            </a:r>
            <a:r>
              <a:rPr lang="ru-RU" sz="2400" dirty="0" err="1" smtClean="0"/>
              <a:t>синтепоновых</a:t>
            </a:r>
            <a:r>
              <a:rPr lang="ru-RU" sz="2400" dirty="0" smtClean="0"/>
              <a:t>. Японцы вплоть до 19 века спали на деревянных подушках, называемых «</a:t>
            </a:r>
            <a:r>
              <a:rPr lang="ru-RU" sz="2400" dirty="0" err="1" smtClean="0"/>
              <a:t>кимакура</a:t>
            </a:r>
            <a:r>
              <a:rPr lang="ru-RU" sz="2400" dirty="0" smtClean="0"/>
              <a:t>». </a:t>
            </a:r>
            <a:br>
              <a:rPr lang="ru-RU" sz="2400" dirty="0" smtClean="0"/>
            </a:br>
            <a:r>
              <a:rPr lang="ru-RU" sz="2400" dirty="0" smtClean="0"/>
              <a:t>Почему же тогда нам не покажется удобным лежать на наклонной дощечке?</a:t>
            </a:r>
            <a:endParaRPr lang="ru-RU" sz="2400" dirty="0"/>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email"/>
          <a:srcRect/>
          <a:stretch>
            <a:fillRect/>
          </a:stretch>
        </p:blipFill>
        <p:spPr bwMode="auto">
          <a:xfrm>
            <a:off x="2571737" y="2285994"/>
            <a:ext cx="4160684" cy="3037457"/>
          </a:xfrm>
          <a:prstGeom prst="rect">
            <a:avLst/>
          </a:prstGeom>
          <a:noFill/>
          <a:ln w="9525">
            <a:noFill/>
            <a:miter lim="800000"/>
            <a:headEnd/>
            <a:tailEnd/>
          </a:ln>
          <a:effectLst/>
        </p:spPr>
      </p:pic>
      <p:sp>
        <p:nvSpPr>
          <p:cNvPr id="4" name="Прямоугольник 3"/>
          <p:cNvSpPr/>
          <p:nvPr/>
        </p:nvSpPr>
        <p:spPr>
          <a:xfrm>
            <a:off x="1857356" y="5929331"/>
            <a:ext cx="5429288" cy="369332"/>
          </a:xfrm>
          <a:prstGeom prst="rect">
            <a:avLst/>
          </a:prstGeom>
        </p:spPr>
        <p:txBody>
          <a:bodyPr wrap="square">
            <a:spAutoFit/>
          </a:bodyPr>
          <a:lstStyle/>
          <a:p>
            <a:pPr algn="ctr"/>
            <a:r>
              <a:rPr lang="ru-RU" b="1" dirty="0" smtClean="0">
                <a:solidFill>
                  <a:srgbClr val="C00000"/>
                </a:solidFill>
                <a:hlinkClick r:id="rId3" action="ppaction://hlinksldjump"/>
              </a:rPr>
              <a:t>Поясните ответ с точки зрения физики.</a:t>
            </a:r>
            <a:endParaRPr lang="ru-RU" b="1" dirty="0">
              <a:solidFill>
                <a:srgbClr val="C00000"/>
              </a:solidFill>
            </a:endParaRPr>
          </a:p>
        </p:txBody>
      </p:sp>
      <p:sp>
        <p:nvSpPr>
          <p:cNvPr id="5" name="Прямоугольник 4"/>
          <p:cNvSpPr/>
          <p:nvPr/>
        </p:nvSpPr>
        <p:spPr>
          <a:xfrm>
            <a:off x="500035" y="357167"/>
            <a:ext cx="8001056" cy="1569660"/>
          </a:xfrm>
          <a:prstGeom prst="rect">
            <a:avLst/>
          </a:prstGeom>
        </p:spPr>
        <p:txBody>
          <a:bodyPr wrap="square">
            <a:spAutoFit/>
          </a:bodyPr>
          <a:lstStyle/>
          <a:p>
            <a:r>
              <a:rPr lang="ru-RU" sz="2400" dirty="0" smtClean="0"/>
              <a:t>«Смотрите, кошка свернулась в клубок и прикрыла нос лапой, сказала бабушка, - значит будет холодно». Верна ли эта примета? Почему многие животные в холода спят, свернувшись в клубок?</a:t>
            </a:r>
            <a:endParaRPr lang="ru-RU" sz="2400" dirty="0"/>
          </a:p>
        </p:txBody>
      </p:sp>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email"/>
          <a:stretch>
            <a:fillRect/>
          </a:stretch>
        </p:blipFill>
        <p:spPr bwMode="auto">
          <a:xfrm>
            <a:off x="2805116" y="2677320"/>
            <a:ext cx="3533775" cy="2905125"/>
          </a:xfrm>
          <a:prstGeom prst="rect">
            <a:avLst/>
          </a:prstGeom>
          <a:noFill/>
          <a:ln w="9525">
            <a:noFill/>
            <a:miter lim="800000"/>
            <a:headEnd/>
            <a:tailEnd/>
          </a:ln>
          <a:effectLst/>
        </p:spPr>
      </p:pic>
      <p:sp>
        <p:nvSpPr>
          <p:cNvPr id="4" name="Прямоугольник 3"/>
          <p:cNvSpPr/>
          <p:nvPr/>
        </p:nvSpPr>
        <p:spPr>
          <a:xfrm>
            <a:off x="1857356" y="5929331"/>
            <a:ext cx="5429288" cy="369332"/>
          </a:xfrm>
          <a:prstGeom prst="rect">
            <a:avLst/>
          </a:prstGeom>
        </p:spPr>
        <p:txBody>
          <a:bodyPr wrap="square">
            <a:spAutoFit/>
          </a:bodyPr>
          <a:lstStyle/>
          <a:p>
            <a:pPr algn="ctr"/>
            <a:r>
              <a:rPr lang="ru-RU" b="1" dirty="0" smtClean="0">
                <a:solidFill>
                  <a:srgbClr val="C00000"/>
                </a:solidFill>
                <a:hlinkClick r:id="rId3" action="ppaction://hlinksldjump"/>
              </a:rPr>
              <a:t>Поясните ответ с точки зрения физики.</a:t>
            </a:r>
            <a:endParaRPr lang="ru-RU" b="1" dirty="0">
              <a:solidFill>
                <a:srgbClr val="C00000"/>
              </a:solidFill>
            </a:endParaRPr>
          </a:p>
        </p:txBody>
      </p:sp>
      <p:sp>
        <p:nvSpPr>
          <p:cNvPr id="5" name="Прямоугольник 4"/>
          <p:cNvSpPr/>
          <p:nvPr/>
        </p:nvSpPr>
        <p:spPr>
          <a:xfrm>
            <a:off x="428598" y="285728"/>
            <a:ext cx="8215371" cy="2308324"/>
          </a:xfrm>
          <a:prstGeom prst="rect">
            <a:avLst/>
          </a:prstGeom>
        </p:spPr>
        <p:txBody>
          <a:bodyPr wrap="square">
            <a:spAutoFit/>
          </a:bodyPr>
          <a:lstStyle/>
          <a:p>
            <a:r>
              <a:rPr lang="ru-RU" sz="2400" dirty="0" smtClean="0"/>
              <a:t>К Вам пришли гости. Вы провели их в гостиную, усадили в кресло и угощаете чаем. Но вот неприятность: когда наливали в стеклянную чашку кипяток, чашка треснула и горячая вода полилась на стол. Какой предмет из имеющихся на столе мог предотвратить эту неприятность?</a:t>
            </a:r>
            <a:endParaRPr lang="ru-RU" sz="2400" dirty="0"/>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jphoto.jpg"/>
          <p:cNvPicPr>
            <a:picLocks noChangeAspect="1"/>
          </p:cNvPicPr>
          <p:nvPr/>
        </p:nvPicPr>
        <p:blipFill>
          <a:blip r:embed="rId2" cstate="email"/>
          <a:stretch>
            <a:fillRect/>
          </a:stretch>
        </p:blipFill>
        <p:spPr>
          <a:xfrm>
            <a:off x="-204715" y="3"/>
            <a:ext cx="9348716" cy="6857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142907" y="214290"/>
            <a:ext cx="9286908" cy="1754326"/>
          </a:xfrm>
          <a:prstGeom prst="rect">
            <a:avLst/>
          </a:prstGeom>
          <a:noFill/>
        </p:spPr>
        <p:txBody>
          <a:bodyPr wrap="squar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Мой дом и    физика в нем </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Прямоугольник 5"/>
          <p:cNvSpPr/>
          <p:nvPr/>
        </p:nvSpPr>
        <p:spPr>
          <a:xfrm>
            <a:off x="-214347" y="5786457"/>
            <a:ext cx="9358347" cy="954107"/>
          </a:xfrm>
          <a:prstGeom prst="rect">
            <a:avLst/>
          </a:prstGeom>
        </p:spPr>
        <p:txBody>
          <a:bodyPr wrap="square">
            <a:spAutoFit/>
          </a:bodyPr>
          <a:lstStyle/>
          <a:p>
            <a:r>
              <a:rPr lang="ru-RU" sz="2800" dirty="0" smtClean="0"/>
              <a:t>Автор разработки: </a:t>
            </a:r>
            <a:r>
              <a:rPr lang="ru-RU" sz="2800" dirty="0" err="1" smtClean="0"/>
              <a:t>Демьянцев</a:t>
            </a:r>
            <a:r>
              <a:rPr lang="ru-RU" sz="2800" dirty="0" smtClean="0"/>
              <a:t>  Вячеслав Андреевич ученик 8 класса   МКОУ «Андреевская СОШ»</a:t>
            </a:r>
            <a:endParaRPr lang="ru-RU" sz="2800"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227.jpg"/>
          <p:cNvPicPr>
            <a:picLocks noChangeAspect="1"/>
          </p:cNvPicPr>
          <p:nvPr/>
        </p:nvPicPr>
        <p:blipFill>
          <a:blip r:embed="rId2" cstate="email"/>
          <a:stretch>
            <a:fillRect/>
          </a:stretch>
        </p:blipFill>
        <p:spPr>
          <a:xfrm>
            <a:off x="0" y="0"/>
            <a:ext cx="9144000" cy="6858000"/>
          </a:xfrm>
          <a:prstGeom prst="rect">
            <a:avLst/>
          </a:prstGeom>
        </p:spPr>
      </p:pic>
      <p:sp>
        <p:nvSpPr>
          <p:cNvPr id="7" name="Выноска 1 6">
            <a:hlinkClick r:id="rId3" action="ppaction://hlinksldjump"/>
          </p:cNvPr>
          <p:cNvSpPr/>
          <p:nvPr/>
        </p:nvSpPr>
        <p:spPr>
          <a:xfrm>
            <a:off x="4143373" y="5429266"/>
            <a:ext cx="1571636" cy="357191"/>
          </a:xfrm>
          <a:prstGeom prst="borderCallout1">
            <a:avLst>
              <a:gd name="adj1" fmla="val 18750"/>
              <a:gd name="adj2" fmla="val -8333"/>
              <a:gd name="adj3" fmla="val -90673"/>
              <a:gd name="adj4" fmla="val -3556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lumMod val="95000"/>
                    <a:lumOff val="5000"/>
                  </a:schemeClr>
                </a:solidFill>
                <a:hlinkClick r:id="rId3" action="ppaction://hlinksldjump"/>
              </a:rPr>
              <a:t>спальня</a:t>
            </a:r>
            <a:endParaRPr lang="ru-RU" sz="2400" dirty="0">
              <a:solidFill>
                <a:schemeClr val="tx1">
                  <a:lumMod val="95000"/>
                  <a:lumOff val="5000"/>
                </a:schemeClr>
              </a:solidFill>
            </a:endParaRPr>
          </a:p>
        </p:txBody>
      </p:sp>
      <p:sp>
        <p:nvSpPr>
          <p:cNvPr id="8" name="Выноска 1 7">
            <a:hlinkClick r:id="rId4" action="ppaction://hlinksldjump"/>
          </p:cNvPr>
          <p:cNvSpPr/>
          <p:nvPr/>
        </p:nvSpPr>
        <p:spPr>
          <a:xfrm>
            <a:off x="7072331" y="2643183"/>
            <a:ext cx="1571636" cy="357191"/>
          </a:xfrm>
          <a:prstGeom prst="borderCallout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lumMod val="95000"/>
                    <a:lumOff val="5000"/>
                  </a:schemeClr>
                </a:solidFill>
                <a:hlinkClick r:id="rId4" action="ppaction://hlinksldjump"/>
              </a:rPr>
              <a:t>кухня</a:t>
            </a:r>
            <a:endParaRPr lang="ru-RU" sz="2400" dirty="0">
              <a:solidFill>
                <a:schemeClr val="tx1">
                  <a:lumMod val="95000"/>
                  <a:lumOff val="5000"/>
                </a:schemeClr>
              </a:solidFill>
            </a:endParaRPr>
          </a:p>
        </p:txBody>
      </p:sp>
      <p:sp>
        <p:nvSpPr>
          <p:cNvPr id="9" name="Выноска 1 8"/>
          <p:cNvSpPr/>
          <p:nvPr/>
        </p:nvSpPr>
        <p:spPr>
          <a:xfrm flipH="1">
            <a:off x="3714745" y="4500570"/>
            <a:ext cx="1571636" cy="357191"/>
          </a:xfrm>
          <a:prstGeom prst="borderCallout1">
            <a:avLst>
              <a:gd name="adj1" fmla="val 18750"/>
              <a:gd name="adj2" fmla="val -8333"/>
              <a:gd name="adj3" fmla="val -98800"/>
              <a:gd name="adj4" fmla="val -411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lumMod val="95000"/>
                    <a:lumOff val="5000"/>
                  </a:schemeClr>
                </a:solidFill>
                <a:hlinkClick r:id="rId5" action="ppaction://hlinksldjump"/>
              </a:rPr>
              <a:t>ванная</a:t>
            </a:r>
            <a:endParaRPr lang="ru-RU" sz="2400" dirty="0">
              <a:solidFill>
                <a:schemeClr val="tx1">
                  <a:lumMod val="95000"/>
                  <a:lumOff val="5000"/>
                </a:schemeClr>
              </a:solidFill>
            </a:endParaRPr>
          </a:p>
        </p:txBody>
      </p:sp>
      <p:sp>
        <p:nvSpPr>
          <p:cNvPr id="10" name="Выноска 1 9">
            <a:hlinkClick r:id="rId6" action="ppaction://hlinksldjump"/>
          </p:cNvPr>
          <p:cNvSpPr/>
          <p:nvPr/>
        </p:nvSpPr>
        <p:spPr>
          <a:xfrm>
            <a:off x="4857753" y="2357430"/>
            <a:ext cx="1571636" cy="357191"/>
          </a:xfrm>
          <a:prstGeom prst="borderCallout1">
            <a:avLst>
              <a:gd name="adj1" fmla="val 18750"/>
              <a:gd name="adj2" fmla="val -8333"/>
              <a:gd name="adj3" fmla="val 210024"/>
              <a:gd name="adj4" fmla="val -3648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lumMod val="95000"/>
                    <a:lumOff val="5000"/>
                  </a:schemeClr>
                </a:solidFill>
                <a:hlinkClick r:id="rId6" action="ppaction://hlinksldjump"/>
              </a:rPr>
              <a:t>гостиная</a:t>
            </a:r>
            <a:endParaRPr lang="ru-RU" sz="2400" dirty="0">
              <a:solidFill>
                <a:schemeClr val="tx1">
                  <a:lumMod val="95000"/>
                  <a:lumOff val="5000"/>
                </a:schemeClr>
              </a:solidFill>
            </a:endParaRPr>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ost5.jpg"/>
          <p:cNvPicPr>
            <a:picLocks noChangeAspect="1"/>
          </p:cNvPicPr>
          <p:nvPr/>
        </p:nvPicPr>
        <p:blipFill>
          <a:blip r:embed="rId2" cstate="email"/>
          <a:stretch>
            <a:fillRect/>
          </a:stretch>
        </p:blipFill>
        <p:spPr>
          <a:xfrm>
            <a:off x="0" y="0"/>
            <a:ext cx="9144000" cy="6858000"/>
          </a:xfrm>
          <a:prstGeom prst="rect">
            <a:avLst/>
          </a:prstGeom>
        </p:spPr>
      </p:pic>
      <p:sp>
        <p:nvSpPr>
          <p:cNvPr id="5" name="Стрелка влево 4"/>
          <p:cNvSpPr/>
          <p:nvPr/>
        </p:nvSpPr>
        <p:spPr>
          <a:xfrm>
            <a:off x="500036" y="6215083"/>
            <a:ext cx="1500199" cy="500043"/>
          </a:xfrm>
          <a:prstGeom prst="lef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3" action="ppaction://hlinksldjump"/>
              </a:rPr>
              <a:t>прихожая</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jpg"/>
          <p:cNvPicPr>
            <a:picLocks noChangeAspect="1"/>
          </p:cNvPicPr>
          <p:nvPr/>
        </p:nvPicPr>
        <p:blipFill>
          <a:blip r:embed="rId2" cstate="email"/>
          <a:stretch>
            <a:fillRect/>
          </a:stretch>
        </p:blipFill>
        <p:spPr>
          <a:xfrm>
            <a:off x="0" y="-106680"/>
            <a:ext cx="9144000" cy="7071360"/>
          </a:xfrm>
          <a:prstGeom prst="rect">
            <a:avLst/>
          </a:prstGeom>
        </p:spPr>
      </p:pic>
      <p:sp>
        <p:nvSpPr>
          <p:cNvPr id="5" name="Стрелка влево 4"/>
          <p:cNvSpPr/>
          <p:nvPr/>
        </p:nvSpPr>
        <p:spPr>
          <a:xfrm>
            <a:off x="500036" y="6215083"/>
            <a:ext cx="1500199" cy="500043"/>
          </a:xfrm>
          <a:prstGeom prst="lef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3" action="ppaction://hlinksldjump"/>
              </a:rPr>
              <a:t>прихожая</a:t>
            </a:r>
            <a:endParaRPr lang="ru-RU" dirty="0"/>
          </a:p>
        </p:txBody>
      </p:sp>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vanna-2.jpg"/>
          <p:cNvPicPr>
            <a:picLocks noChangeAspect="1"/>
          </p:cNvPicPr>
          <p:nvPr/>
        </p:nvPicPr>
        <p:blipFill>
          <a:blip r:embed="rId2" cstate="email"/>
          <a:stretch>
            <a:fillRect/>
          </a:stretch>
        </p:blipFill>
        <p:spPr>
          <a:xfrm>
            <a:off x="0" y="0"/>
            <a:ext cx="9144000" cy="6858000"/>
          </a:xfrm>
          <a:prstGeom prst="rect">
            <a:avLst/>
          </a:prstGeom>
        </p:spPr>
      </p:pic>
      <p:sp>
        <p:nvSpPr>
          <p:cNvPr id="7" name="Стрелка влево 6"/>
          <p:cNvSpPr/>
          <p:nvPr/>
        </p:nvSpPr>
        <p:spPr>
          <a:xfrm>
            <a:off x="500036" y="6215083"/>
            <a:ext cx="1500199" cy="500043"/>
          </a:xfrm>
          <a:prstGeom prst="lef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3" action="ppaction://hlinksldjump"/>
              </a:rPr>
              <a:t>прихожая</a:t>
            </a:r>
            <a:endParaRPr lang="ru-RU"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12m.jpg"/>
          <p:cNvPicPr>
            <a:picLocks noChangeAspect="1"/>
          </p:cNvPicPr>
          <p:nvPr/>
        </p:nvPicPr>
        <p:blipFill>
          <a:blip r:embed="rId2" cstate="email"/>
          <a:stretch>
            <a:fillRect/>
          </a:stretch>
        </p:blipFill>
        <p:spPr>
          <a:xfrm>
            <a:off x="-107395" y="0"/>
            <a:ext cx="9251396" cy="6858000"/>
          </a:xfrm>
          <a:prstGeom prst="rect">
            <a:avLst/>
          </a:prstGeom>
        </p:spPr>
      </p:pic>
      <p:sp>
        <p:nvSpPr>
          <p:cNvPr id="12" name="Стрелка влево 11"/>
          <p:cNvSpPr/>
          <p:nvPr/>
        </p:nvSpPr>
        <p:spPr>
          <a:xfrm>
            <a:off x="214284" y="6357957"/>
            <a:ext cx="1500199" cy="500043"/>
          </a:xfrm>
          <a:prstGeom prst="lef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3" action="ppaction://hlinksldjump"/>
              </a:rPr>
              <a:t>прихожая</a:t>
            </a:r>
            <a:endParaRPr lang="ru-RU" dirty="0"/>
          </a:p>
        </p:txBody>
      </p:sp>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dirty="0" smtClean="0"/>
              <a:t>Мама попросила Вас пожарить яичницу, но Вы знаете, что она сегодня отварила яйца на салат. Все яйца лежат в холодильнике в одном лотке. Как определить какое яйцо сырое, а какое вареное?</a:t>
            </a:r>
            <a:endParaRPr lang="ru-RU" sz="2400" dirty="0"/>
          </a:p>
        </p:txBody>
      </p:sp>
      <p:pic>
        <p:nvPicPr>
          <p:cNvPr id="4" name="Содержимое 3" descr="yaytsa1.jpg"/>
          <p:cNvPicPr>
            <a:picLocks noGrp="1" noChangeAspect="1"/>
          </p:cNvPicPr>
          <p:nvPr>
            <p:ph idx="1"/>
          </p:nvPr>
        </p:nvPicPr>
        <p:blipFill>
          <a:blip r:embed="rId2" cstate="email"/>
          <a:stretch>
            <a:fillRect/>
          </a:stretch>
        </p:blipFill>
        <p:spPr>
          <a:xfrm>
            <a:off x="1643043" y="2000242"/>
            <a:ext cx="5544752" cy="3365271"/>
          </a:xfrm>
        </p:spPr>
      </p:pic>
      <p:sp>
        <p:nvSpPr>
          <p:cNvPr id="5" name="TextBox 4"/>
          <p:cNvSpPr txBox="1"/>
          <p:nvPr/>
        </p:nvSpPr>
        <p:spPr>
          <a:xfrm>
            <a:off x="714349" y="5715016"/>
            <a:ext cx="7858180" cy="523220"/>
          </a:xfrm>
          <a:prstGeom prst="rect">
            <a:avLst/>
          </a:prstGeom>
          <a:noFill/>
        </p:spPr>
        <p:txBody>
          <a:bodyPr wrap="square" rtlCol="0">
            <a:spAutoFit/>
          </a:bodyPr>
          <a:lstStyle/>
          <a:p>
            <a:pPr algn="ctr"/>
            <a:r>
              <a:rPr lang="ru-RU" sz="2800" b="1" dirty="0" smtClean="0">
                <a:solidFill>
                  <a:srgbClr val="C00000"/>
                </a:solidFill>
                <a:hlinkClick r:id="rId3" action="ppaction://hlinksldjump"/>
              </a:rPr>
              <a:t>Поясните ответ с точки зрения физики.</a:t>
            </a:r>
            <a:endParaRPr lang="ru-RU" sz="2800" b="1" dirty="0">
              <a:solidFill>
                <a:srgbClr val="C00000"/>
              </a:solidFill>
            </a:endParaRPr>
          </a:p>
        </p:txBody>
      </p:sp>
    </p:spTree>
  </p:cSld>
  <p:clrMapOvr>
    <a:masterClrMapping/>
  </p:clrMapOvr>
  <p:transition>
    <p:newsfla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TotalTime>
  <Words>1092</Words>
  <Application>Microsoft Office PowerPoint</Application>
  <PresentationFormat>Лист Letter (8,5x11")</PresentationFormat>
  <Paragraphs>55</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Поток</vt:lpstr>
      <vt:lpstr>Проект «Мой дом»</vt:lpstr>
      <vt:lpstr>Слайд 2</vt:lpstr>
      <vt:lpstr>Слайд 3</vt:lpstr>
      <vt:lpstr>Слайд 4</vt:lpstr>
      <vt:lpstr>Слайд 5</vt:lpstr>
      <vt:lpstr>Слайд 6</vt:lpstr>
      <vt:lpstr>Слайд 7</vt:lpstr>
      <vt:lpstr>Слайд 8</vt:lpstr>
      <vt:lpstr>Мама попросила Вас пожарить яичницу, но Вы знаете, что она сегодня отварила яйца на салат. Все яйца лежат в холодильнике в одном лотке. Как определить какое яйцо сырое, а какое вареное?</vt:lpstr>
      <vt:lpstr>Вам позвонили знакомые и сказали что к ужину придут в гости. Встала проблема, чем накормить? У Вас есть котлеты. Крупы и макароны закончились, есть только картошка. До прихода гостей осталось 20 минут, а картошка обычно варится 30 минут. Что нужно сделать, чтобы ускорить процесс варки?</vt:lpstr>
      <vt:lpstr>Ваша семья решила сделать серьезную покупку – новый холодильник. Всей семьей Вы пришли в магазин. Выбор огромный. Какой холодильник Вы бы выбрали для того, чтобы он работал эффективнее, учитывая его внешний вид?</vt:lpstr>
      <vt:lpstr>Для чего отводящим трубам раковин придают коленчатую форму? </vt:lpstr>
      <vt:lpstr>Упрямое яйцо</vt:lpstr>
      <vt:lpstr>Маша, кушай кашу!</vt:lpstr>
      <vt:lpstr>Слайд 15</vt:lpstr>
      <vt:lpstr>При консервировании огурцов или помидоров по некоторым рецептам необходимо наливать растительное масло в кипящую воду. При этом масло хорошо растворяется в воде. Однако, если хотя бы одна капелька воды попадет на сковороду с маслом во время жарки, то мы слышим треск и капельки воды разбрызгиваются в разные стороны. Почему это происходит?</vt:lpstr>
      <vt:lpstr>Слайд 17</vt:lpstr>
      <vt:lpstr>Слайд 18</vt:lpstr>
      <vt:lpstr>Слайд 19</vt:lpstr>
      <vt:lpstr>Мама попросила папу развешать белье из окончившей стирку машины. Когда она пришла в ванную, то увидела, что белье висит на веревках нерасправленным.  Пришлось ей вновь встряхивать и развешивать белье. Увидев это, папа обиделся и сказал, что больше белье развешивать не будет. Прав ли папа? Для чего нужно встряхивать мокрое белье?</vt:lpstr>
      <vt:lpstr>Подруги Аня и Маша любили прогулки в любую погоду. У Ани была норковая шубка, а у Маши пуховик. Когда они шли по улице зимой Маша быстро замерзала, и они шли в какой-либо магазин погреться. Там Маше быстро становилось жарко и приходилось выходить на улицу. Аня же такого дискомфорта не чувствовала? Почему?</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Maksim</dc:creator>
  <cp:lastModifiedBy>revaz</cp:lastModifiedBy>
  <cp:revision>37</cp:revision>
  <dcterms:modified xsi:type="dcterms:W3CDTF">2013-02-19T20:18:38Z</dcterms:modified>
</cp:coreProperties>
</file>