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1"/>
  </p:sldMasterIdLst>
  <p:notesMasterIdLst>
    <p:notesMasterId r:id="rId26"/>
  </p:notesMasterIdLst>
  <p:sldIdLst>
    <p:sldId id="256" r:id="rId2"/>
    <p:sldId id="286" r:id="rId3"/>
    <p:sldId id="306" r:id="rId4"/>
    <p:sldId id="305" r:id="rId5"/>
    <p:sldId id="284" r:id="rId6"/>
    <p:sldId id="287" r:id="rId7"/>
    <p:sldId id="288" r:id="rId8"/>
    <p:sldId id="275" r:id="rId9"/>
    <p:sldId id="293" r:id="rId10"/>
    <p:sldId id="309" r:id="rId11"/>
    <p:sldId id="317" r:id="rId12"/>
    <p:sldId id="318" r:id="rId13"/>
    <p:sldId id="326" r:id="rId14"/>
    <p:sldId id="321" r:id="rId15"/>
    <p:sldId id="310" r:id="rId16"/>
    <p:sldId id="313" r:id="rId17"/>
    <p:sldId id="316" r:id="rId18"/>
    <p:sldId id="303" r:id="rId19"/>
    <p:sldId id="307" r:id="rId20"/>
    <p:sldId id="319" r:id="rId21"/>
    <p:sldId id="323" r:id="rId22"/>
    <p:sldId id="325" r:id="rId23"/>
    <p:sldId id="285" r:id="rId24"/>
    <p:sldId id="274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79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jpeg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image" Target="../media/image28.wmf"/><Relationship Id="rId7" Type="http://schemas.openxmlformats.org/officeDocument/2006/relationships/image" Target="../media/image30.wmf"/><Relationship Id="rId2" Type="http://schemas.openxmlformats.org/officeDocument/2006/relationships/image" Target="../media/image27.wmf"/><Relationship Id="rId1" Type="http://schemas.openxmlformats.org/officeDocument/2006/relationships/image" Target="../media/image32.jpeg"/><Relationship Id="rId6" Type="http://schemas.openxmlformats.org/officeDocument/2006/relationships/image" Target="../media/image29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27.wmf"/><Relationship Id="rId2" Type="http://schemas.openxmlformats.org/officeDocument/2006/relationships/image" Target="../media/image28.wmf"/><Relationship Id="rId1" Type="http://schemas.openxmlformats.org/officeDocument/2006/relationships/image" Target="../media/image32.jpeg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C63F891-1689-431F-9D2D-4CD90330F761}" type="datetimeFigureOut">
              <a:rPr lang="ru-RU"/>
              <a:pPr>
                <a:defRPr/>
              </a:pPr>
              <a:t>19.02.2013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C01FD16-309E-45E2-BD52-565D40F9A3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CCE85B-2DFB-4BBE-A062-A100D6BE55B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2D17F-6022-4B69-8D13-253EB0786BF1}" type="datetimeFigureOut">
              <a:rPr lang="ru-RU"/>
              <a:pPr>
                <a:defRPr/>
              </a:pPr>
              <a:t>19.02.2013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0946D2-7BE3-49E3-952E-8E552E9E00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46F7F-D31B-4956-98F4-BD1C3283C3E3}" type="datetimeFigureOut">
              <a:rPr lang="ru-RU"/>
              <a:pPr>
                <a:defRPr/>
              </a:pPr>
              <a:t>19.02.2013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D8521-0971-4B14-88AA-508F07E6AA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2283CA-2B49-414A-9804-8D13A19EB0E7}" type="datetimeFigureOut">
              <a:rPr lang="ru-RU"/>
              <a:pPr>
                <a:defRPr/>
              </a:pPr>
              <a:t>19.02.2013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7A3BD-4CCF-4C21-BC1B-CA72D93752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ультимедиа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30725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6826B-4FD0-4576-A241-8731B52907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0E6D9-EFB0-42FA-B554-929B2B20A150}" type="datetimeFigureOut">
              <a:rPr lang="ru-RU"/>
              <a:pPr>
                <a:defRPr/>
              </a:pPr>
              <a:t>19.02.2013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0E8351-6C92-4A04-8702-996C555578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802AC-D678-4552-8FE2-817EED27A5D6}" type="datetimeFigureOut">
              <a:rPr lang="ru-RU"/>
              <a:pPr>
                <a:defRPr/>
              </a:pPr>
              <a:t>19.02.2013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2A402-BBF1-45A2-B090-CAB65F9A82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0DBC5-0B17-4611-8BCA-13066EBC524B}" type="datetimeFigureOut">
              <a:rPr lang="ru-RU"/>
              <a:pPr>
                <a:defRPr/>
              </a:pPr>
              <a:t>19.02.2013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FB2DC-9DF1-4B80-89B8-599DA6DFE3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6FD98-5412-4210-A180-B3AA5BC253AF}" type="datetimeFigureOut">
              <a:rPr lang="ru-RU"/>
              <a:pPr>
                <a:defRPr/>
              </a:pPr>
              <a:t>19.02.2013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DCE739-2976-4B3D-9DCB-2087503F55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E3F9B-9E53-4F91-8FA9-B14D58C22B66}" type="datetimeFigureOut">
              <a:rPr lang="ru-RU"/>
              <a:pPr>
                <a:defRPr/>
              </a:pPr>
              <a:t>19.02.2013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320D8-4BAA-474C-85E8-6B96441D50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49C3C-987E-4AC9-B3B3-CDC8F0745208}" type="datetimeFigureOut">
              <a:rPr lang="ru-RU"/>
              <a:pPr>
                <a:defRPr/>
              </a:pPr>
              <a:t>19.02.2013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0323D-B551-499A-B6C5-87BAAD4609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2A8ED-6AC5-48F7-BF1C-86747DA88D6C}" type="datetimeFigureOut">
              <a:rPr lang="ru-RU"/>
              <a:pPr>
                <a:defRPr/>
              </a:pPr>
              <a:t>19.02.2013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DFA75-CFCB-4B45-83B7-950041C443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016BF-65C4-41AF-8171-3F76B0DC3523}" type="datetimeFigureOut">
              <a:rPr lang="ru-RU"/>
              <a:pPr>
                <a:defRPr/>
              </a:pPr>
              <a:t>19.02.2013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6D595-1DDD-47F4-BCA4-B47E5FC196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101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F6A2E1E4-58FF-4E4A-9219-D6A1925A8006}" type="datetimeFigureOut">
              <a:rPr lang="ru-RU"/>
              <a:pPr>
                <a:defRPr/>
              </a:pPr>
              <a:t>19.02.2013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BF3179A0-605B-4562-A765-FFA5EB81DE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912" r:id="rId2"/>
    <p:sldLayoutId id="2147483913" r:id="rId3"/>
    <p:sldLayoutId id="2147483908" r:id="rId4"/>
    <p:sldLayoutId id="2147483914" r:id="rId5"/>
    <p:sldLayoutId id="2147483909" r:id="rId6"/>
    <p:sldLayoutId id="2147483915" r:id="rId7"/>
    <p:sldLayoutId id="2147483916" r:id="rId8"/>
    <p:sldLayoutId id="2147483917" r:id="rId9"/>
    <p:sldLayoutId id="2147483910" r:id="rId10"/>
    <p:sldLayoutId id="2147483918" r:id="rId11"/>
    <p:sldLayoutId id="2147483919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33333333\U14_01.avi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Relationship Id="rId9" Type="http://schemas.openxmlformats.org/officeDocument/2006/relationships/oleObject" Target="../embeddings/oleObject1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D:\&#1048;&#1043;&#1054;&#1064;&#1048;&#1053;&#1040;%20&#1057;.&#1053;\&#1091;&#1095;&#1080;&#1090;&#1077;&#1083;&#1100;\&#1091;&#1088;&#1086;&#1082;&#1080;%20-&#1087;&#1088;&#1077;&#1079;&#1077;&#1085;&#1090;&#1072;&#1094;&#1080;&#1080;%20&#1087;&#1086;%20&#1092;&#1080;&#1079;&#1080;&#1082;&#1077;\8%20&#1082;&#1083;&#1072;&#1089;&#1089;\&#1072;&#1075;&#1088;&#1077;&#1075;&#1077;&#1090;&#1085;&#1099;&#1077;%20&#1089;&#1086;&#1089;&#1090;&#1086;&#1103;&#1085;&#1080;&#1103;%20&#1074;&#1077;&#1097;&#1077;&#1089;&#1090;&#1074;&#1072;%208%20&#1082;&#1083;&#1072;&#1089;&#1089;\t6.avi" TargetMode="External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24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oleObject" Target="../embeddings/oleObject13.bin"/><Relationship Id="rId7" Type="http://schemas.openxmlformats.org/officeDocument/2006/relationships/image" Target="../media/image4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6.bin"/><Relationship Id="rId5" Type="http://schemas.openxmlformats.org/officeDocument/2006/relationships/oleObject" Target="../embeddings/oleObject15.bin"/><Relationship Id="rId4" Type="http://schemas.openxmlformats.org/officeDocument/2006/relationships/oleObject" Target="../embeddings/oleObject14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37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3"/>
          <p:cNvSpPr txBox="1">
            <a:spLocks noChangeArrowheads="1"/>
          </p:cNvSpPr>
          <p:nvPr/>
        </p:nvSpPr>
        <p:spPr bwMode="auto">
          <a:xfrm>
            <a:off x="2928938" y="1714500"/>
            <a:ext cx="29289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660033"/>
                </a:solidFill>
                <a:latin typeface="Calibri" pitchFamily="34" charset="0"/>
              </a:rPr>
              <a:t>Урок повторения </a:t>
            </a:r>
          </a:p>
          <a:p>
            <a:pPr algn="ctr"/>
            <a:r>
              <a:rPr lang="ru-RU" sz="2000" b="1">
                <a:solidFill>
                  <a:srgbClr val="660033"/>
                </a:solidFill>
                <a:latin typeface="Calibri" pitchFamily="34" charset="0"/>
              </a:rPr>
              <a:t>(8 класс)</a:t>
            </a:r>
          </a:p>
        </p:txBody>
      </p:sp>
      <p:sp>
        <p:nvSpPr>
          <p:cNvPr id="14339" name="AutoShape 6" descr="logoнг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43875" y="6286500"/>
            <a:ext cx="642938" cy="360363"/>
          </a:xfrm>
          <a:prstGeom prst="actionButtonForwardNext">
            <a:avLst/>
          </a:prstGeom>
          <a:blipFill dpi="0" rotWithShape="1">
            <a:blip r:embed="rId3" cstate="print">
              <a:alphaModFix amt="90000"/>
            </a:blip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14340" name="Picture 7" descr="logoнг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75" y="3286125"/>
            <a:ext cx="3500438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0" y="214313"/>
            <a:ext cx="9144000" cy="954087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 Тема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«Объяснение агрегатных состояний вещества на основе молекулярно-кинетических представлений» </a:t>
            </a:r>
            <a:endParaRPr lang="ru-RU" sz="11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U14_01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50" y="3286125"/>
            <a:ext cx="2714625" cy="2857500"/>
          </a:xfrm>
          <a:prstGeom prst="rect">
            <a:avLst/>
          </a:prstGeom>
          <a:noFill/>
          <a:ln w="57150">
            <a:solidFill>
              <a:srgbClr val="FF6600"/>
            </a:solidFill>
            <a:miter lim="800000"/>
            <a:headEnd/>
            <a:tailEnd/>
          </a:ln>
          <a:effectLst>
            <a:outerShdw dist="107763" dir="18900000" algn="ctr" rotWithShape="0">
              <a:srgbClr val="FFFF99">
                <a:alpha val="50000"/>
              </a:srgbClr>
            </a:outerShdw>
          </a:effectLst>
        </p:spPr>
      </p:pic>
      <p:pic>
        <p:nvPicPr>
          <p:cNvPr id="1026" name="Рисунок 4" descr="C:\Documents and Settings\ш\Рабочий стол\откр.урок физика\к откр. ур\Копия (3) Изображение 18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7988" y="3286125"/>
            <a:ext cx="2949575" cy="28575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chemeClr val="accent6"/>
            </a:solidFill>
            <a:miter lim="800000"/>
            <a:headEnd/>
            <a:tailEnd/>
          </a:ln>
        </p:spPr>
      </p:pic>
      <p:pic>
        <p:nvPicPr>
          <p:cNvPr id="14344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6000750" y="3571875"/>
            <a:ext cx="2728913" cy="21812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  <p:bldLst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685800" y="301625"/>
            <a:ext cx="7772400" cy="16271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 smtClean="0"/>
          </a:p>
        </p:txBody>
      </p:sp>
      <p:pic>
        <p:nvPicPr>
          <p:cNvPr id="23555" name="Picture 16" descr="Просмотреть подробнос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63" y="0"/>
            <a:ext cx="5643562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2" descr="Рисунок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8" y="1785938"/>
            <a:ext cx="5072062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AutoShape 13"/>
          <p:cNvSpPr>
            <a:spLocks noChangeArrowheads="1"/>
          </p:cNvSpPr>
          <p:nvPr/>
        </p:nvSpPr>
        <p:spPr bwMode="auto">
          <a:xfrm rot="10800000">
            <a:off x="8143875" y="0"/>
            <a:ext cx="1000125" cy="5399088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3558" name="WordArt 15"/>
          <p:cNvSpPr>
            <a:spLocks noChangeArrowheads="1" noChangeShapeType="1" noTextEdit="1"/>
          </p:cNvSpPr>
          <p:nvPr/>
        </p:nvSpPr>
        <p:spPr bwMode="auto">
          <a:xfrm rot="5400000">
            <a:off x="7145338" y="1069975"/>
            <a:ext cx="2663825" cy="523875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639990" lon="20699976" rev="0"/>
              </a:camera>
              <a:lightRig rig="legacyNormal3" dir="l"/>
            </a:scene3d>
            <a:sp3d extrusionH="201600" prstMaterial="legacyPlastic">
              <a:extrusionClr>
                <a:srgbClr val="FF9966"/>
              </a:extrusionClr>
            </a:sp3d>
          </a:bodyPr>
          <a:lstStyle/>
          <a:p>
            <a:pPr algn="ctr" fontAlgn="auto"/>
            <a:r>
              <a:rPr lang="ru-RU" sz="3600" kern="10">
                <a:ln w="9525">
                  <a:round/>
                  <a:headEnd/>
                  <a:tailEnd/>
                </a:ln>
                <a:solidFill>
                  <a:srgbClr val="CC0000"/>
                </a:solidFill>
                <a:latin typeface="Arial"/>
                <a:cs typeface="Arial"/>
              </a:rPr>
              <a:t>осадки</a:t>
            </a:r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3929063" cy="657225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  <a:defRPr/>
            </a:pPr>
            <a:r>
              <a:rPr lang="ru-RU" sz="1800" dirty="0" smtClean="0"/>
              <a:t>Тест 2.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ru-RU" sz="1800" b="1" dirty="0" smtClean="0">
                <a:latin typeface="Calibri" pitchFamily="34" charset="0"/>
              </a:rPr>
              <a:t>1. Переход из твердой фазы в жидкую фазу называется...</a:t>
            </a:r>
          </a:p>
          <a:p>
            <a:pPr eaLnBrk="1" hangingPunct="1">
              <a:defRPr/>
            </a:pPr>
            <a:r>
              <a:rPr lang="ru-RU" sz="1100" b="1" i="1" dirty="0" smtClean="0">
                <a:solidFill>
                  <a:schemeClr val="bg2">
                    <a:lumMod val="25000"/>
                  </a:schemeClr>
                </a:solidFill>
              </a:rPr>
              <a:t>1</a:t>
            </a:r>
            <a:r>
              <a:rPr lang="ru-RU" sz="1100" b="1" i="1" dirty="0" smtClean="0">
                <a:solidFill>
                  <a:schemeClr val="accent5">
                    <a:lumMod val="50000"/>
                  </a:schemeClr>
                </a:solidFill>
              </a:rPr>
              <a:t>). Плавление . </a:t>
            </a:r>
          </a:p>
          <a:p>
            <a:pPr eaLnBrk="1" hangingPunct="1">
              <a:defRPr/>
            </a:pPr>
            <a:r>
              <a:rPr lang="ru-RU" sz="1100" b="1" i="1" dirty="0" smtClean="0">
                <a:solidFill>
                  <a:schemeClr val="accent5">
                    <a:lumMod val="50000"/>
                  </a:schemeClr>
                </a:solidFill>
              </a:rPr>
              <a:t>2). Отвердевание.   </a:t>
            </a:r>
          </a:p>
          <a:p>
            <a:pPr eaLnBrk="1" hangingPunct="1">
              <a:defRPr/>
            </a:pPr>
            <a:r>
              <a:rPr lang="ru-RU" sz="1100" b="1" i="1" dirty="0" smtClean="0">
                <a:solidFill>
                  <a:schemeClr val="accent5">
                    <a:lumMod val="50000"/>
                  </a:schemeClr>
                </a:solidFill>
              </a:rPr>
              <a:t>3). Конденсация.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ru-RU" sz="1800" b="1" dirty="0" smtClean="0">
                <a:latin typeface="Calibri" pitchFamily="34" charset="0"/>
              </a:rPr>
              <a:t>2. Переход из жидкой фазы в газообразную фазу называется...</a:t>
            </a:r>
          </a:p>
          <a:p>
            <a:pPr eaLnBrk="1" hangingPunct="1">
              <a:defRPr/>
            </a:pPr>
            <a:r>
              <a:rPr lang="ru-RU" sz="1200" b="1" i="1" dirty="0" smtClean="0">
                <a:solidFill>
                  <a:schemeClr val="bg2">
                    <a:lumMod val="25000"/>
                  </a:schemeClr>
                </a:solidFill>
              </a:rPr>
              <a:t>1</a:t>
            </a:r>
            <a:r>
              <a:rPr lang="ru-RU" sz="1200" b="1" i="1" dirty="0" smtClean="0">
                <a:solidFill>
                  <a:schemeClr val="accent5">
                    <a:lumMod val="50000"/>
                  </a:schemeClr>
                </a:solidFill>
              </a:rPr>
              <a:t>). Плавление .  </a:t>
            </a:r>
          </a:p>
          <a:p>
            <a:pPr eaLnBrk="1" hangingPunct="1">
              <a:defRPr/>
            </a:pPr>
            <a:r>
              <a:rPr lang="ru-RU" sz="1200" b="1" i="1" dirty="0" smtClean="0">
                <a:solidFill>
                  <a:schemeClr val="accent5">
                    <a:lumMod val="50000"/>
                  </a:schemeClr>
                </a:solidFill>
              </a:rPr>
              <a:t>2). Испарение.    </a:t>
            </a:r>
          </a:p>
          <a:p>
            <a:pPr eaLnBrk="1" hangingPunct="1">
              <a:defRPr/>
            </a:pPr>
            <a:r>
              <a:rPr lang="ru-RU" sz="1200" b="1" i="1" dirty="0" smtClean="0">
                <a:solidFill>
                  <a:schemeClr val="accent5">
                    <a:lumMod val="50000"/>
                  </a:schemeClr>
                </a:solidFill>
              </a:rPr>
              <a:t>3). Конденсация.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3. Переход из </a:t>
            </a:r>
            <a:r>
              <a:rPr lang="ru-RU" sz="1800" b="1" dirty="0" smtClean="0">
                <a:latin typeface="Calibri" pitchFamily="34" charset="0"/>
              </a:rPr>
              <a:t>жидкой фазы в твердую фазу называется...</a:t>
            </a:r>
          </a:p>
          <a:p>
            <a:pPr eaLnBrk="1" hangingPunct="1">
              <a:defRPr/>
            </a:pPr>
            <a:r>
              <a:rPr lang="ru-RU" sz="1200" b="1" i="1" dirty="0" smtClean="0">
                <a:solidFill>
                  <a:schemeClr val="bg2">
                    <a:lumMod val="25000"/>
                  </a:schemeClr>
                </a:solidFill>
              </a:rPr>
              <a:t>1</a:t>
            </a:r>
            <a:r>
              <a:rPr lang="ru-RU" sz="1200" b="1" i="1" dirty="0" smtClean="0">
                <a:solidFill>
                  <a:schemeClr val="accent5">
                    <a:lumMod val="50000"/>
                  </a:schemeClr>
                </a:solidFill>
              </a:rPr>
              <a:t>). Конденсация.   </a:t>
            </a:r>
          </a:p>
          <a:p>
            <a:pPr eaLnBrk="1" hangingPunct="1">
              <a:defRPr/>
            </a:pPr>
            <a:r>
              <a:rPr lang="ru-RU" sz="1200" b="1" i="1" dirty="0" smtClean="0">
                <a:solidFill>
                  <a:schemeClr val="accent5">
                    <a:lumMod val="50000"/>
                  </a:schemeClr>
                </a:solidFill>
              </a:rPr>
              <a:t>2). Кристаллизация.  </a:t>
            </a:r>
          </a:p>
          <a:p>
            <a:pPr eaLnBrk="1" hangingPunct="1">
              <a:defRPr/>
            </a:pPr>
            <a:r>
              <a:rPr lang="ru-RU" sz="1200" b="1" i="1" dirty="0" smtClean="0">
                <a:solidFill>
                  <a:schemeClr val="accent5">
                    <a:lumMod val="50000"/>
                  </a:schemeClr>
                </a:solidFill>
              </a:rPr>
              <a:t>3). Сублимация.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ru-RU" sz="1800" b="1" dirty="0" smtClean="0">
                <a:latin typeface="Calibri" pitchFamily="34" charset="0"/>
              </a:rPr>
              <a:t>4. Переход из газообразной фазы в  жидкую называется...</a:t>
            </a:r>
          </a:p>
          <a:p>
            <a:pPr eaLnBrk="1" hangingPunct="1">
              <a:defRPr/>
            </a:pPr>
            <a:r>
              <a:rPr lang="ru-RU" sz="1200" b="1" i="1" dirty="0" smtClean="0">
                <a:solidFill>
                  <a:schemeClr val="bg2">
                    <a:lumMod val="25000"/>
                  </a:schemeClr>
                </a:solidFill>
              </a:rPr>
              <a:t>1</a:t>
            </a:r>
            <a:r>
              <a:rPr lang="ru-RU" sz="1200" b="1" i="1" dirty="0" smtClean="0">
                <a:solidFill>
                  <a:schemeClr val="accent5">
                    <a:lumMod val="50000"/>
                  </a:schemeClr>
                </a:solidFill>
              </a:rPr>
              <a:t>). Десублимация.   2). Отвердевание.  </a:t>
            </a:r>
          </a:p>
          <a:p>
            <a:pPr eaLnBrk="1" hangingPunct="1">
              <a:defRPr/>
            </a:pPr>
            <a:r>
              <a:rPr lang="ru-RU" sz="1200" b="1" i="1" dirty="0" smtClean="0">
                <a:solidFill>
                  <a:schemeClr val="accent5">
                    <a:lumMod val="50000"/>
                  </a:schemeClr>
                </a:solidFill>
              </a:rPr>
              <a:t>3). Конденсация.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ru-RU" sz="1800" b="1" dirty="0" smtClean="0">
                <a:latin typeface="Calibri" pitchFamily="34" charset="0"/>
              </a:rPr>
              <a:t>5. Переход из твердой фазы в газообразную фазу называется...</a:t>
            </a:r>
          </a:p>
          <a:p>
            <a:pPr eaLnBrk="1" hangingPunct="1">
              <a:defRPr/>
            </a:pPr>
            <a:r>
              <a:rPr lang="ru-RU" sz="1200" b="1" i="1" dirty="0" smtClean="0">
                <a:solidFill>
                  <a:schemeClr val="bg2">
                    <a:lumMod val="25000"/>
                  </a:schemeClr>
                </a:solidFill>
              </a:rPr>
              <a:t>1</a:t>
            </a:r>
            <a:r>
              <a:rPr lang="ru-RU" sz="1200" b="1" i="1" dirty="0" smtClean="0">
                <a:solidFill>
                  <a:schemeClr val="accent5">
                    <a:lumMod val="50000"/>
                  </a:schemeClr>
                </a:solidFill>
              </a:rPr>
              <a:t>). Испарение.   2). Сублимация.   </a:t>
            </a:r>
          </a:p>
          <a:p>
            <a:pPr eaLnBrk="1" hangingPunct="1">
              <a:defRPr/>
            </a:pPr>
            <a:r>
              <a:rPr lang="ru-RU" sz="1200" b="1" i="1" dirty="0" smtClean="0">
                <a:solidFill>
                  <a:schemeClr val="accent5">
                    <a:lumMod val="50000"/>
                  </a:schemeClr>
                </a:solidFill>
              </a:rPr>
              <a:t>3). Нагревание.   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1800" b="1" i="1" dirty="0" smtClean="0">
                <a:solidFill>
                  <a:schemeClr val="tx1"/>
                </a:solidFill>
              </a:rPr>
              <a:t>Взаимоп</a:t>
            </a:r>
            <a:r>
              <a:rPr lang="ru-RU" sz="1800" b="1" dirty="0" smtClean="0">
                <a:solidFill>
                  <a:schemeClr val="tx1"/>
                </a:solidFill>
              </a:rPr>
              <a:t>роверка:  ( 1;  2; 2;  3; 2)                                   </a:t>
            </a:r>
            <a:endParaRPr lang="ru-RU" sz="2400" b="1" dirty="0" smtClean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                                                                                  </a:t>
            </a:r>
            <a:endParaRPr lang="ru-RU" sz="2400" dirty="0" smtClean="0"/>
          </a:p>
        </p:txBody>
      </p:sp>
      <p:sp>
        <p:nvSpPr>
          <p:cNvPr id="23560" name="WordArt 4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4429125" y="857250"/>
            <a:ext cx="3571875" cy="2143125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Круговорот воды</a:t>
            </a:r>
          </a:p>
          <a:p>
            <a:pPr algn="ctr"/>
            <a:r>
              <a:rPr lang="ru-RU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в природе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Line 2"/>
          <p:cNvSpPr>
            <a:spLocks noChangeShapeType="1"/>
          </p:cNvSpPr>
          <p:nvPr/>
        </p:nvSpPr>
        <p:spPr bwMode="auto">
          <a:xfrm flipH="1" flipV="1">
            <a:off x="2643188" y="1285875"/>
            <a:ext cx="0" cy="3505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ru-RU"/>
          </a:p>
        </p:txBody>
      </p:sp>
      <p:sp>
        <p:nvSpPr>
          <p:cNvPr id="1032" name="Line 3"/>
          <p:cNvSpPr>
            <a:spLocks noChangeShapeType="1"/>
          </p:cNvSpPr>
          <p:nvPr/>
        </p:nvSpPr>
        <p:spPr bwMode="auto">
          <a:xfrm flipV="1">
            <a:off x="1835150" y="2965450"/>
            <a:ext cx="6880225" cy="460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ru-RU"/>
          </a:p>
        </p:txBody>
      </p:sp>
      <p:sp>
        <p:nvSpPr>
          <p:cNvPr id="13316" name="Line 4"/>
          <p:cNvSpPr>
            <a:spLocks noChangeShapeType="1"/>
          </p:cNvSpPr>
          <p:nvPr/>
        </p:nvSpPr>
        <p:spPr bwMode="auto">
          <a:xfrm flipV="1">
            <a:off x="2786063" y="2997200"/>
            <a:ext cx="819150" cy="1503363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n>
                <a:solidFill>
                  <a:srgbClr val="0070C0"/>
                </a:solidFill>
              </a:ln>
              <a:latin typeface="+mn-lt"/>
            </a:endParaRPr>
          </a:p>
        </p:txBody>
      </p:sp>
      <p:sp>
        <p:nvSpPr>
          <p:cNvPr id="13317" name="Line 5"/>
          <p:cNvSpPr>
            <a:spLocks noChangeShapeType="1"/>
          </p:cNvSpPr>
          <p:nvPr/>
        </p:nvSpPr>
        <p:spPr bwMode="auto">
          <a:xfrm>
            <a:off x="3571875" y="2954338"/>
            <a:ext cx="2428875" cy="46037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n w="76200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13318" name="Line 6"/>
          <p:cNvSpPr>
            <a:spLocks noChangeShapeType="1"/>
          </p:cNvSpPr>
          <p:nvPr/>
        </p:nvSpPr>
        <p:spPr bwMode="auto">
          <a:xfrm flipV="1">
            <a:off x="6000750" y="1357313"/>
            <a:ext cx="785813" cy="16002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1026" name="Object 10" descr="Папирус"/>
          <p:cNvGraphicFramePr>
            <a:graphicFrameLocks noChangeAspect="1"/>
          </p:cNvGraphicFramePr>
          <p:nvPr/>
        </p:nvGraphicFramePr>
        <p:xfrm>
          <a:off x="2268538" y="836613"/>
          <a:ext cx="627062" cy="346075"/>
        </p:xfrm>
        <a:graphic>
          <a:graphicData uri="http://schemas.openxmlformats.org/presentationml/2006/ole">
            <p:oleObj spid="_x0000_s1026" name="Equation" r:id="rId3" imgW="368280" imgH="203040" progId="">
              <p:embed/>
            </p:oleObj>
          </a:graphicData>
        </a:graphic>
      </p:graphicFrame>
      <p:graphicFrame>
        <p:nvGraphicFramePr>
          <p:cNvPr id="1027" name="Object 11" descr="Папирус"/>
          <p:cNvGraphicFramePr>
            <a:graphicFrameLocks noChangeAspect="1"/>
          </p:cNvGraphicFramePr>
          <p:nvPr/>
        </p:nvGraphicFramePr>
        <p:xfrm>
          <a:off x="8001000" y="2500313"/>
          <a:ext cx="928688" cy="371475"/>
        </p:xfrm>
        <a:graphic>
          <a:graphicData uri="http://schemas.openxmlformats.org/presentationml/2006/ole">
            <p:oleObj spid="_x0000_s1027" name="Equation" r:id="rId4" imgW="444240" imgH="177480" progId="">
              <p:embed/>
            </p:oleObj>
          </a:graphicData>
        </a:graphic>
      </p:graphicFrame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4286250" y="2500313"/>
            <a:ext cx="1428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плавление</a:t>
            </a:r>
          </a:p>
        </p:txBody>
      </p:sp>
      <p:sp>
        <p:nvSpPr>
          <p:cNvPr id="13325" name="Text Box 13"/>
          <p:cNvSpPr txBox="1">
            <a:spLocks noChangeArrowheads="1"/>
          </p:cNvSpPr>
          <p:nvPr/>
        </p:nvSpPr>
        <p:spPr bwMode="auto">
          <a:xfrm rot="-3804245">
            <a:off x="2870993" y="3542507"/>
            <a:ext cx="14144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/>
              <a:t>нагревание</a:t>
            </a:r>
            <a:r>
              <a:rPr lang="ru-RU" b="1"/>
              <a:t> </a:t>
            </a:r>
          </a:p>
          <a:p>
            <a:pPr algn="ctr"/>
            <a:r>
              <a:rPr lang="ru-RU" sz="1400" b="1"/>
              <a:t>льда</a:t>
            </a:r>
          </a:p>
        </p:txBody>
      </p:sp>
      <p:graphicFrame>
        <p:nvGraphicFramePr>
          <p:cNvPr id="1028" name="Object 18" descr="Папирус"/>
          <p:cNvGraphicFramePr>
            <a:graphicFrameLocks noChangeAspect="1"/>
          </p:cNvGraphicFramePr>
          <p:nvPr/>
        </p:nvGraphicFramePr>
        <p:xfrm>
          <a:off x="2195513" y="4005263"/>
          <a:ext cx="254000" cy="504825"/>
        </p:xfrm>
        <a:graphic>
          <a:graphicData uri="http://schemas.openxmlformats.org/presentationml/2006/ole">
            <p:oleObj spid="_x0000_s1028" name="Equation" r:id="rId5" imgW="114120" imgH="228600" progId="">
              <p:embed/>
            </p:oleObj>
          </a:graphicData>
        </a:graphic>
      </p:graphicFrame>
      <p:graphicFrame>
        <p:nvGraphicFramePr>
          <p:cNvPr id="1029" name="Object 19" descr="Папирус"/>
          <p:cNvGraphicFramePr>
            <a:graphicFrameLocks noChangeAspect="1"/>
          </p:cNvGraphicFramePr>
          <p:nvPr/>
        </p:nvGraphicFramePr>
        <p:xfrm>
          <a:off x="2124075" y="2133600"/>
          <a:ext cx="325438" cy="504825"/>
        </p:xfrm>
        <a:graphic>
          <a:graphicData uri="http://schemas.openxmlformats.org/presentationml/2006/ole">
            <p:oleObj spid="_x0000_s1029" name="Equation" r:id="rId6" imgW="139680" imgH="228600" progId="">
              <p:embed/>
            </p:oleObj>
          </a:graphicData>
        </a:graphic>
      </p:graphicFrame>
      <p:graphicFrame>
        <p:nvGraphicFramePr>
          <p:cNvPr id="1030" name="Object 20" descr="Папирус"/>
          <p:cNvGraphicFramePr>
            <a:graphicFrameLocks noChangeAspect="1"/>
          </p:cNvGraphicFramePr>
          <p:nvPr/>
        </p:nvGraphicFramePr>
        <p:xfrm>
          <a:off x="2195513" y="1412875"/>
          <a:ext cx="282575" cy="504825"/>
        </p:xfrm>
        <a:graphic>
          <a:graphicData uri="http://schemas.openxmlformats.org/presentationml/2006/ole">
            <p:oleObj spid="_x0000_s1030" name="Equation" r:id="rId7" imgW="126720" imgH="228600" progId="">
              <p:embed/>
            </p:oleObj>
          </a:graphicData>
        </a:graphic>
      </p:graphicFrame>
      <p:sp>
        <p:nvSpPr>
          <p:cNvPr id="1038" name="Line 21"/>
          <p:cNvSpPr>
            <a:spLocks noChangeShapeType="1"/>
          </p:cNvSpPr>
          <p:nvPr/>
        </p:nvSpPr>
        <p:spPr bwMode="auto">
          <a:xfrm>
            <a:off x="2484438" y="1628775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34" name="Line 22"/>
          <p:cNvSpPr>
            <a:spLocks noChangeShapeType="1"/>
          </p:cNvSpPr>
          <p:nvPr/>
        </p:nvSpPr>
        <p:spPr bwMode="auto">
          <a:xfrm>
            <a:off x="2484438" y="2349500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0" name="Line 23"/>
          <p:cNvSpPr>
            <a:spLocks noChangeShapeType="1"/>
          </p:cNvSpPr>
          <p:nvPr/>
        </p:nvSpPr>
        <p:spPr bwMode="auto">
          <a:xfrm>
            <a:off x="2484438" y="4437063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39" name="Text Box 27"/>
          <p:cNvSpPr txBox="1">
            <a:spLocks noChangeArrowheads="1"/>
          </p:cNvSpPr>
          <p:nvPr/>
        </p:nvSpPr>
        <p:spPr bwMode="auto">
          <a:xfrm>
            <a:off x="357188" y="3429000"/>
            <a:ext cx="2068512" cy="396875"/>
          </a:xfrm>
          <a:prstGeom prst="rect">
            <a:avLst/>
          </a:prstGeom>
          <a:solidFill>
            <a:srgbClr val="C00000"/>
          </a:solidFill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i="1">
                <a:solidFill>
                  <a:srgbClr val="FFCC00"/>
                </a:solidFill>
              </a:rPr>
              <a:t>Поглощение </a:t>
            </a:r>
            <a:r>
              <a:rPr lang="en-US" sz="2000" b="1" i="1">
                <a:solidFill>
                  <a:srgbClr val="FFCC00"/>
                </a:solidFill>
              </a:rPr>
              <a:t>Q</a:t>
            </a:r>
            <a:endParaRPr lang="ru-RU" sz="2000" b="1" i="1">
              <a:solidFill>
                <a:srgbClr val="FFCC00"/>
              </a:solidFill>
            </a:endParaRPr>
          </a:p>
        </p:txBody>
      </p:sp>
      <p:sp>
        <p:nvSpPr>
          <p:cNvPr id="13351" name="Line 22"/>
          <p:cNvSpPr>
            <a:spLocks noChangeShapeType="1"/>
          </p:cNvSpPr>
          <p:nvPr/>
        </p:nvSpPr>
        <p:spPr bwMode="auto">
          <a:xfrm>
            <a:off x="2484438" y="3933825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52" name="Line 22"/>
          <p:cNvSpPr>
            <a:spLocks noChangeShapeType="1"/>
          </p:cNvSpPr>
          <p:nvPr/>
        </p:nvSpPr>
        <p:spPr bwMode="auto">
          <a:xfrm>
            <a:off x="2484438" y="3500438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720" name="Text Box 24" descr="Крупная сетка"/>
          <p:cNvSpPr txBox="1">
            <a:spLocks noChangeArrowheads="1"/>
          </p:cNvSpPr>
          <p:nvPr/>
        </p:nvSpPr>
        <p:spPr bwMode="auto">
          <a:xfrm>
            <a:off x="179388" y="5734050"/>
            <a:ext cx="8624887" cy="708025"/>
          </a:xfrm>
          <a:prstGeom prst="rect">
            <a:avLst/>
          </a:prstGeom>
          <a:solidFill>
            <a:srgbClr val="FFC000"/>
          </a:solidFill>
          <a:ln w="19050">
            <a:solidFill>
              <a:srgbClr val="CC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latin typeface="Times New Roman" pitchFamily="18" charset="0"/>
              </a:rPr>
              <a:t>б) Как  называют температуру, при которой вещество плавится? Меняется ли она в процессе плавления? Почему?</a:t>
            </a:r>
            <a:endParaRPr lang="ru-RU" b="1" dirty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3360" name="Text Box 13"/>
          <p:cNvSpPr txBox="1">
            <a:spLocks noChangeArrowheads="1"/>
          </p:cNvSpPr>
          <p:nvPr/>
        </p:nvSpPr>
        <p:spPr bwMode="auto">
          <a:xfrm rot="-3804245">
            <a:off x="6188075" y="1965325"/>
            <a:ext cx="12033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 b="1"/>
              <a:t>нагревание</a:t>
            </a:r>
          </a:p>
          <a:p>
            <a:pPr algn="ctr"/>
            <a:r>
              <a:rPr lang="ru-RU" sz="1400" b="1"/>
              <a:t>воды</a:t>
            </a:r>
          </a:p>
        </p:txBody>
      </p:sp>
      <p:sp>
        <p:nvSpPr>
          <p:cNvPr id="1046" name="Text Box 23"/>
          <p:cNvSpPr txBox="1">
            <a:spLocks noChangeArrowheads="1"/>
          </p:cNvSpPr>
          <p:nvPr/>
        </p:nvSpPr>
        <p:spPr bwMode="auto">
          <a:xfrm>
            <a:off x="6351588" y="492125"/>
            <a:ext cx="22526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48" name="Text Box 24"/>
          <p:cNvSpPr txBox="1">
            <a:spLocks noChangeArrowheads="1"/>
          </p:cNvSpPr>
          <p:nvPr/>
        </p:nvSpPr>
        <p:spPr bwMode="auto">
          <a:xfrm>
            <a:off x="3786188" y="1714500"/>
            <a:ext cx="1738312" cy="6413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0070C0"/>
                </a:solidFill>
                <a:latin typeface="+mn-lt"/>
                <a:cs typeface="Tahoma" pitchFamily="34" charset="0"/>
              </a:rPr>
              <a:t>Q</a:t>
            </a:r>
            <a:r>
              <a:rPr lang="ru-RU" sz="3600" b="1" dirty="0">
                <a:solidFill>
                  <a:srgbClr val="0070C0"/>
                </a:solidFill>
                <a:latin typeface="+mn-lt"/>
                <a:cs typeface="Tahoma" pitchFamily="34" charset="0"/>
              </a:rPr>
              <a:t> = </a:t>
            </a:r>
            <a:r>
              <a:rPr lang="el-GR" sz="3600" b="1" dirty="0">
                <a:solidFill>
                  <a:srgbClr val="0070C0"/>
                </a:solidFill>
                <a:latin typeface="+mn-lt"/>
                <a:cs typeface="Tahoma" pitchFamily="34" charset="0"/>
              </a:rPr>
              <a:t>λ</a:t>
            </a:r>
            <a:r>
              <a:rPr lang="en-US" sz="3600" b="1" dirty="0">
                <a:solidFill>
                  <a:srgbClr val="0070C0"/>
                </a:solidFill>
                <a:latin typeface="+mn-lt"/>
                <a:cs typeface="Tahoma" pitchFamily="34" charset="0"/>
              </a:rPr>
              <a:t>m</a:t>
            </a:r>
          </a:p>
        </p:txBody>
      </p:sp>
      <p:sp>
        <p:nvSpPr>
          <p:cNvPr id="2" name="TextBox 24"/>
          <p:cNvSpPr txBox="1">
            <a:spLocks noChangeArrowheads="1"/>
          </p:cNvSpPr>
          <p:nvPr/>
        </p:nvSpPr>
        <p:spPr bwMode="auto">
          <a:xfrm>
            <a:off x="2214563" y="3000375"/>
            <a:ext cx="3825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latin typeface="Calibri" pitchFamily="34" charset="0"/>
              </a:rPr>
              <a:t>О</a:t>
            </a:r>
          </a:p>
        </p:txBody>
      </p:sp>
      <p:sp>
        <p:nvSpPr>
          <p:cNvPr id="1049" name="TextBox 25"/>
          <p:cNvSpPr txBox="1">
            <a:spLocks noChangeArrowheads="1"/>
          </p:cNvSpPr>
          <p:nvPr/>
        </p:nvSpPr>
        <p:spPr bwMode="auto">
          <a:xfrm>
            <a:off x="2714625" y="4429125"/>
            <a:ext cx="3603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latin typeface="Calibri" pitchFamily="34" charset="0"/>
              </a:rPr>
              <a:t>А</a:t>
            </a:r>
          </a:p>
        </p:txBody>
      </p:sp>
      <p:sp>
        <p:nvSpPr>
          <p:cNvPr id="1050" name="TextBox 26"/>
          <p:cNvSpPr txBox="1">
            <a:spLocks noChangeArrowheads="1"/>
          </p:cNvSpPr>
          <p:nvPr/>
        </p:nvSpPr>
        <p:spPr bwMode="auto">
          <a:xfrm>
            <a:off x="3357563" y="2571750"/>
            <a:ext cx="3603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latin typeface="Calibri" pitchFamily="34" charset="0"/>
              </a:rPr>
              <a:t>В</a:t>
            </a:r>
          </a:p>
        </p:txBody>
      </p:sp>
      <p:sp>
        <p:nvSpPr>
          <p:cNvPr id="1051" name="TextBox 27"/>
          <p:cNvSpPr txBox="1">
            <a:spLocks noChangeArrowheads="1"/>
          </p:cNvSpPr>
          <p:nvPr/>
        </p:nvSpPr>
        <p:spPr bwMode="auto">
          <a:xfrm>
            <a:off x="5643563" y="3071813"/>
            <a:ext cx="355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latin typeface="Calibri" pitchFamily="34" charset="0"/>
              </a:rPr>
              <a:t>С</a:t>
            </a:r>
          </a:p>
        </p:txBody>
      </p:sp>
      <p:sp>
        <p:nvSpPr>
          <p:cNvPr id="1052" name="TextBox 28"/>
          <p:cNvSpPr txBox="1">
            <a:spLocks noChangeArrowheads="1"/>
          </p:cNvSpPr>
          <p:nvPr/>
        </p:nvSpPr>
        <p:spPr bwMode="auto">
          <a:xfrm>
            <a:off x="6786563" y="1000125"/>
            <a:ext cx="428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Calibri" pitchFamily="34" charset="0"/>
              </a:rPr>
              <a:t>Д</a:t>
            </a:r>
          </a:p>
        </p:txBody>
      </p:sp>
      <p:pic>
        <p:nvPicPr>
          <p:cNvPr id="1053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43375" y="3500438"/>
            <a:ext cx="4143375" cy="198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Прямоугольник 30"/>
          <p:cNvSpPr/>
          <p:nvPr/>
        </p:nvSpPr>
        <p:spPr>
          <a:xfrm>
            <a:off x="0" y="0"/>
            <a:ext cx="9144000" cy="769938"/>
          </a:xfrm>
          <a:prstGeom prst="rect">
            <a:avLst/>
          </a:prstGeom>
          <a:solidFill>
            <a:srgbClr val="FFC00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5) </a:t>
            </a:r>
            <a:r>
              <a:rPr lang="ru-RU" sz="2000" b="1" dirty="0"/>
              <a:t>«Объяснение агрегатных состояний вещества на основе молекулярно-кинетических представлений» </a:t>
            </a:r>
            <a:r>
              <a:rPr lang="ru-RU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Прочитай </a:t>
            </a: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график: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3071813" y="1071563"/>
            <a:ext cx="5857875" cy="36988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00B0F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а)Назови процесс. Объясни расчетную  формулу.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3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3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3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3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3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3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97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97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 animBg="1"/>
      <p:bldP spid="13324" grpId="0"/>
      <p:bldP spid="13325" grpId="0"/>
      <p:bldP spid="13334" grpId="0" animBg="1"/>
      <p:bldP spid="13339" grpId="0" animBg="1"/>
      <p:bldP spid="13351" grpId="0" animBg="1"/>
      <p:bldP spid="13352" grpId="0" animBg="1"/>
      <p:bldP spid="297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Line 2"/>
          <p:cNvSpPr>
            <a:spLocks noChangeShapeType="1"/>
          </p:cNvSpPr>
          <p:nvPr/>
        </p:nvSpPr>
        <p:spPr bwMode="auto">
          <a:xfrm flipV="1">
            <a:off x="755650" y="2205038"/>
            <a:ext cx="0" cy="316865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ru-RU"/>
          </a:p>
        </p:txBody>
      </p:sp>
      <p:sp>
        <p:nvSpPr>
          <p:cNvPr id="2058" name="Line 3"/>
          <p:cNvSpPr>
            <a:spLocks noChangeShapeType="1"/>
          </p:cNvSpPr>
          <p:nvPr/>
        </p:nvSpPr>
        <p:spPr bwMode="auto">
          <a:xfrm>
            <a:off x="539750" y="4510088"/>
            <a:ext cx="7920038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ru-RU"/>
          </a:p>
        </p:txBody>
      </p:sp>
      <p:sp>
        <p:nvSpPr>
          <p:cNvPr id="2059" name="Line 4"/>
          <p:cNvSpPr>
            <a:spLocks noChangeShapeType="1"/>
          </p:cNvSpPr>
          <p:nvPr/>
        </p:nvSpPr>
        <p:spPr bwMode="auto">
          <a:xfrm flipV="1">
            <a:off x="755650" y="3717925"/>
            <a:ext cx="1152525" cy="12954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60" name="Line 5"/>
          <p:cNvSpPr>
            <a:spLocks noChangeShapeType="1"/>
          </p:cNvSpPr>
          <p:nvPr/>
        </p:nvSpPr>
        <p:spPr bwMode="auto">
          <a:xfrm>
            <a:off x="1908175" y="3717925"/>
            <a:ext cx="1439863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61" name="Line 6"/>
          <p:cNvSpPr>
            <a:spLocks noChangeShapeType="1"/>
          </p:cNvSpPr>
          <p:nvPr/>
        </p:nvSpPr>
        <p:spPr bwMode="auto">
          <a:xfrm flipV="1">
            <a:off x="3348038" y="2565400"/>
            <a:ext cx="1008062" cy="1152525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62" name="Line 7"/>
          <p:cNvSpPr>
            <a:spLocks noChangeShapeType="1"/>
          </p:cNvSpPr>
          <p:nvPr/>
        </p:nvSpPr>
        <p:spPr bwMode="auto">
          <a:xfrm>
            <a:off x="4356100" y="2565400"/>
            <a:ext cx="1008063" cy="1152525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63" name="Line 8"/>
          <p:cNvSpPr>
            <a:spLocks noChangeShapeType="1"/>
          </p:cNvSpPr>
          <p:nvPr/>
        </p:nvSpPr>
        <p:spPr bwMode="auto">
          <a:xfrm>
            <a:off x="5364163" y="3717925"/>
            <a:ext cx="1871662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64" name="Line 9"/>
          <p:cNvSpPr>
            <a:spLocks noChangeShapeType="1"/>
          </p:cNvSpPr>
          <p:nvPr/>
        </p:nvSpPr>
        <p:spPr bwMode="auto">
          <a:xfrm>
            <a:off x="7235825" y="3717925"/>
            <a:ext cx="1152525" cy="1223963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2050" name="Object 10" descr="Газетная бумага"/>
          <p:cNvGraphicFramePr>
            <a:graphicFrameLocks noChangeAspect="1"/>
          </p:cNvGraphicFramePr>
          <p:nvPr/>
        </p:nvGraphicFramePr>
        <p:xfrm>
          <a:off x="357188" y="1857375"/>
          <a:ext cx="627062" cy="346075"/>
        </p:xfrm>
        <a:graphic>
          <a:graphicData uri="http://schemas.openxmlformats.org/presentationml/2006/ole">
            <p:oleObj spid="_x0000_s2050" name="Equation" r:id="rId3" imgW="368280" imgH="203040" progId="">
              <p:embed/>
            </p:oleObj>
          </a:graphicData>
        </a:graphic>
      </p:graphicFrame>
      <p:graphicFrame>
        <p:nvGraphicFramePr>
          <p:cNvPr id="2051" name="Object 11"/>
          <p:cNvGraphicFramePr>
            <a:graphicFrameLocks noChangeAspect="1"/>
          </p:cNvGraphicFramePr>
          <p:nvPr/>
        </p:nvGraphicFramePr>
        <p:xfrm>
          <a:off x="8278813" y="4581525"/>
          <a:ext cx="757237" cy="303213"/>
        </p:xfrm>
        <a:graphic>
          <a:graphicData uri="http://schemas.openxmlformats.org/presentationml/2006/ole">
            <p:oleObj spid="_x0000_s2051" name="Equation" r:id="rId4" imgW="444240" imgH="177480" progId="">
              <p:embed/>
            </p:oleObj>
          </a:graphicData>
        </a:graphic>
      </p:graphicFrame>
      <p:sp>
        <p:nvSpPr>
          <p:cNvPr id="2065" name="Text Box 12"/>
          <p:cNvSpPr txBox="1">
            <a:spLocks noChangeArrowheads="1"/>
          </p:cNvSpPr>
          <p:nvPr/>
        </p:nvSpPr>
        <p:spPr bwMode="auto">
          <a:xfrm>
            <a:off x="1979613" y="3357563"/>
            <a:ext cx="14128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Calibri" pitchFamily="34" charset="0"/>
              </a:rPr>
              <a:t>плавление</a:t>
            </a:r>
          </a:p>
        </p:txBody>
      </p:sp>
      <p:sp>
        <p:nvSpPr>
          <p:cNvPr id="2066" name="Text Box 13"/>
          <p:cNvSpPr txBox="1">
            <a:spLocks noChangeArrowheads="1"/>
          </p:cNvSpPr>
          <p:nvPr/>
        </p:nvSpPr>
        <p:spPr bwMode="auto">
          <a:xfrm rot="-2912743">
            <a:off x="772319" y="4348957"/>
            <a:ext cx="14859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Calibri" pitchFamily="34" charset="0"/>
              </a:rPr>
              <a:t>нагревание</a:t>
            </a:r>
          </a:p>
        </p:txBody>
      </p:sp>
      <p:sp>
        <p:nvSpPr>
          <p:cNvPr id="2067" name="Text Box 14"/>
          <p:cNvSpPr txBox="1">
            <a:spLocks noChangeArrowheads="1"/>
          </p:cNvSpPr>
          <p:nvPr/>
        </p:nvSpPr>
        <p:spPr bwMode="auto">
          <a:xfrm>
            <a:off x="5435600" y="3357563"/>
            <a:ext cx="1790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Calibri" pitchFamily="34" charset="0"/>
              </a:rPr>
              <a:t>отвердевание</a:t>
            </a:r>
          </a:p>
        </p:txBody>
      </p:sp>
      <p:sp>
        <p:nvSpPr>
          <p:cNvPr id="2068" name="Text Box 15"/>
          <p:cNvSpPr txBox="1">
            <a:spLocks noChangeArrowheads="1"/>
          </p:cNvSpPr>
          <p:nvPr/>
        </p:nvSpPr>
        <p:spPr bwMode="auto">
          <a:xfrm rot="2783831">
            <a:off x="6998494" y="4315619"/>
            <a:ext cx="15621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Calibri" pitchFamily="34" charset="0"/>
              </a:rPr>
              <a:t>охлаждение</a:t>
            </a:r>
          </a:p>
        </p:txBody>
      </p:sp>
      <p:graphicFrame>
        <p:nvGraphicFramePr>
          <p:cNvPr id="2052" name="Object 16"/>
          <p:cNvGraphicFramePr>
            <a:graphicFrameLocks noChangeAspect="1"/>
          </p:cNvGraphicFramePr>
          <p:nvPr/>
        </p:nvGraphicFramePr>
        <p:xfrm>
          <a:off x="1979613" y="2925763"/>
          <a:ext cx="1368425" cy="476250"/>
        </p:xfrm>
        <a:graphic>
          <a:graphicData uri="http://schemas.openxmlformats.org/presentationml/2006/ole">
            <p:oleObj spid="_x0000_s2052" name="Equation" r:id="rId5" imgW="583920" imgH="203040" progId="">
              <p:embed/>
            </p:oleObj>
          </a:graphicData>
        </a:graphic>
      </p:graphicFrame>
      <p:graphicFrame>
        <p:nvGraphicFramePr>
          <p:cNvPr id="2053" name="Object 17"/>
          <p:cNvGraphicFramePr>
            <a:graphicFrameLocks noChangeAspect="1"/>
          </p:cNvGraphicFramePr>
          <p:nvPr/>
        </p:nvGraphicFramePr>
        <p:xfrm>
          <a:off x="5476875" y="2952750"/>
          <a:ext cx="1576388" cy="476250"/>
        </p:xfrm>
        <a:graphic>
          <a:graphicData uri="http://schemas.openxmlformats.org/presentationml/2006/ole">
            <p:oleObj spid="_x0000_s2053" name="Equation" r:id="rId6" imgW="672840" imgH="203040" progId="">
              <p:embed/>
            </p:oleObj>
          </a:graphicData>
        </a:graphic>
      </p:graphicFrame>
      <p:graphicFrame>
        <p:nvGraphicFramePr>
          <p:cNvPr id="2054" name="Object 18" descr="Газетная бумага"/>
          <p:cNvGraphicFramePr>
            <a:graphicFrameLocks noChangeAspect="1"/>
          </p:cNvGraphicFramePr>
          <p:nvPr/>
        </p:nvGraphicFramePr>
        <p:xfrm>
          <a:off x="430213" y="4725988"/>
          <a:ext cx="254000" cy="504825"/>
        </p:xfrm>
        <a:graphic>
          <a:graphicData uri="http://schemas.openxmlformats.org/presentationml/2006/ole">
            <p:oleObj spid="_x0000_s2054" name="Equation" r:id="rId7" imgW="114120" imgH="228600" progId="">
              <p:embed/>
            </p:oleObj>
          </a:graphicData>
        </a:graphic>
      </p:graphicFrame>
      <p:graphicFrame>
        <p:nvGraphicFramePr>
          <p:cNvPr id="2055" name="Object 19" descr="Газетная бумага"/>
          <p:cNvGraphicFramePr>
            <a:graphicFrameLocks noChangeAspect="1"/>
          </p:cNvGraphicFramePr>
          <p:nvPr/>
        </p:nvGraphicFramePr>
        <p:xfrm>
          <a:off x="395288" y="3429000"/>
          <a:ext cx="309562" cy="504825"/>
        </p:xfrm>
        <a:graphic>
          <a:graphicData uri="http://schemas.openxmlformats.org/presentationml/2006/ole">
            <p:oleObj spid="_x0000_s2055" name="Equation" r:id="rId8" imgW="139680" imgH="228600" progId="">
              <p:embed/>
            </p:oleObj>
          </a:graphicData>
        </a:graphic>
      </p:graphicFrame>
      <p:graphicFrame>
        <p:nvGraphicFramePr>
          <p:cNvPr id="2056" name="Object 20" descr="Газетная бумага"/>
          <p:cNvGraphicFramePr>
            <a:graphicFrameLocks noChangeAspect="1"/>
          </p:cNvGraphicFramePr>
          <p:nvPr/>
        </p:nvGraphicFramePr>
        <p:xfrm>
          <a:off x="395288" y="2276475"/>
          <a:ext cx="282575" cy="504825"/>
        </p:xfrm>
        <a:graphic>
          <a:graphicData uri="http://schemas.openxmlformats.org/presentationml/2006/ole">
            <p:oleObj spid="_x0000_s2056" name="Equation" r:id="rId9" imgW="126720" imgH="228600" progId="">
              <p:embed/>
            </p:oleObj>
          </a:graphicData>
        </a:graphic>
      </p:graphicFrame>
      <p:sp>
        <p:nvSpPr>
          <p:cNvPr id="2069" name="Line 21"/>
          <p:cNvSpPr>
            <a:spLocks noChangeShapeType="1"/>
          </p:cNvSpPr>
          <p:nvPr/>
        </p:nvSpPr>
        <p:spPr bwMode="auto">
          <a:xfrm>
            <a:off x="684213" y="2565400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70" name="Line 22"/>
          <p:cNvSpPr>
            <a:spLocks noChangeShapeType="1"/>
          </p:cNvSpPr>
          <p:nvPr/>
        </p:nvSpPr>
        <p:spPr bwMode="auto">
          <a:xfrm>
            <a:off x="685800" y="3733800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71" name="Line 23"/>
          <p:cNvSpPr>
            <a:spLocks noChangeShapeType="1"/>
          </p:cNvSpPr>
          <p:nvPr/>
        </p:nvSpPr>
        <p:spPr bwMode="auto">
          <a:xfrm>
            <a:off x="684213" y="5013325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72" name="Text Box 27"/>
          <p:cNvSpPr txBox="1">
            <a:spLocks noChangeArrowheads="1"/>
          </p:cNvSpPr>
          <p:nvPr/>
        </p:nvSpPr>
        <p:spPr bwMode="auto">
          <a:xfrm>
            <a:off x="1285875" y="2428875"/>
            <a:ext cx="2143125" cy="400050"/>
          </a:xfrm>
          <a:prstGeom prst="rect">
            <a:avLst/>
          </a:prstGeom>
          <a:solidFill>
            <a:srgbClr val="FFC000"/>
          </a:solidFill>
          <a:ln w="38100">
            <a:solidFill>
              <a:srgbClr val="00B0F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i="1">
                <a:solidFill>
                  <a:srgbClr val="CC3300"/>
                </a:solidFill>
                <a:latin typeface="Calibri" pitchFamily="34" charset="0"/>
              </a:rPr>
              <a:t>Поглощение </a:t>
            </a:r>
            <a:r>
              <a:rPr lang="en-US" sz="2000" b="1" i="1">
                <a:solidFill>
                  <a:srgbClr val="CC3300"/>
                </a:solidFill>
                <a:latin typeface="Calibri" pitchFamily="34" charset="0"/>
              </a:rPr>
              <a:t>Q</a:t>
            </a:r>
            <a:endParaRPr lang="ru-RU" sz="2000" b="1" i="1">
              <a:solidFill>
                <a:srgbClr val="CC3300"/>
              </a:solidFill>
              <a:latin typeface="Calibri" pitchFamily="34" charset="0"/>
            </a:endParaRPr>
          </a:p>
        </p:txBody>
      </p:sp>
      <p:sp>
        <p:nvSpPr>
          <p:cNvPr id="2073" name="Text Box 28"/>
          <p:cNvSpPr txBox="1">
            <a:spLocks noChangeArrowheads="1"/>
          </p:cNvSpPr>
          <p:nvPr/>
        </p:nvSpPr>
        <p:spPr bwMode="auto">
          <a:xfrm>
            <a:off x="5572125" y="2428875"/>
            <a:ext cx="1974850" cy="400050"/>
          </a:xfrm>
          <a:prstGeom prst="rect">
            <a:avLst/>
          </a:prstGeom>
          <a:solidFill>
            <a:srgbClr val="FFC000"/>
          </a:solidFill>
          <a:ln w="38100">
            <a:solidFill>
              <a:srgbClr val="00B0F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i="1">
                <a:solidFill>
                  <a:srgbClr val="CC3300"/>
                </a:solidFill>
                <a:latin typeface="Calibri" pitchFamily="34" charset="0"/>
              </a:rPr>
              <a:t>Выделение </a:t>
            </a:r>
            <a:r>
              <a:rPr lang="en-US" sz="2000" b="1" i="1">
                <a:solidFill>
                  <a:srgbClr val="CC3300"/>
                </a:solidFill>
                <a:latin typeface="Calibri" pitchFamily="34" charset="0"/>
              </a:rPr>
              <a:t>Q</a:t>
            </a:r>
            <a:endParaRPr lang="ru-RU" sz="2000" b="1" i="1">
              <a:solidFill>
                <a:srgbClr val="CC3300"/>
              </a:solidFill>
              <a:latin typeface="Calibri" pitchFamily="34" charset="0"/>
            </a:endParaRPr>
          </a:p>
        </p:txBody>
      </p:sp>
      <p:sp>
        <p:nvSpPr>
          <p:cNvPr id="2074" name="Text Box 29"/>
          <p:cNvSpPr txBox="1">
            <a:spLocks noChangeArrowheads="1"/>
          </p:cNvSpPr>
          <p:nvPr/>
        </p:nvSpPr>
        <p:spPr bwMode="auto">
          <a:xfrm>
            <a:off x="1785938" y="5214938"/>
            <a:ext cx="50673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latin typeface="Calibri" pitchFamily="34" charset="0"/>
              </a:rPr>
              <a:t>г)  Что нужно сказать о температуре </a:t>
            </a:r>
          </a:p>
          <a:p>
            <a:r>
              <a:rPr lang="ru-RU" sz="2400" b="1">
                <a:latin typeface="Calibri" pitchFamily="34" charset="0"/>
              </a:rPr>
              <a:t>отвердевания</a:t>
            </a:r>
            <a:r>
              <a:rPr lang="ru-RU" b="1">
                <a:latin typeface="Calibri" pitchFamily="34" charset="0"/>
              </a:rPr>
              <a:t>/кристаллизации</a:t>
            </a:r>
            <a:r>
              <a:rPr lang="ru-RU" sz="2400" b="1">
                <a:latin typeface="Calibri" pitchFamily="34" charset="0"/>
              </a:rPr>
              <a:t>/ ?</a:t>
            </a:r>
          </a:p>
        </p:txBody>
      </p:sp>
      <p:sp>
        <p:nvSpPr>
          <p:cNvPr id="2075" name="Line 22"/>
          <p:cNvSpPr>
            <a:spLocks noChangeShapeType="1"/>
          </p:cNvSpPr>
          <p:nvPr/>
        </p:nvSpPr>
        <p:spPr bwMode="auto">
          <a:xfrm>
            <a:off x="1295400" y="3733800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76" name="Line 22"/>
          <p:cNvSpPr>
            <a:spLocks noChangeShapeType="1"/>
          </p:cNvSpPr>
          <p:nvPr/>
        </p:nvSpPr>
        <p:spPr bwMode="auto">
          <a:xfrm>
            <a:off x="1676400" y="3733800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77" name="Line 22"/>
          <p:cNvSpPr>
            <a:spLocks noChangeShapeType="1"/>
          </p:cNvSpPr>
          <p:nvPr/>
        </p:nvSpPr>
        <p:spPr bwMode="auto">
          <a:xfrm>
            <a:off x="990600" y="3733800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785813"/>
          </a:xfrm>
          <a:prstGeom prst="rect">
            <a:avLst/>
          </a:prstGeom>
          <a:solidFill>
            <a:srgbClr val="FFFF00"/>
          </a:solidFill>
          <a:ln w="3175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fontAlgn="auto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marL="342900" indent="-342900" algn="ctr" fontAlgn="auto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в) Какие процессы представлены  на графике?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079" name="Text Box 38"/>
          <p:cNvSpPr txBox="1">
            <a:spLocks noChangeArrowheads="1"/>
          </p:cNvSpPr>
          <p:nvPr/>
        </p:nvSpPr>
        <p:spPr bwMode="auto">
          <a:xfrm>
            <a:off x="785813" y="5072063"/>
            <a:ext cx="3397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latin typeface="Calibri" pitchFamily="34" charset="0"/>
              </a:rPr>
              <a:t>А</a:t>
            </a:r>
          </a:p>
        </p:txBody>
      </p:sp>
      <p:sp>
        <p:nvSpPr>
          <p:cNvPr id="2080" name="Text Box 39"/>
          <p:cNvSpPr txBox="1">
            <a:spLocks noChangeArrowheads="1"/>
          </p:cNvSpPr>
          <p:nvPr/>
        </p:nvSpPr>
        <p:spPr bwMode="auto">
          <a:xfrm>
            <a:off x="1524000" y="3352800"/>
            <a:ext cx="476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latin typeface="Calibri" pitchFamily="34" charset="0"/>
              </a:rPr>
              <a:t>B</a:t>
            </a:r>
            <a:endParaRPr lang="ru-RU" sz="2000" b="1">
              <a:latin typeface="Calibri" pitchFamily="34" charset="0"/>
            </a:endParaRPr>
          </a:p>
        </p:txBody>
      </p:sp>
      <p:sp>
        <p:nvSpPr>
          <p:cNvPr id="2081" name="Text Box 40"/>
          <p:cNvSpPr txBox="1">
            <a:spLocks noChangeArrowheads="1"/>
          </p:cNvSpPr>
          <p:nvPr/>
        </p:nvSpPr>
        <p:spPr bwMode="auto">
          <a:xfrm>
            <a:off x="3071813" y="3786188"/>
            <a:ext cx="428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latin typeface="Calibri" pitchFamily="34" charset="0"/>
              </a:rPr>
              <a:t>C</a:t>
            </a:r>
            <a:endParaRPr lang="ru-RU" sz="2000" b="1">
              <a:latin typeface="Calibri" pitchFamily="34" charset="0"/>
            </a:endParaRPr>
          </a:p>
        </p:txBody>
      </p:sp>
      <p:sp>
        <p:nvSpPr>
          <p:cNvPr id="2082" name="Text Box 41"/>
          <p:cNvSpPr txBox="1">
            <a:spLocks noChangeArrowheads="1"/>
          </p:cNvSpPr>
          <p:nvPr/>
        </p:nvSpPr>
        <p:spPr bwMode="auto">
          <a:xfrm>
            <a:off x="4191000" y="2071688"/>
            <a:ext cx="381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latin typeface="Calibri" pitchFamily="34" charset="0"/>
              </a:rPr>
              <a:t>D</a:t>
            </a:r>
            <a:endParaRPr lang="ru-RU" sz="2000" b="1">
              <a:latin typeface="Calibri" pitchFamily="34" charset="0"/>
            </a:endParaRPr>
          </a:p>
        </p:txBody>
      </p:sp>
      <p:sp>
        <p:nvSpPr>
          <p:cNvPr id="2083" name="Text Box 42"/>
          <p:cNvSpPr txBox="1">
            <a:spLocks noChangeArrowheads="1"/>
          </p:cNvSpPr>
          <p:nvPr/>
        </p:nvSpPr>
        <p:spPr bwMode="auto">
          <a:xfrm>
            <a:off x="5214938" y="3733800"/>
            <a:ext cx="42862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latin typeface="Calibri" pitchFamily="34" charset="0"/>
              </a:rPr>
              <a:t>E</a:t>
            </a:r>
            <a:endParaRPr lang="ru-RU" sz="2000" b="1">
              <a:latin typeface="Calibri" pitchFamily="34" charset="0"/>
            </a:endParaRPr>
          </a:p>
        </p:txBody>
      </p:sp>
      <p:sp>
        <p:nvSpPr>
          <p:cNvPr id="2084" name="Text Box 43"/>
          <p:cNvSpPr txBox="1">
            <a:spLocks noChangeArrowheads="1"/>
          </p:cNvSpPr>
          <p:nvPr/>
        </p:nvSpPr>
        <p:spPr bwMode="auto">
          <a:xfrm>
            <a:off x="7162800" y="3276600"/>
            <a:ext cx="4095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latin typeface="Calibri" pitchFamily="34" charset="0"/>
              </a:rPr>
              <a:t>F</a:t>
            </a:r>
            <a:endParaRPr lang="ru-RU" sz="2000" b="1">
              <a:latin typeface="Calibri" pitchFamily="34" charset="0"/>
            </a:endParaRPr>
          </a:p>
        </p:txBody>
      </p:sp>
      <p:sp>
        <p:nvSpPr>
          <p:cNvPr id="2085" name="Text Box 44"/>
          <p:cNvSpPr txBox="1">
            <a:spLocks noChangeArrowheads="1"/>
          </p:cNvSpPr>
          <p:nvPr/>
        </p:nvSpPr>
        <p:spPr bwMode="auto">
          <a:xfrm>
            <a:off x="8429625" y="4929188"/>
            <a:ext cx="476250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latin typeface="Calibri" pitchFamily="34" charset="0"/>
              </a:rPr>
              <a:t>G</a:t>
            </a:r>
            <a:endParaRPr lang="ru-RU" sz="2000" b="1">
              <a:latin typeface="Calibri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642938" y="857250"/>
            <a:ext cx="8001000" cy="3143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fontAlgn="auto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График  нагревания вещества, плавления и кристаллизации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087" name="Прямоугольник 38"/>
          <p:cNvSpPr>
            <a:spLocks noChangeArrowheads="1"/>
          </p:cNvSpPr>
          <p:nvPr/>
        </p:nvSpPr>
        <p:spPr bwMode="auto">
          <a:xfrm>
            <a:off x="1500188" y="6000750"/>
            <a:ext cx="5286375" cy="523875"/>
          </a:xfrm>
          <a:prstGeom prst="rect">
            <a:avLst/>
          </a:prstGeom>
          <a:solidFill>
            <a:srgbClr val="FFC000"/>
          </a:solidFill>
          <a:ln w="38100">
            <a:solidFill>
              <a:srgbClr val="00B0F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latin typeface="Calibri" pitchFamily="34" charset="0"/>
              </a:rPr>
              <a:t>t</a:t>
            </a:r>
            <a:r>
              <a:rPr lang="ru-RU" sz="2800" b="1">
                <a:latin typeface="Calibri" pitchFamily="34" charset="0"/>
              </a:rPr>
              <a:t> </a:t>
            </a:r>
            <a:r>
              <a:rPr lang="ru-RU" sz="2000" b="1">
                <a:latin typeface="Calibri" pitchFamily="34" charset="0"/>
              </a:rPr>
              <a:t>плавления</a:t>
            </a:r>
            <a:r>
              <a:rPr lang="ru-RU" sz="2800" b="1">
                <a:latin typeface="Calibri" pitchFamily="34" charset="0"/>
              </a:rPr>
              <a:t>  -?- </a:t>
            </a:r>
            <a:r>
              <a:rPr lang="en-US" sz="2800" b="1">
                <a:latin typeface="Calibri" pitchFamily="34" charset="0"/>
              </a:rPr>
              <a:t>t </a:t>
            </a:r>
            <a:r>
              <a:rPr lang="ru-RU" sz="2000" b="1">
                <a:latin typeface="Calibri" pitchFamily="34" charset="0"/>
              </a:rPr>
              <a:t>отвердевания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8" descr="E:\ФОТО\данилово\P70719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00313"/>
            <a:ext cx="6210300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Прямоугольник 5"/>
          <p:cNvSpPr>
            <a:spLocks noChangeArrowheads="1"/>
          </p:cNvSpPr>
          <p:nvPr/>
        </p:nvSpPr>
        <p:spPr bwMode="auto">
          <a:xfrm>
            <a:off x="6572250" y="4643438"/>
            <a:ext cx="1911350" cy="708025"/>
          </a:xfrm>
          <a:prstGeom prst="rect">
            <a:avLst/>
          </a:prstGeom>
          <a:solidFill>
            <a:srgbClr val="FFC00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0070C0"/>
                </a:solidFill>
                <a:cs typeface="Tahoma" pitchFamily="34" charset="0"/>
              </a:rPr>
              <a:t>Q</a:t>
            </a:r>
            <a:r>
              <a:rPr lang="ru-RU" sz="4000" b="1">
                <a:solidFill>
                  <a:srgbClr val="0070C0"/>
                </a:solidFill>
                <a:cs typeface="Tahoma" pitchFamily="34" charset="0"/>
              </a:rPr>
              <a:t> = </a:t>
            </a:r>
            <a:r>
              <a:rPr lang="el-GR" sz="4000" b="1">
                <a:solidFill>
                  <a:srgbClr val="0070C0"/>
                </a:solidFill>
                <a:cs typeface="Tahoma" pitchFamily="34" charset="0"/>
              </a:rPr>
              <a:t>λ</a:t>
            </a:r>
            <a:r>
              <a:rPr lang="en-US" sz="4000" b="1">
                <a:solidFill>
                  <a:srgbClr val="0070C0"/>
                </a:solidFill>
                <a:cs typeface="Tahoma" pitchFamily="34" charset="0"/>
              </a:rPr>
              <a:t>m</a:t>
            </a:r>
          </a:p>
        </p:txBody>
      </p:sp>
      <p:sp>
        <p:nvSpPr>
          <p:cNvPr id="24580" name="Прямоугольник 6"/>
          <p:cNvSpPr>
            <a:spLocks noChangeArrowheads="1"/>
          </p:cNvSpPr>
          <p:nvPr/>
        </p:nvSpPr>
        <p:spPr bwMode="auto">
          <a:xfrm>
            <a:off x="0" y="214313"/>
            <a:ext cx="4143375" cy="523875"/>
          </a:xfrm>
          <a:prstGeom prst="rect">
            <a:avLst/>
          </a:prstGeom>
          <a:solidFill>
            <a:srgbClr val="FFFF00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i="1">
                <a:solidFill>
                  <a:srgbClr val="0070C0"/>
                </a:solidFill>
                <a:latin typeface="Calibri" pitchFamily="34" charset="0"/>
                <a:cs typeface="Tahoma" pitchFamily="34" charset="0"/>
              </a:rPr>
              <a:t>Процесс плавления</a:t>
            </a:r>
            <a:endParaRPr lang="en-US" sz="2800" b="1" i="1">
              <a:solidFill>
                <a:srgbClr val="0070C0"/>
              </a:solidFill>
              <a:latin typeface="Calibri" pitchFamily="34" charset="0"/>
              <a:cs typeface="Tahoma" pitchFamily="34" charset="0"/>
            </a:endParaRPr>
          </a:p>
        </p:txBody>
      </p:sp>
      <p:pic>
        <p:nvPicPr>
          <p:cNvPr id="10243" name="t6.avi">
            <a:hlinkClick r:id="" action="ppaction://media"/>
          </p:cNvPr>
          <p:cNvPicPr>
            <a:picLocks noGrp="1" noRot="1" noChangeAspect="1" noChangeArrowheads="1"/>
          </p:cNvPicPr>
          <p:nvPr>
            <p:ph type="media" sz="half" idx="2"/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184650" y="25400"/>
            <a:ext cx="4602163" cy="3475038"/>
          </a:xfrm>
        </p:spPr>
      </p:pic>
      <p:sp>
        <p:nvSpPr>
          <p:cNvPr id="1024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785813"/>
            <a:ext cx="4143375" cy="2071687"/>
          </a:xfrm>
        </p:spPr>
        <p:txBody>
          <a:bodyPr rtlCol="0">
            <a:normAutofit fontScale="47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3500" dirty="0" smtClean="0">
                <a:solidFill>
                  <a:schemeClr val="tx1"/>
                </a:solidFill>
              </a:rPr>
              <a:t>Как называется температура при которой вещество плавится?  </a:t>
            </a:r>
            <a:r>
              <a:rPr lang="ru-RU" sz="3500" b="1" dirty="0" smtClean="0">
                <a:solidFill>
                  <a:schemeClr val="tx1"/>
                </a:solidFill>
              </a:rPr>
              <a:t>Температурой плавления. </a:t>
            </a: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6000" dirty="0" smtClean="0">
                <a:solidFill>
                  <a:srgbClr val="FF0000"/>
                </a:solidFill>
                <a:latin typeface="Verdana" pitchFamily="34" charset="0"/>
              </a:rPr>
              <a:t>         </a:t>
            </a:r>
            <a:r>
              <a:rPr lang="en-US" sz="6000" dirty="0" smtClean="0">
                <a:solidFill>
                  <a:srgbClr val="FF0000"/>
                </a:solidFill>
                <a:latin typeface="Verdana" pitchFamily="34" charset="0"/>
              </a:rPr>
              <a:t>t</a:t>
            </a:r>
            <a:r>
              <a:rPr lang="ru-RU" sz="6000" baseline="-25000" dirty="0" err="1" smtClean="0">
                <a:solidFill>
                  <a:srgbClr val="FF0000"/>
                </a:solidFill>
                <a:latin typeface="Verdana" pitchFamily="34" charset="0"/>
              </a:rPr>
              <a:t>пл</a:t>
            </a:r>
            <a:r>
              <a:rPr lang="ru-RU" sz="6000" dirty="0" smtClean="0">
                <a:solidFill>
                  <a:srgbClr val="FF0000"/>
                </a:solidFill>
                <a:latin typeface="Verdana" pitchFamily="34" charset="0"/>
              </a:rPr>
              <a:t> = </a:t>
            </a:r>
            <a:r>
              <a:rPr lang="en-US" sz="6000" dirty="0" smtClean="0">
                <a:solidFill>
                  <a:srgbClr val="FF0000"/>
                </a:solidFill>
                <a:latin typeface="Verdana" pitchFamily="34" charset="0"/>
              </a:rPr>
              <a:t>t</a:t>
            </a:r>
            <a:r>
              <a:rPr lang="ru-RU" sz="6000" baseline="-25000" dirty="0" err="1" smtClean="0">
                <a:solidFill>
                  <a:srgbClr val="FF0000"/>
                </a:solidFill>
                <a:latin typeface="Verdana" pitchFamily="34" charset="0"/>
              </a:rPr>
              <a:t>кр</a:t>
            </a:r>
            <a:endParaRPr lang="ru-RU" sz="6000" baseline="-25000" dirty="0" smtClean="0">
              <a:solidFill>
                <a:srgbClr val="FF0000"/>
              </a:solidFill>
              <a:latin typeface="Verdana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3500" b="1" baseline="-25000" dirty="0" smtClean="0">
                <a:solidFill>
                  <a:schemeClr val="tx1"/>
                </a:solidFill>
                <a:latin typeface="Verdana" pitchFamily="34" charset="0"/>
              </a:rPr>
              <a:t>Для льда и воды она равна 0</a:t>
            </a:r>
            <a:r>
              <a:rPr lang="ru-RU" sz="3500" b="1" baseline="30000" dirty="0" smtClean="0">
                <a:solidFill>
                  <a:schemeClr val="tx1"/>
                </a:solidFill>
                <a:latin typeface="Verdana" pitchFamily="34" charset="0"/>
              </a:rPr>
              <a:t>0</a:t>
            </a:r>
            <a:r>
              <a:rPr lang="ru-RU" sz="3500" b="1" baseline="-25000" dirty="0" smtClean="0">
                <a:latin typeface="Verdana" pitchFamily="34" charset="0"/>
              </a:rPr>
              <a:t> </a:t>
            </a:r>
            <a:r>
              <a:rPr lang="ru-RU" sz="3500" b="1" dirty="0" smtClean="0"/>
              <a:t>С</a:t>
            </a:r>
            <a:endParaRPr lang="ru-RU" sz="3500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2800" b="1" dirty="0" smtClean="0">
              <a:latin typeface="Verdana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5900" b="1" dirty="0" err="1" smtClean="0">
                <a:solidFill>
                  <a:srgbClr val="FF0000"/>
                </a:solidFill>
                <a:latin typeface="Verdana" pitchFamily="34" charset="0"/>
              </a:rPr>
              <a:t>Е</a:t>
            </a:r>
            <a:r>
              <a:rPr lang="ru-RU" sz="5900" b="1" baseline="-25000" dirty="0" err="1" smtClean="0">
                <a:solidFill>
                  <a:srgbClr val="FF0000"/>
                </a:solidFill>
                <a:latin typeface="Verdana" pitchFamily="34" charset="0"/>
              </a:rPr>
              <a:t>воды</a:t>
            </a:r>
            <a:r>
              <a:rPr lang="ru-RU" sz="5900" b="1" baseline="-25000" dirty="0" smtClean="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en-US" sz="5900" b="1" dirty="0" smtClean="0">
                <a:solidFill>
                  <a:srgbClr val="FF0000"/>
                </a:solidFill>
                <a:latin typeface="Verdana" pitchFamily="34" charset="0"/>
              </a:rPr>
              <a:t>&gt;</a:t>
            </a:r>
            <a:r>
              <a:rPr lang="ru-RU" sz="5900" b="1" dirty="0" smtClean="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ru-RU" sz="5900" b="1" dirty="0" err="1" smtClean="0">
                <a:solidFill>
                  <a:srgbClr val="FF0000"/>
                </a:solidFill>
                <a:latin typeface="Verdana" pitchFamily="34" charset="0"/>
              </a:rPr>
              <a:t>Е</a:t>
            </a:r>
            <a:r>
              <a:rPr lang="ru-RU" sz="5900" b="1" baseline="-25000" dirty="0" err="1" smtClean="0">
                <a:solidFill>
                  <a:srgbClr val="FF0000"/>
                </a:solidFill>
                <a:latin typeface="Verdana" pitchFamily="34" charset="0"/>
              </a:rPr>
              <a:t>льда</a:t>
            </a:r>
            <a:endParaRPr lang="en-US" sz="5100" b="1" dirty="0" smtClean="0">
              <a:solidFill>
                <a:srgbClr val="FF00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2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243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500313" y="0"/>
            <a:ext cx="6643687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д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)Объясни  с молекулярной точки зрения фазовые переходы.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Конденсация</a:t>
            </a:r>
            <a:r>
              <a:rPr lang="ru-RU" sz="32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ru-RU" b="1" dirty="0"/>
              <a:t>переход вещества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из газообразного состояния в жидкое</a:t>
            </a:r>
          </a:p>
        </p:txBody>
      </p:sp>
      <p:pic>
        <p:nvPicPr>
          <p:cNvPr id="12294" name="Picture 6" descr="Translational_motion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2143125"/>
            <a:ext cx="3770312" cy="270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 Box 3" descr="Крупная сетка"/>
          <p:cNvSpPr txBox="1">
            <a:spLocks noChangeArrowheads="1"/>
          </p:cNvSpPr>
          <p:nvPr/>
        </p:nvSpPr>
        <p:spPr bwMode="auto">
          <a:xfrm>
            <a:off x="0" y="5165725"/>
            <a:ext cx="9144000" cy="1384300"/>
          </a:xfrm>
          <a:prstGeom prst="rect">
            <a:avLst/>
          </a:prstGeom>
          <a:solidFill>
            <a:srgbClr val="FFFF00"/>
          </a:solidFill>
          <a:ln w="57150" cmpd="thickThin">
            <a:solidFill>
              <a:srgbClr val="0033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latin typeface="Calibri" pitchFamily="34" charset="0"/>
              </a:rPr>
              <a:t>Е </a:t>
            </a:r>
            <a:r>
              <a:rPr lang="ru-RU" sz="2000" b="1" dirty="0" err="1">
                <a:latin typeface="Calibri" pitchFamily="34" charset="0"/>
              </a:rPr>
              <a:t>кин</a:t>
            </a:r>
            <a:r>
              <a:rPr lang="ru-RU" sz="3200" b="1" dirty="0">
                <a:latin typeface="Calibri" pitchFamily="34" charset="0"/>
              </a:rPr>
              <a:t>.  -?-   Е </a:t>
            </a:r>
            <a:r>
              <a:rPr lang="ru-RU" b="1" dirty="0" err="1">
                <a:latin typeface="Calibri" pitchFamily="34" charset="0"/>
              </a:rPr>
              <a:t>потенц</a:t>
            </a:r>
            <a:r>
              <a:rPr lang="ru-RU" b="1" dirty="0">
                <a:latin typeface="Calibri" pitchFamily="34" charset="0"/>
              </a:rPr>
              <a:t>.</a:t>
            </a:r>
            <a:endParaRPr lang="ru-RU" sz="3200" b="1" dirty="0">
              <a:latin typeface="Calibri" pitchFamily="34" charset="0"/>
            </a:endParaRPr>
          </a:p>
          <a:p>
            <a:pPr algn="ctr">
              <a:defRPr/>
            </a:pPr>
            <a:r>
              <a:rPr lang="ru-RU" sz="3200" b="1" dirty="0">
                <a:latin typeface="Calibri" pitchFamily="34" charset="0"/>
              </a:rPr>
              <a:t>Молекул</a:t>
            </a: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CC0000"/>
              </a:solidFill>
              <a:latin typeface="Times New Roman" pitchFamily="18" charset="0"/>
            </a:endParaRPr>
          </a:p>
        </p:txBody>
      </p:sp>
      <p:pic>
        <p:nvPicPr>
          <p:cNvPr id="11" name="Picture 6" descr="жидкость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88" y="2143125"/>
            <a:ext cx="3643312" cy="2744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302" name="TextBox 17"/>
          <p:cNvSpPr txBox="1">
            <a:spLocks noChangeArrowheads="1"/>
          </p:cNvSpPr>
          <p:nvPr/>
        </p:nvSpPr>
        <p:spPr bwMode="auto">
          <a:xfrm>
            <a:off x="5500688" y="1571625"/>
            <a:ext cx="3643312" cy="646113"/>
          </a:xfrm>
          <a:prstGeom prst="rect">
            <a:avLst/>
          </a:prstGeom>
          <a:solidFill>
            <a:schemeClr val="accent1">
              <a:lumMod val="40000"/>
              <a:lumOff val="60000"/>
              <a:alpha val="61176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C0000"/>
                </a:solidFill>
              </a:rPr>
              <a:t>Внутренняя энергия жидкости  </a:t>
            </a:r>
            <a:r>
              <a:rPr lang="ru-RU" b="1" dirty="0" err="1">
                <a:solidFill>
                  <a:srgbClr val="CC0000"/>
                </a:solidFill>
              </a:rPr>
              <a:t>меньше,чем</a:t>
            </a:r>
            <a:r>
              <a:rPr lang="ru-RU" b="1" dirty="0">
                <a:solidFill>
                  <a:srgbClr val="CC0000"/>
                </a:solidFill>
              </a:rPr>
              <a:t> пара</a:t>
            </a:r>
          </a:p>
        </p:txBody>
      </p:sp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3857625" y="2643188"/>
            <a:ext cx="16557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FFFF00"/>
                </a:solidFill>
              </a:rPr>
              <a:t>конденсация</a:t>
            </a:r>
          </a:p>
        </p:txBody>
      </p:sp>
      <p:pic>
        <p:nvPicPr>
          <p:cNvPr id="25608" name="Picture 16" descr="Просмотреть подробност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786063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214313" y="1643063"/>
            <a:ext cx="3786187" cy="461962"/>
          </a:xfrm>
          <a:prstGeom prst="rect">
            <a:avLst/>
          </a:prstGeom>
          <a:solidFill>
            <a:srgbClr val="FFFFFF">
              <a:alpha val="6117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CC0000"/>
                </a:solidFill>
              </a:rPr>
              <a:t>Пар отдает энергию</a:t>
            </a:r>
          </a:p>
        </p:txBody>
      </p:sp>
      <p:pic>
        <p:nvPicPr>
          <p:cNvPr id="13" name="Picture 9" descr="08b-i3"/>
          <p:cNvPicPr>
            <a:picLocks noChangeAspect="1" noChangeArrowheads="1"/>
          </p:cNvPicPr>
          <p:nvPr/>
        </p:nvPicPr>
        <p:blipFill>
          <a:blip r:embed="rId5" cstate="print"/>
          <a:srcRect t="33070" b="34016"/>
          <a:stretch>
            <a:fillRect/>
          </a:stretch>
        </p:blipFill>
        <p:spPr bwMode="auto">
          <a:xfrm>
            <a:off x="5643563" y="2214563"/>
            <a:ext cx="3500437" cy="292893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25611" name="Picture 11" descr="08b-i3"/>
          <p:cNvPicPr>
            <a:picLocks noChangeAspect="1" noChangeArrowheads="1"/>
          </p:cNvPicPr>
          <p:nvPr/>
        </p:nvPicPr>
        <p:blipFill>
          <a:blip r:embed="rId5" cstate="print"/>
          <a:srcRect b="70866"/>
          <a:stretch>
            <a:fillRect/>
          </a:stretch>
        </p:blipFill>
        <p:spPr bwMode="auto">
          <a:xfrm>
            <a:off x="0" y="2214563"/>
            <a:ext cx="3929063" cy="28416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sp>
        <p:nvSpPr>
          <p:cNvPr id="12295" name="AutoShape 8"/>
          <p:cNvSpPr>
            <a:spLocks noChangeArrowheads="1"/>
          </p:cNvSpPr>
          <p:nvPr/>
        </p:nvSpPr>
        <p:spPr bwMode="auto">
          <a:xfrm rot="-5400000">
            <a:off x="4398169" y="1602582"/>
            <a:ext cx="642937" cy="2438400"/>
          </a:xfrm>
          <a:prstGeom prst="downArrow">
            <a:avLst>
              <a:gd name="adj1" fmla="val 50000"/>
              <a:gd name="adj2" fmla="val 56380"/>
            </a:avLst>
          </a:prstGeom>
          <a:solidFill>
            <a:srgbClr val="CC0000"/>
          </a:solidFill>
          <a:ln w="25400">
            <a:solidFill>
              <a:srgbClr val="FFCC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ru-RU" sz="2800"/>
          </a:p>
        </p:txBody>
      </p:sp>
      <p:pic>
        <p:nvPicPr>
          <p:cNvPr id="12" name="Picture 24" descr="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43313" y="3643313"/>
            <a:ext cx="1981200" cy="6000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rgbClr val="CC0000"/>
            </a:solidFill>
            <a:miter lim="800000"/>
            <a:headEnd/>
            <a:tailEnd/>
          </a:ln>
        </p:spPr>
      </p:pic>
      <p:sp>
        <p:nvSpPr>
          <p:cNvPr id="25614" name="Прямоугольник 15"/>
          <p:cNvSpPr>
            <a:spLocks noChangeArrowheads="1"/>
          </p:cNvSpPr>
          <p:nvPr/>
        </p:nvSpPr>
        <p:spPr bwMode="auto">
          <a:xfrm>
            <a:off x="5500688" y="4643438"/>
            <a:ext cx="3643312" cy="4619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/>
              <a:t>Жидкое</a:t>
            </a:r>
          </a:p>
        </p:txBody>
      </p:sp>
      <p:sp>
        <p:nvSpPr>
          <p:cNvPr id="25615" name="Прямоугольник 16"/>
          <p:cNvSpPr>
            <a:spLocks noChangeArrowheads="1"/>
          </p:cNvSpPr>
          <p:nvPr/>
        </p:nvSpPr>
        <p:spPr bwMode="auto">
          <a:xfrm>
            <a:off x="0" y="4643438"/>
            <a:ext cx="4000500" cy="4619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/>
              <a:t>Газообразное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483" grpId="0" animBg="1"/>
      <p:bldP spid="12302" grpId="0" animBg="1"/>
      <p:bldP spid="12300" grpId="0"/>
      <p:bldP spid="12298" grpId="0" animBg="1"/>
      <p:bldP spid="1229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60" name="Text Box 12"/>
          <p:cNvSpPr txBox="1">
            <a:spLocks noChangeArrowheads="1"/>
          </p:cNvSpPr>
          <p:nvPr/>
        </p:nvSpPr>
        <p:spPr bwMode="auto">
          <a:xfrm>
            <a:off x="0" y="2149475"/>
            <a:ext cx="2071688" cy="480060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b="1" i="1">
              <a:latin typeface="Times New Roman" pitchFamily="18" charset="0"/>
            </a:endParaRPr>
          </a:p>
          <a:p>
            <a:pPr algn="ctr"/>
            <a:endParaRPr lang="ru-RU" b="1" i="1">
              <a:latin typeface="Times New Roman" pitchFamily="18" charset="0"/>
            </a:endParaRPr>
          </a:p>
          <a:p>
            <a:pPr algn="ctr"/>
            <a:r>
              <a:rPr lang="ru-RU" b="1" i="1">
                <a:latin typeface="Times New Roman" pitchFamily="18" charset="0"/>
              </a:rPr>
              <a:t>Количество теплоты, необходимое для </a:t>
            </a:r>
          </a:p>
          <a:p>
            <a:pPr algn="ctr"/>
            <a:r>
              <a:rPr lang="ru-RU" b="1" i="1">
                <a:latin typeface="Times New Roman" pitchFamily="18" charset="0"/>
              </a:rPr>
              <a:t>парообразования и выделяющееся при конденсации, определяется по формуле</a:t>
            </a:r>
            <a:r>
              <a:rPr lang="ru-RU" sz="2800" b="1" i="1">
                <a:solidFill>
                  <a:srgbClr val="C00000"/>
                </a:solidFill>
                <a:latin typeface="Times New Roman" pitchFamily="18" charset="0"/>
              </a:rPr>
              <a:t>: </a:t>
            </a:r>
          </a:p>
          <a:p>
            <a:pPr algn="ctr"/>
            <a:endParaRPr lang="ru-RU" sz="2800" b="1" i="1">
              <a:solidFill>
                <a:srgbClr val="C00000"/>
              </a:solidFill>
              <a:latin typeface="Times New Roman" pitchFamily="18" charset="0"/>
            </a:endParaRPr>
          </a:p>
          <a:p>
            <a:pPr algn="ctr"/>
            <a:endParaRPr lang="ru-RU" sz="2800" b="1" i="1">
              <a:solidFill>
                <a:srgbClr val="C00000"/>
              </a:solidFill>
              <a:latin typeface="Times New Roman" pitchFamily="18" charset="0"/>
            </a:endParaRPr>
          </a:p>
          <a:p>
            <a:pPr algn="ctr"/>
            <a:r>
              <a:rPr lang="ru-RU" sz="2400" b="1" i="1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600" b="1" i="1">
                <a:solidFill>
                  <a:srgbClr val="C00000"/>
                </a:solidFill>
                <a:latin typeface="Times New Roman" pitchFamily="18" charset="0"/>
              </a:rPr>
              <a:t>Q=</a:t>
            </a:r>
            <a:r>
              <a:rPr lang="ru-RU" sz="3600" b="1" i="1">
                <a:solidFill>
                  <a:srgbClr val="C00000"/>
                </a:solidFill>
                <a:latin typeface="Times New Roman" pitchFamily="18" charset="0"/>
              </a:rPr>
              <a:t>-L</a:t>
            </a:r>
            <a:r>
              <a:rPr lang="en-US" sz="36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6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>
                <a:solidFill>
                  <a:srgbClr val="C00000"/>
                </a:solidFill>
                <a:latin typeface="Times New Roman" pitchFamily="18" charset="0"/>
              </a:rPr>
              <a:t>m</a:t>
            </a:r>
            <a:endParaRPr lang="ru-RU" sz="3600" b="1" i="1">
              <a:solidFill>
                <a:srgbClr val="C00000"/>
              </a:solidFill>
              <a:latin typeface="Times New Roman" pitchFamily="18" charset="0"/>
            </a:endParaRPr>
          </a:p>
          <a:p>
            <a:pPr algn="ctr"/>
            <a:r>
              <a:rPr lang="en-US" sz="2400" b="1" i="1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ru-RU" sz="2400" b="1" i="1">
                <a:solidFill>
                  <a:srgbClr val="C00000"/>
                </a:solidFill>
                <a:latin typeface="Times New Roman" pitchFamily="18" charset="0"/>
              </a:rPr>
              <a:t> </a:t>
            </a:r>
            <a:endParaRPr lang="ru-RU" sz="240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00188"/>
            <a:ext cx="9144000" cy="857250"/>
          </a:xfrm>
          <a:solidFill>
            <a:srgbClr val="66FFFF"/>
          </a:solidFill>
          <a:ln w="38100">
            <a:solidFill>
              <a:srgbClr val="000099"/>
            </a:solidFill>
          </a:ln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800" b="1" smtClean="0">
                <a:solidFill>
                  <a:srgbClr val="990000"/>
                </a:solidFill>
                <a:latin typeface="Times New Roman" pitchFamily="18" charset="0"/>
              </a:rPr>
              <a:t>Удельная теплота парообразования  </a:t>
            </a:r>
            <a:r>
              <a:rPr lang="en-US" sz="1800" b="1" smtClean="0">
                <a:solidFill>
                  <a:srgbClr val="990000"/>
                </a:solidFill>
                <a:latin typeface="Times New Roman" pitchFamily="18" charset="0"/>
              </a:rPr>
              <a:t>L </a:t>
            </a:r>
            <a:r>
              <a:rPr lang="ru-RU" sz="1800" b="1" smtClean="0">
                <a:solidFill>
                  <a:srgbClr val="990000"/>
                </a:solidFill>
                <a:latin typeface="Times New Roman" pitchFamily="18" charset="0"/>
              </a:rPr>
              <a:t>–</a:t>
            </a:r>
            <a:r>
              <a:rPr lang="ru-RU" sz="1800" b="1" smtClean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ru-RU" sz="1800" b="1" smtClean="0">
                <a:solidFill>
                  <a:srgbClr val="006600"/>
                </a:solidFill>
                <a:latin typeface="Times New Roman" pitchFamily="18" charset="0"/>
              </a:rPr>
              <a:t>количество теплоты, необходимое для того чтобы полностью превратить в пар 1 кг жидкости </a:t>
            </a:r>
            <a:r>
              <a:rPr lang="en-US" sz="1800" b="1" smtClean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ru-RU" sz="1800" b="1" smtClean="0">
                <a:solidFill>
                  <a:srgbClr val="006600"/>
                </a:solidFill>
                <a:latin typeface="Times New Roman" pitchFamily="18" charset="0"/>
              </a:rPr>
              <a:t> взятой при температуре кипения </a:t>
            </a:r>
            <a:r>
              <a:rPr lang="ru-RU" sz="2400" b="1" smtClean="0">
                <a:solidFill>
                  <a:srgbClr val="006600"/>
                </a:solidFill>
                <a:latin typeface="Times New Roman" pitchFamily="18" charset="0"/>
              </a:rPr>
              <a:t>.</a:t>
            </a:r>
            <a:endParaRPr lang="ru-RU" sz="2400" b="1" smtClean="0">
              <a:latin typeface="Times New Roman" pitchFamily="18" charset="0"/>
            </a:endParaRPr>
          </a:p>
        </p:txBody>
      </p:sp>
      <p:sp>
        <p:nvSpPr>
          <p:cNvPr id="27657" name="Rectangle 9"/>
          <p:cNvSpPr>
            <a:spLocks noGrp="1" noChangeArrowheads="1"/>
          </p:cNvSpPr>
          <p:nvPr>
            <p:ph idx="1"/>
          </p:nvPr>
        </p:nvSpPr>
        <p:spPr>
          <a:xfrm>
            <a:off x="3143250" y="142875"/>
            <a:ext cx="6000750" cy="1357313"/>
          </a:xfrm>
        </p:spPr>
        <p:txBody>
          <a:bodyPr rtlCol="0">
            <a:normAutofit fontScale="70000" lnSpcReduction="20000"/>
          </a:bodyPr>
          <a:lstStyle/>
          <a:p>
            <a:pPr algn="ctr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900" b="1" dirty="0" smtClean="0">
                <a:solidFill>
                  <a:srgbClr val="FF0000"/>
                </a:solidFill>
                <a:latin typeface="Times New Roman" pitchFamily="18" charset="0"/>
              </a:rPr>
              <a:t>6. Расчетные формулы. </a:t>
            </a:r>
          </a:p>
          <a:p>
            <a:pPr algn="ctr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3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2900" b="1" dirty="0" smtClean="0">
                <a:latin typeface="Times New Roman" pitchFamily="18" charset="0"/>
              </a:rPr>
              <a:t>Если идет процесс парообразования, то жидкости требуется сообщить некоторое количество теплоты, а если пар превращается в жидкость,               то количество теплоты выделяется.</a:t>
            </a:r>
          </a:p>
        </p:txBody>
      </p:sp>
      <p:pic>
        <p:nvPicPr>
          <p:cNvPr id="26629" name="Picture 2" descr="D:\data\articles\58\5852\585247\img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03438" y="2143125"/>
            <a:ext cx="7040562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7" descr="Просмотреть подробност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357563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Рисунок 5" descr="14B171CA4FA7-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428736"/>
          <a:ext cx="6357982" cy="2834640"/>
        </p:xfrm>
        <a:graphic>
          <a:graphicData uri="http://schemas.openxmlformats.org/drawingml/2006/table">
            <a:tbl>
              <a:tblPr firstRow="1" bandRow="1">
                <a:solidFill>
                  <a:schemeClr val="accent1">
                    <a:lumMod val="60000"/>
                    <a:lumOff val="40000"/>
                  </a:schemeClr>
                </a:solidFill>
                <a:tableStyleId>{FABFCF23-3B69-468F-B69F-88F6DE6A72F2}</a:tableStyleId>
              </a:tblPr>
              <a:tblGrid>
                <a:gridCol w="461968"/>
                <a:gridCol w="1847871"/>
                <a:gridCol w="1253912"/>
                <a:gridCol w="1365471"/>
                <a:gridCol w="1428760"/>
              </a:tblGrid>
              <a:tr h="57150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№/№</a:t>
                      </a:r>
                      <a:endParaRPr lang="ru-RU" sz="140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Процесс</a:t>
                      </a:r>
                      <a:endParaRPr lang="ru-RU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Кол-во  теплоты</a:t>
                      </a:r>
                      <a:endParaRPr lang="ru-RU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Ее  удельная </a:t>
                      </a:r>
                      <a:endParaRPr lang="ru-RU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ru-RU" sz="100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(</a:t>
                      </a:r>
                      <a:r>
                        <a:rPr lang="ru-RU" sz="1000" dirty="0" err="1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выр</a:t>
                      </a:r>
                      <a:r>
                        <a:rPr lang="ru-RU" sz="100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.</a:t>
                      </a:r>
                      <a:r>
                        <a:rPr lang="ru-RU" sz="100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из </a:t>
                      </a:r>
                      <a:r>
                        <a:rPr lang="ru-RU" sz="100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осн</a:t>
                      </a:r>
                      <a:r>
                        <a:rPr lang="ru-RU" sz="100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 форм</a:t>
                      </a:r>
                      <a:r>
                        <a:rPr lang="ru-RU" sz="100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)</a:t>
                      </a:r>
                      <a:r>
                        <a:rPr lang="ru-RU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             </a:t>
                      </a:r>
                      <a:endParaRPr lang="ru-RU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Выражение массы  </a:t>
                      </a:r>
                      <a:endParaRPr lang="ru-RU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</a:tr>
              <a:tr h="514352">
                <a:tc>
                  <a:txBody>
                    <a:bodyPr/>
                    <a:lstStyle/>
                    <a:p>
                      <a:pPr marL="400050" indent="-400050">
                        <a:buFont typeface="+mj-lt"/>
                        <a:buNone/>
                      </a:pPr>
                      <a:r>
                        <a:rPr lang="ru-RU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1.</a:t>
                      </a:r>
                      <a:endParaRPr lang="ru-RU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1600" b="1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Нагревания</a:t>
                      </a:r>
                    </a:p>
                    <a:p>
                      <a:pPr rtl="0"/>
                      <a:r>
                        <a:rPr lang="ru-RU" sz="1400" b="1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/охлаждения/</a:t>
                      </a:r>
                      <a:endParaRPr lang="ru-RU" sz="140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200" b="1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Q = mc (t</a:t>
                      </a:r>
                      <a:r>
                        <a:rPr lang="en-US" sz="1200" b="1" baseline="-2500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 </a:t>
                      </a:r>
                      <a:r>
                        <a:rPr lang="en-US" sz="1200" b="1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– t</a:t>
                      </a:r>
                      <a:r>
                        <a:rPr lang="en-US" sz="1200" b="1" baseline="-2500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</a:t>
                      </a:r>
                      <a:r>
                        <a:rPr lang="en-US" sz="1200" b="1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)</a:t>
                      </a:r>
                      <a:endParaRPr lang="en-US" sz="120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fr-FR" sz="1200" b="1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c = Q /m (t</a:t>
                      </a:r>
                      <a:r>
                        <a:rPr lang="fr-FR" sz="1200" b="1" baseline="-2500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 </a:t>
                      </a:r>
                      <a:r>
                        <a:rPr lang="fr-FR" sz="1200" b="1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–t</a:t>
                      </a:r>
                      <a:r>
                        <a:rPr lang="fr-FR" sz="1200" b="1" baseline="-2500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</a:t>
                      </a:r>
                      <a:r>
                        <a:rPr lang="fr-FR" sz="1200" b="1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)</a:t>
                      </a:r>
                      <a:endParaRPr lang="fr-FR" sz="120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fr-FR" sz="1200" b="1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m= Q </a:t>
                      </a:r>
                      <a:r>
                        <a:rPr lang="ru-RU" sz="1200" b="1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/</a:t>
                      </a:r>
                      <a:r>
                        <a:rPr lang="fr-FR" sz="1200" b="1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m (t</a:t>
                      </a:r>
                      <a:r>
                        <a:rPr lang="fr-FR" sz="1200" b="1" baseline="-2500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 </a:t>
                      </a:r>
                      <a:r>
                        <a:rPr lang="fr-FR" sz="1200" b="1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– t</a:t>
                      </a:r>
                      <a:r>
                        <a:rPr lang="fr-FR" sz="1200" b="1" baseline="-2500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</a:t>
                      </a:r>
                      <a:r>
                        <a:rPr lang="fr-FR" sz="1200" b="1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)</a:t>
                      </a:r>
                      <a:endParaRPr lang="fr-FR" sz="120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41267">
                <a:tc>
                  <a:txBody>
                    <a:bodyPr/>
                    <a:lstStyle/>
                    <a:p>
                      <a:pPr marL="400050" indent="-400050">
                        <a:buFont typeface="+mj-lt"/>
                        <a:buNone/>
                      </a:pPr>
                      <a:r>
                        <a:rPr lang="ru-RU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2.</a:t>
                      </a:r>
                      <a:endParaRPr lang="ru-RU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b="1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Сгорания</a:t>
                      </a:r>
                      <a:endParaRPr lang="ru-RU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1600" b="1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   </a:t>
                      </a:r>
                      <a:r>
                        <a:rPr lang="en-US" sz="1600" b="1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Q = m q</a:t>
                      </a:r>
                      <a:endParaRPr lang="en-US" sz="160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600" b="1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q = Q/ m </a:t>
                      </a:r>
                      <a:endParaRPr lang="en-US" sz="160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600" b="1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m = Q /q</a:t>
                      </a:r>
                      <a:endParaRPr lang="en-US" sz="160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</a:tr>
              <a:tr h="517222">
                <a:tc>
                  <a:txBody>
                    <a:bodyPr/>
                    <a:lstStyle/>
                    <a:p>
                      <a:pPr marL="400050" indent="-400050">
                        <a:buFont typeface="+mj-lt"/>
                        <a:buNone/>
                      </a:pPr>
                      <a:r>
                        <a:rPr lang="ru-RU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3.</a:t>
                      </a:r>
                      <a:endParaRPr lang="ru-RU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b="1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Плавления </a:t>
                      </a:r>
                      <a:r>
                        <a:rPr lang="ru-RU" sz="1400" b="1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/кристаллизация/</a:t>
                      </a:r>
                      <a:endParaRPr lang="ru-RU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b="1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 </a:t>
                      </a:r>
                      <a:r>
                        <a:rPr lang="en-US" b="1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Q = m </a:t>
                      </a:r>
                      <a:r>
                        <a:rPr lang="el-GR" b="1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Λ</a:t>
                      </a:r>
                      <a:endParaRPr lang="el-GR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l-GR" b="1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Λ = </a:t>
                      </a:r>
                      <a:r>
                        <a:rPr lang="en-US" b="1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Q/ m</a:t>
                      </a:r>
                      <a:endParaRPr lang="en-US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m = Q / </a:t>
                      </a:r>
                      <a:r>
                        <a:rPr lang="el-GR" b="1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Λ</a:t>
                      </a:r>
                      <a:endParaRPr lang="el-GR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  <a:p>
                      <a:endParaRPr lang="ru-RU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97217">
                <a:tc>
                  <a:txBody>
                    <a:bodyPr/>
                    <a:lstStyle/>
                    <a:p>
                      <a:pPr marL="400050" indent="-400050">
                        <a:buFont typeface="+mj-lt"/>
                        <a:buNone/>
                      </a:pPr>
                      <a:r>
                        <a:rPr lang="ru-RU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4.</a:t>
                      </a:r>
                      <a:endParaRPr lang="ru-RU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b="1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Парообразования </a:t>
                      </a:r>
                      <a:r>
                        <a:rPr lang="ru-RU" sz="1400" b="1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/конденсация/</a:t>
                      </a:r>
                      <a:endParaRPr lang="ru-RU" sz="140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  </a:t>
                      </a:r>
                      <a:r>
                        <a:rPr lang="en-US" b="1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Q = m L</a:t>
                      </a:r>
                      <a:endParaRPr lang="en-US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b="1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L = Q / m</a:t>
                      </a:r>
                      <a:endParaRPr lang="en-US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b="1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m = Q /L</a:t>
                      </a:r>
                      <a:endParaRPr lang="en-US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atin typeface="Calibri" pitchFamily="34" charset="0"/>
              </a:rPr>
              <a:t>           </a:t>
            </a:r>
            <a:r>
              <a:rPr lang="ru-RU" sz="1400" b="1" dirty="0" smtClean="0">
                <a:latin typeface="Calibri" pitchFamily="34" charset="0"/>
              </a:rPr>
              <a:t>а) 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эстафета формул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000" b="1" dirty="0" smtClean="0">
                <a:latin typeface="Calibri" pitchFamily="34" charset="0"/>
              </a:rPr>
              <a:t>теме:     «</a:t>
            </a:r>
            <a:r>
              <a:rPr lang="ru-RU" sz="2400" b="1" i="1" dirty="0" smtClean="0">
                <a:latin typeface="Calibri" pitchFamily="34" charset="0"/>
              </a:rPr>
              <a:t>Тепловые процессы»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)Решение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Задача1. Рассчитать количество теплоты необходимое для превращения  2кг водяного пара  в воду  при температуре 100</a:t>
            </a:r>
            <a:r>
              <a:rPr lang="ru-RU" sz="1400" b="1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8675" name="Содержимое 2"/>
          <p:cNvSpPr>
            <a:spLocks noGrp="1"/>
          </p:cNvSpPr>
          <p:nvPr>
            <p:ph idx="1"/>
          </p:nvPr>
        </p:nvSpPr>
        <p:spPr>
          <a:xfrm>
            <a:off x="0" y="1071563"/>
            <a:ext cx="9144000" cy="5786437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000" b="1" smtClean="0">
                <a:solidFill>
                  <a:schemeClr val="tx1"/>
                </a:solidFill>
              </a:rPr>
              <a:t>Дано: m = 2кг               Формула                   Решение:</a:t>
            </a:r>
            <a:endParaRPr lang="ru-RU" sz="2000" smtClean="0">
              <a:solidFill>
                <a:schemeClr val="tx1"/>
              </a:solidFill>
            </a:endParaRPr>
          </a:p>
          <a:p>
            <a:pPr>
              <a:buFont typeface="Wingdings 2" pitchFamily="18" charset="2"/>
              <a:buNone/>
            </a:pPr>
            <a:r>
              <a:rPr lang="ru-RU" sz="2000" b="1" smtClean="0">
                <a:solidFill>
                  <a:schemeClr val="tx1"/>
                </a:solidFill>
              </a:rPr>
              <a:t>L= 2,3 · 10</a:t>
            </a:r>
            <a:r>
              <a:rPr lang="ru-RU" sz="2000" b="1" baseline="30000" smtClean="0">
                <a:solidFill>
                  <a:schemeClr val="tx1"/>
                </a:solidFill>
              </a:rPr>
              <a:t>6</a:t>
            </a:r>
            <a:r>
              <a:rPr lang="ru-RU" sz="2000" smtClean="0">
                <a:solidFill>
                  <a:schemeClr val="tx1"/>
                </a:solidFill>
              </a:rPr>
              <a:t> </a:t>
            </a:r>
            <a:r>
              <a:rPr lang="ru-RU" sz="2000" b="1" smtClean="0">
                <a:solidFill>
                  <a:schemeClr val="tx1"/>
                </a:solidFill>
              </a:rPr>
              <a:t>  Дж/кг      </a:t>
            </a:r>
            <a:r>
              <a:rPr lang="en-US" sz="2000" b="1" smtClean="0">
                <a:solidFill>
                  <a:schemeClr val="tx1"/>
                </a:solidFill>
              </a:rPr>
              <a:t>Q</a:t>
            </a:r>
            <a:r>
              <a:rPr lang="ru-RU" sz="2000" b="1" smtClean="0">
                <a:solidFill>
                  <a:schemeClr val="tx1"/>
                </a:solidFill>
              </a:rPr>
              <a:t> = m L          </a:t>
            </a:r>
            <a:r>
              <a:rPr lang="en-US" sz="2000" b="1" smtClean="0">
                <a:solidFill>
                  <a:schemeClr val="tx1"/>
                </a:solidFill>
              </a:rPr>
              <a:t>Q</a:t>
            </a:r>
            <a:r>
              <a:rPr lang="ru-RU" sz="2000" b="1" smtClean="0">
                <a:solidFill>
                  <a:schemeClr val="tx1"/>
                </a:solidFill>
              </a:rPr>
              <a:t>= 2кг · 2,3 · 10</a:t>
            </a:r>
            <a:r>
              <a:rPr lang="ru-RU" sz="2000" b="1" baseline="30000" smtClean="0">
                <a:solidFill>
                  <a:schemeClr val="tx1"/>
                </a:solidFill>
              </a:rPr>
              <a:t>6</a:t>
            </a:r>
            <a:r>
              <a:rPr lang="ru-RU" sz="2000" smtClean="0">
                <a:solidFill>
                  <a:schemeClr val="tx1"/>
                </a:solidFill>
              </a:rPr>
              <a:t> </a:t>
            </a:r>
            <a:r>
              <a:rPr lang="ru-RU" sz="2000" b="1" smtClean="0">
                <a:solidFill>
                  <a:schemeClr val="tx1"/>
                </a:solidFill>
              </a:rPr>
              <a:t>Дж/кг = 4,</a:t>
            </a:r>
            <a:r>
              <a:rPr lang="ru-RU" sz="2000" smtClean="0">
                <a:solidFill>
                  <a:schemeClr val="tx1"/>
                </a:solidFill>
              </a:rPr>
              <a:t> </a:t>
            </a:r>
            <a:r>
              <a:rPr lang="ru-RU" sz="2000" b="1" smtClean="0">
                <a:solidFill>
                  <a:schemeClr val="tx1"/>
                </a:solidFill>
              </a:rPr>
              <a:t>6 ·10</a:t>
            </a:r>
            <a:r>
              <a:rPr lang="ru-RU" sz="2000" b="1" baseline="30000" smtClean="0">
                <a:solidFill>
                  <a:schemeClr val="tx1"/>
                </a:solidFill>
              </a:rPr>
              <a:t>6</a:t>
            </a:r>
            <a:r>
              <a:rPr lang="ru-RU" sz="2000" smtClean="0">
                <a:solidFill>
                  <a:schemeClr val="tx1"/>
                </a:solidFill>
              </a:rPr>
              <a:t> </a:t>
            </a:r>
            <a:r>
              <a:rPr lang="ru-RU" sz="2000" b="1" smtClean="0">
                <a:solidFill>
                  <a:schemeClr val="tx1"/>
                </a:solidFill>
              </a:rPr>
              <a:t>Дж </a:t>
            </a:r>
          </a:p>
          <a:p>
            <a:pPr>
              <a:buFont typeface="Wingdings 2" pitchFamily="18" charset="2"/>
              <a:buNone/>
            </a:pPr>
            <a:r>
              <a:rPr lang="ru-RU" sz="2000" b="1" smtClean="0">
                <a:solidFill>
                  <a:schemeClr val="tx1"/>
                </a:solidFill>
              </a:rPr>
              <a:t>   </a:t>
            </a:r>
            <a:r>
              <a:rPr lang="en-US" sz="2000" b="1" smtClean="0">
                <a:solidFill>
                  <a:schemeClr val="tx1"/>
                </a:solidFill>
              </a:rPr>
              <a:t>Q</a:t>
            </a:r>
            <a:r>
              <a:rPr lang="ru-RU" sz="2000" b="1" smtClean="0">
                <a:solidFill>
                  <a:schemeClr val="tx1"/>
                </a:solidFill>
              </a:rPr>
              <a:t> -?                                                                Ответ: </a:t>
            </a:r>
            <a:r>
              <a:rPr lang="en-US" sz="2000" b="1" smtClean="0">
                <a:solidFill>
                  <a:schemeClr val="tx1"/>
                </a:solidFill>
              </a:rPr>
              <a:t>Q </a:t>
            </a:r>
            <a:r>
              <a:rPr lang="ru-RU" sz="2000" b="1" smtClean="0">
                <a:solidFill>
                  <a:schemeClr val="tx1"/>
                </a:solidFill>
              </a:rPr>
              <a:t>= 4,</a:t>
            </a:r>
            <a:r>
              <a:rPr lang="ru-RU" sz="2000" smtClean="0">
                <a:solidFill>
                  <a:schemeClr val="tx1"/>
                </a:solidFill>
              </a:rPr>
              <a:t> </a:t>
            </a:r>
            <a:r>
              <a:rPr lang="ru-RU" sz="2000" b="1" smtClean="0">
                <a:solidFill>
                  <a:schemeClr val="tx1"/>
                </a:solidFill>
              </a:rPr>
              <a:t>6 ·10</a:t>
            </a:r>
            <a:r>
              <a:rPr lang="ru-RU" sz="2000" b="1" baseline="30000" smtClean="0">
                <a:solidFill>
                  <a:schemeClr val="tx1"/>
                </a:solidFill>
              </a:rPr>
              <a:t>6</a:t>
            </a:r>
            <a:r>
              <a:rPr lang="ru-RU" sz="2000" smtClean="0">
                <a:solidFill>
                  <a:schemeClr val="tx1"/>
                </a:solidFill>
              </a:rPr>
              <a:t> </a:t>
            </a:r>
            <a:r>
              <a:rPr lang="ru-RU" sz="2000" b="1" smtClean="0">
                <a:solidFill>
                  <a:schemeClr val="tx1"/>
                </a:solidFill>
              </a:rPr>
              <a:t>  Дж </a:t>
            </a:r>
          </a:p>
          <a:p>
            <a:pPr>
              <a:buFont typeface="Wingdings 2" pitchFamily="18" charset="2"/>
              <a:buNone/>
            </a:pPr>
            <a:endParaRPr lang="ru-RU" sz="2000" b="1" smtClean="0"/>
          </a:p>
          <a:p>
            <a:pPr>
              <a:buFont typeface="Wingdings 2" pitchFamily="18" charset="2"/>
              <a:buNone/>
            </a:pPr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Задача2. Рассчитать количество теплоты необходимое для превращения  100 гр. льда взятого при температуре (-20</a:t>
            </a:r>
            <a:r>
              <a:rPr lang="ru-RU" sz="2000" b="1" baseline="30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С) в  водяной  пар  при температуре 100</a:t>
            </a:r>
            <a:r>
              <a:rPr lang="ru-RU" sz="2000" b="1" baseline="30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.   </a:t>
            </a:r>
            <a:r>
              <a:rPr lang="ru-RU" sz="2400" b="1" smtClean="0"/>
              <a:t>          </a:t>
            </a:r>
            <a:r>
              <a:rPr lang="ru-RU" sz="2400" b="1" i="1" smtClean="0"/>
              <a:t>   </a:t>
            </a:r>
            <a:endParaRPr lang="ru-RU" sz="2400" smtClean="0"/>
          </a:p>
          <a:p>
            <a:pPr>
              <a:buFont typeface="Wingdings 2" pitchFamily="18" charset="2"/>
              <a:buNone/>
            </a:pPr>
            <a:r>
              <a:rPr lang="ru-RU" sz="2000" b="1" smtClean="0"/>
              <a:t>   </a:t>
            </a:r>
            <a:r>
              <a:rPr lang="ru-RU" sz="2000" b="1" smtClean="0">
                <a:solidFill>
                  <a:schemeClr val="tx1"/>
                </a:solidFill>
              </a:rPr>
              <a:t>Дано: m = 0,1кг                  Формула                                          Решение:</a:t>
            </a:r>
            <a:endParaRPr lang="ru-RU" sz="2000" smtClean="0">
              <a:solidFill>
                <a:schemeClr val="tx1"/>
              </a:solidFill>
            </a:endParaRPr>
          </a:p>
          <a:p>
            <a:pPr>
              <a:buFont typeface="Wingdings 2" pitchFamily="18" charset="2"/>
              <a:buNone/>
            </a:pPr>
            <a:r>
              <a:rPr lang="ru-RU" sz="2000" b="1" smtClean="0">
                <a:solidFill>
                  <a:schemeClr val="tx1"/>
                </a:solidFill>
              </a:rPr>
              <a:t> </a:t>
            </a:r>
            <a:r>
              <a:rPr lang="ru-RU" sz="1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L= 2,3 · 10</a:t>
            </a:r>
            <a:r>
              <a:rPr lang="ru-RU" sz="1800" b="1" baseline="30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1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Дж/кг   </a:t>
            </a:r>
            <a:r>
              <a:rPr lang="en-US" sz="1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1800" b="1" baseline="-25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 c</a:t>
            </a:r>
            <a:r>
              <a:rPr lang="ru-RU" sz="2000" b="1" baseline="-25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1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(t</a:t>
            </a:r>
            <a:r>
              <a:rPr lang="ru-RU" sz="1800" b="1" baseline="-25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1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t</a:t>
            </a:r>
            <a:r>
              <a:rPr lang="ru-RU" sz="1800" b="1" baseline="-25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        </a:t>
            </a:r>
            <a:r>
              <a:rPr lang="ru-RU" sz="16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smtClean="0">
                <a:solidFill>
                  <a:schemeClr val="tx1"/>
                </a:solidFill>
              </a:rPr>
              <a:t>Q</a:t>
            </a:r>
            <a:r>
              <a:rPr lang="ru-RU" sz="1800" b="1" baseline="-25000" smtClean="0">
                <a:solidFill>
                  <a:schemeClr val="tx1"/>
                </a:solidFill>
              </a:rPr>
              <a:t>1</a:t>
            </a:r>
            <a:r>
              <a:rPr lang="ru-RU" sz="1800" b="1" smtClean="0">
                <a:solidFill>
                  <a:schemeClr val="tx1"/>
                </a:solidFill>
              </a:rPr>
              <a:t> </a:t>
            </a:r>
            <a:r>
              <a:rPr lang="ru-RU" sz="1600" b="1" smtClean="0">
                <a:solidFill>
                  <a:schemeClr val="tx1"/>
                </a:solidFill>
              </a:rPr>
              <a:t>=</a:t>
            </a:r>
            <a:r>
              <a:rPr lang="ru-RU" sz="1800" b="1" smtClean="0">
                <a:solidFill>
                  <a:schemeClr val="tx1"/>
                </a:solidFill>
              </a:rPr>
              <a:t>0,1кг · 2100Дж/кг(0</a:t>
            </a:r>
            <a:r>
              <a:rPr lang="ru-RU" sz="1800" b="1" baseline="30000" smtClean="0">
                <a:solidFill>
                  <a:schemeClr val="tx1"/>
                </a:solidFill>
              </a:rPr>
              <a:t>0</a:t>
            </a:r>
            <a:r>
              <a:rPr lang="ru-RU" sz="1800" b="1" smtClean="0">
                <a:solidFill>
                  <a:schemeClr val="tx1"/>
                </a:solidFill>
              </a:rPr>
              <a:t>С- (-20</a:t>
            </a:r>
            <a:r>
              <a:rPr lang="ru-RU" sz="1800" b="1" baseline="30000" smtClean="0">
                <a:solidFill>
                  <a:schemeClr val="tx1"/>
                </a:solidFill>
              </a:rPr>
              <a:t>0</a:t>
            </a:r>
            <a:r>
              <a:rPr lang="ru-RU" sz="1800" b="1" smtClean="0">
                <a:solidFill>
                  <a:schemeClr val="tx1"/>
                </a:solidFill>
              </a:rPr>
              <a:t>С)) </a:t>
            </a:r>
            <a:r>
              <a:rPr lang="ru-RU" sz="1600" b="1" smtClean="0">
                <a:solidFill>
                  <a:schemeClr val="tx1"/>
                </a:solidFill>
              </a:rPr>
              <a:t>= 4,2 кДж    </a:t>
            </a:r>
          </a:p>
          <a:p>
            <a:pPr>
              <a:buFont typeface="Wingdings 2" pitchFamily="18" charset="2"/>
              <a:buNone/>
            </a:pPr>
            <a:r>
              <a:rPr lang="ru-RU" sz="1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λ </a:t>
            </a:r>
            <a:r>
              <a:rPr lang="ru-RU" sz="1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=3,4</a:t>
            </a:r>
            <a:r>
              <a:rPr lang="ru-RU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·10</a:t>
            </a:r>
            <a:r>
              <a:rPr lang="ru-RU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baseline="30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1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Дж/кг    </a:t>
            </a:r>
            <a:r>
              <a:rPr lang="en-US" sz="2000" b="1" smtClean="0">
                <a:solidFill>
                  <a:schemeClr val="tx1"/>
                </a:solidFill>
              </a:rPr>
              <a:t>Q</a:t>
            </a:r>
            <a:r>
              <a:rPr lang="ru-RU" sz="2000" b="1" baseline="-25000" smtClean="0">
                <a:solidFill>
                  <a:schemeClr val="tx1"/>
                </a:solidFill>
              </a:rPr>
              <a:t>2</a:t>
            </a:r>
            <a:r>
              <a:rPr lang="ru-RU" sz="2000" b="1" smtClean="0">
                <a:solidFill>
                  <a:schemeClr val="tx1"/>
                </a:solidFill>
              </a:rPr>
              <a:t> = m λ                  </a:t>
            </a:r>
            <a:r>
              <a:rPr lang="en-US" sz="2000" b="1" smtClean="0">
                <a:solidFill>
                  <a:schemeClr val="tx1"/>
                </a:solidFill>
              </a:rPr>
              <a:t>Q</a:t>
            </a:r>
            <a:r>
              <a:rPr lang="ru-RU" sz="2000" b="1" baseline="-25000" smtClean="0">
                <a:solidFill>
                  <a:schemeClr val="tx1"/>
                </a:solidFill>
              </a:rPr>
              <a:t>2</a:t>
            </a:r>
            <a:r>
              <a:rPr lang="ru-RU" sz="2000" b="1" smtClean="0">
                <a:solidFill>
                  <a:schemeClr val="tx1"/>
                </a:solidFill>
              </a:rPr>
              <a:t> =0,1кг ·  3,4</a:t>
            </a:r>
            <a:r>
              <a:rPr lang="ru-RU" sz="2000" smtClean="0">
                <a:solidFill>
                  <a:schemeClr val="tx1"/>
                </a:solidFill>
              </a:rPr>
              <a:t> </a:t>
            </a:r>
            <a:r>
              <a:rPr lang="ru-RU" sz="2000" b="1" smtClean="0">
                <a:solidFill>
                  <a:schemeClr val="tx1"/>
                </a:solidFill>
              </a:rPr>
              <a:t> ·10</a:t>
            </a:r>
            <a:r>
              <a:rPr lang="ru-RU" sz="2000" b="1" baseline="30000" smtClean="0">
                <a:solidFill>
                  <a:schemeClr val="tx1"/>
                </a:solidFill>
              </a:rPr>
              <a:t>5</a:t>
            </a:r>
            <a:r>
              <a:rPr lang="ru-RU" sz="2000" smtClean="0">
                <a:solidFill>
                  <a:schemeClr val="tx1"/>
                </a:solidFill>
              </a:rPr>
              <a:t> </a:t>
            </a:r>
            <a:r>
              <a:rPr lang="ru-RU" sz="2000" b="1" smtClean="0">
                <a:solidFill>
                  <a:schemeClr val="tx1"/>
                </a:solidFill>
              </a:rPr>
              <a:t>Дж/кг = 34кДж                    c</a:t>
            </a:r>
            <a:r>
              <a:rPr lang="ru-RU" sz="2000" b="1" baseline="-25000" smtClean="0">
                <a:solidFill>
                  <a:schemeClr val="tx1"/>
                </a:solidFill>
              </a:rPr>
              <a:t>1</a:t>
            </a:r>
            <a:r>
              <a:rPr lang="ru-RU" sz="2000" b="1" smtClean="0">
                <a:solidFill>
                  <a:schemeClr val="tx1"/>
                </a:solidFill>
              </a:rPr>
              <a:t>=</a:t>
            </a:r>
            <a:r>
              <a:rPr lang="ru-RU" sz="1600" b="1" smtClean="0">
                <a:solidFill>
                  <a:schemeClr val="tx1"/>
                </a:solidFill>
              </a:rPr>
              <a:t>2100Дж/кг </a:t>
            </a:r>
            <a:r>
              <a:rPr lang="ru-RU" sz="2000" b="1" smtClean="0">
                <a:solidFill>
                  <a:schemeClr val="tx1"/>
                </a:solidFill>
              </a:rPr>
              <a:t>      </a:t>
            </a:r>
            <a:r>
              <a:rPr lang="en-US" sz="2000" b="1" smtClean="0">
                <a:solidFill>
                  <a:schemeClr val="tx1"/>
                </a:solidFill>
              </a:rPr>
              <a:t>Q</a:t>
            </a:r>
            <a:r>
              <a:rPr lang="ru-RU" sz="2000" b="1" baseline="-25000" smtClean="0">
                <a:solidFill>
                  <a:schemeClr val="tx1"/>
                </a:solidFill>
              </a:rPr>
              <a:t>3</a:t>
            </a:r>
            <a:r>
              <a:rPr lang="ru-RU" sz="2000" b="1" smtClean="0">
                <a:solidFill>
                  <a:schemeClr val="tx1"/>
                </a:solidFill>
              </a:rPr>
              <a:t> = m c</a:t>
            </a:r>
            <a:r>
              <a:rPr lang="ru-RU" sz="2000" b="1" baseline="-25000" smtClean="0">
                <a:solidFill>
                  <a:schemeClr val="tx1"/>
                </a:solidFill>
              </a:rPr>
              <a:t>2 </a:t>
            </a:r>
            <a:r>
              <a:rPr lang="ru-RU" sz="2000" b="1" smtClean="0">
                <a:solidFill>
                  <a:schemeClr val="tx1"/>
                </a:solidFill>
              </a:rPr>
              <a:t>( t</a:t>
            </a:r>
            <a:r>
              <a:rPr lang="ru-RU" sz="2000" b="1" baseline="-25000" smtClean="0">
                <a:solidFill>
                  <a:schemeClr val="tx1"/>
                </a:solidFill>
              </a:rPr>
              <a:t>3 </a:t>
            </a:r>
            <a:r>
              <a:rPr lang="ru-RU" sz="2000" b="1" smtClean="0">
                <a:solidFill>
                  <a:schemeClr val="tx1"/>
                </a:solidFill>
              </a:rPr>
              <a:t>– t</a:t>
            </a:r>
            <a:r>
              <a:rPr lang="ru-RU" sz="2000" b="1" baseline="-25000" smtClean="0">
                <a:solidFill>
                  <a:schemeClr val="tx1"/>
                </a:solidFill>
              </a:rPr>
              <a:t>2</a:t>
            </a:r>
            <a:r>
              <a:rPr lang="ru-RU" sz="2000" b="1" smtClean="0">
                <a:solidFill>
                  <a:schemeClr val="tx1"/>
                </a:solidFill>
              </a:rPr>
              <a:t>)   </a:t>
            </a:r>
            <a:r>
              <a:rPr lang="en-US" sz="2000" b="1" smtClean="0">
                <a:solidFill>
                  <a:schemeClr val="tx1"/>
                </a:solidFill>
              </a:rPr>
              <a:t>Q</a:t>
            </a:r>
            <a:r>
              <a:rPr lang="ru-RU" sz="2000" b="1" baseline="-25000" smtClean="0">
                <a:solidFill>
                  <a:schemeClr val="tx1"/>
                </a:solidFill>
              </a:rPr>
              <a:t>3</a:t>
            </a:r>
            <a:r>
              <a:rPr lang="ru-RU" sz="2000" b="1" smtClean="0">
                <a:solidFill>
                  <a:schemeClr val="tx1"/>
                </a:solidFill>
              </a:rPr>
              <a:t> =</a:t>
            </a:r>
            <a:r>
              <a:rPr lang="ru-RU" sz="1800" b="1" smtClean="0">
                <a:solidFill>
                  <a:schemeClr val="tx1"/>
                </a:solidFill>
              </a:rPr>
              <a:t>0,1кг · 4200Дж/кг (100</a:t>
            </a:r>
            <a:r>
              <a:rPr lang="ru-RU" sz="1800" b="1" baseline="30000" smtClean="0">
                <a:solidFill>
                  <a:schemeClr val="tx1"/>
                </a:solidFill>
              </a:rPr>
              <a:t>0</a:t>
            </a:r>
            <a:r>
              <a:rPr lang="ru-RU" sz="1800" b="1" smtClean="0">
                <a:solidFill>
                  <a:schemeClr val="tx1"/>
                </a:solidFill>
              </a:rPr>
              <a:t>С- 0</a:t>
            </a:r>
            <a:r>
              <a:rPr lang="ru-RU" sz="1800" b="1" baseline="30000" smtClean="0">
                <a:solidFill>
                  <a:schemeClr val="tx1"/>
                </a:solidFill>
              </a:rPr>
              <a:t>0</a:t>
            </a:r>
            <a:r>
              <a:rPr lang="ru-RU" sz="1800" b="1" smtClean="0">
                <a:solidFill>
                  <a:schemeClr val="tx1"/>
                </a:solidFill>
              </a:rPr>
              <a:t>С) </a:t>
            </a:r>
            <a:r>
              <a:rPr lang="ru-RU" sz="2000" b="1" smtClean="0">
                <a:solidFill>
                  <a:schemeClr val="tx1"/>
                </a:solidFill>
              </a:rPr>
              <a:t>= 42кДж                             </a:t>
            </a:r>
            <a:endParaRPr lang="ru-RU" sz="2000" smtClean="0">
              <a:solidFill>
                <a:schemeClr val="tx1"/>
              </a:solidFill>
            </a:endParaRPr>
          </a:p>
          <a:p>
            <a:pPr>
              <a:buFont typeface="Wingdings 2" pitchFamily="18" charset="2"/>
              <a:buNone/>
            </a:pPr>
            <a:r>
              <a:rPr lang="ru-RU" sz="2000" b="1" smtClean="0">
                <a:solidFill>
                  <a:schemeClr val="tx1"/>
                </a:solidFill>
              </a:rPr>
              <a:t>     c</a:t>
            </a:r>
            <a:r>
              <a:rPr lang="ru-RU" sz="2000" b="1" baseline="-25000" smtClean="0">
                <a:solidFill>
                  <a:schemeClr val="tx1"/>
                </a:solidFill>
              </a:rPr>
              <a:t>2</a:t>
            </a:r>
            <a:r>
              <a:rPr lang="ru-RU" sz="2000" b="1" smtClean="0">
                <a:solidFill>
                  <a:schemeClr val="tx1"/>
                </a:solidFill>
              </a:rPr>
              <a:t>= </a:t>
            </a:r>
            <a:r>
              <a:rPr lang="ru-RU" sz="1800" b="1" smtClean="0">
                <a:solidFill>
                  <a:schemeClr val="tx1"/>
                </a:solidFill>
              </a:rPr>
              <a:t>4</a:t>
            </a:r>
            <a:r>
              <a:rPr lang="ru-RU" sz="1600" b="1" smtClean="0">
                <a:solidFill>
                  <a:schemeClr val="tx1"/>
                </a:solidFill>
              </a:rPr>
              <a:t>200Дж/кг</a:t>
            </a:r>
            <a:r>
              <a:rPr lang="ru-RU" sz="1800" b="1" smtClean="0">
                <a:solidFill>
                  <a:schemeClr val="tx1"/>
                </a:solidFill>
              </a:rPr>
              <a:t>  </a:t>
            </a:r>
            <a:r>
              <a:rPr lang="ru-RU" sz="2000" b="1" smtClean="0">
                <a:solidFill>
                  <a:schemeClr val="tx1"/>
                </a:solidFill>
              </a:rPr>
              <a:t>    </a:t>
            </a:r>
            <a:r>
              <a:rPr lang="en-US" sz="2000" b="1" smtClean="0">
                <a:solidFill>
                  <a:schemeClr val="tx1"/>
                </a:solidFill>
              </a:rPr>
              <a:t>Q</a:t>
            </a:r>
            <a:r>
              <a:rPr lang="ru-RU" sz="2000" b="1" baseline="-25000" smtClean="0">
                <a:solidFill>
                  <a:schemeClr val="tx1"/>
                </a:solidFill>
              </a:rPr>
              <a:t>4</a:t>
            </a:r>
            <a:r>
              <a:rPr lang="ru-RU" sz="2000" b="1" smtClean="0">
                <a:solidFill>
                  <a:schemeClr val="tx1"/>
                </a:solidFill>
              </a:rPr>
              <a:t> = m L                   </a:t>
            </a:r>
            <a:r>
              <a:rPr lang="en-US" sz="2000" b="1" smtClean="0">
                <a:solidFill>
                  <a:schemeClr val="tx1"/>
                </a:solidFill>
              </a:rPr>
              <a:t>Q</a:t>
            </a:r>
            <a:r>
              <a:rPr lang="ru-RU" sz="2000" b="1" baseline="-25000" smtClean="0">
                <a:solidFill>
                  <a:schemeClr val="tx1"/>
                </a:solidFill>
              </a:rPr>
              <a:t>4</a:t>
            </a:r>
            <a:r>
              <a:rPr lang="ru-RU" sz="2000" b="1" smtClean="0">
                <a:solidFill>
                  <a:schemeClr val="tx1"/>
                </a:solidFill>
              </a:rPr>
              <a:t> =0,1кг · 2,3 · 10</a:t>
            </a:r>
            <a:r>
              <a:rPr lang="ru-RU" sz="2000" b="1" baseline="30000" smtClean="0">
                <a:solidFill>
                  <a:schemeClr val="tx1"/>
                </a:solidFill>
              </a:rPr>
              <a:t>6</a:t>
            </a:r>
            <a:r>
              <a:rPr lang="ru-RU" sz="2000" smtClean="0">
                <a:solidFill>
                  <a:schemeClr val="tx1"/>
                </a:solidFill>
              </a:rPr>
              <a:t> </a:t>
            </a:r>
            <a:r>
              <a:rPr lang="ru-RU" sz="2000" b="1" smtClean="0">
                <a:solidFill>
                  <a:schemeClr val="tx1"/>
                </a:solidFill>
              </a:rPr>
              <a:t>Дж/кг = 230кДж                         t</a:t>
            </a:r>
            <a:r>
              <a:rPr lang="ru-RU" sz="2000" smtClean="0">
                <a:solidFill>
                  <a:schemeClr val="tx1"/>
                </a:solidFill>
              </a:rPr>
              <a:t> </a:t>
            </a:r>
            <a:r>
              <a:rPr lang="ru-RU" sz="2000" b="1" baseline="-25000" smtClean="0">
                <a:solidFill>
                  <a:schemeClr val="tx1"/>
                </a:solidFill>
              </a:rPr>
              <a:t>1</a:t>
            </a:r>
            <a:r>
              <a:rPr lang="ru-RU" sz="2000" b="1" smtClean="0">
                <a:solidFill>
                  <a:schemeClr val="tx1"/>
                </a:solidFill>
              </a:rPr>
              <a:t> = -20</a:t>
            </a:r>
            <a:r>
              <a:rPr lang="ru-RU" sz="2000" b="1" baseline="30000" smtClean="0">
                <a:solidFill>
                  <a:schemeClr val="tx1"/>
                </a:solidFill>
              </a:rPr>
              <a:t>0</a:t>
            </a:r>
            <a:r>
              <a:rPr lang="ru-RU" sz="2000" b="1" smtClean="0">
                <a:solidFill>
                  <a:schemeClr val="tx1"/>
                </a:solidFill>
              </a:rPr>
              <a:t>С;    </a:t>
            </a:r>
            <a:r>
              <a:rPr lang="en-US" sz="2000" b="1" smtClean="0">
                <a:solidFill>
                  <a:schemeClr val="tx1"/>
                </a:solidFill>
              </a:rPr>
              <a:t>Q</a:t>
            </a:r>
            <a:r>
              <a:rPr lang="ru-RU" sz="2000" b="1" smtClean="0">
                <a:solidFill>
                  <a:schemeClr val="tx1"/>
                </a:solidFill>
              </a:rPr>
              <a:t> = </a:t>
            </a:r>
            <a:r>
              <a:rPr lang="en-US" sz="2000" b="1" smtClean="0">
                <a:solidFill>
                  <a:schemeClr val="tx1"/>
                </a:solidFill>
              </a:rPr>
              <a:t>Q</a:t>
            </a:r>
            <a:r>
              <a:rPr lang="ru-RU" sz="2000" b="1" baseline="-25000" smtClean="0">
                <a:solidFill>
                  <a:schemeClr val="tx1"/>
                </a:solidFill>
              </a:rPr>
              <a:t>1</a:t>
            </a:r>
            <a:r>
              <a:rPr lang="ru-RU" sz="2000" b="1" smtClean="0">
                <a:solidFill>
                  <a:schemeClr val="tx1"/>
                </a:solidFill>
              </a:rPr>
              <a:t> + </a:t>
            </a:r>
            <a:r>
              <a:rPr lang="en-US" sz="2000" b="1" smtClean="0">
                <a:solidFill>
                  <a:schemeClr val="tx1"/>
                </a:solidFill>
              </a:rPr>
              <a:t>Q</a:t>
            </a:r>
            <a:r>
              <a:rPr lang="ru-RU" sz="2000" b="1" baseline="-25000" smtClean="0">
                <a:solidFill>
                  <a:schemeClr val="tx1"/>
                </a:solidFill>
              </a:rPr>
              <a:t>2</a:t>
            </a:r>
            <a:r>
              <a:rPr lang="ru-RU" sz="2000" b="1" smtClean="0">
                <a:solidFill>
                  <a:schemeClr val="tx1"/>
                </a:solidFill>
              </a:rPr>
              <a:t> + </a:t>
            </a:r>
            <a:r>
              <a:rPr lang="en-US" sz="2000" b="1" smtClean="0">
                <a:solidFill>
                  <a:schemeClr val="tx1"/>
                </a:solidFill>
              </a:rPr>
              <a:t>Q</a:t>
            </a:r>
            <a:r>
              <a:rPr lang="ru-RU" sz="2000" b="1" baseline="-25000" smtClean="0">
                <a:solidFill>
                  <a:schemeClr val="tx1"/>
                </a:solidFill>
              </a:rPr>
              <a:t>3</a:t>
            </a:r>
            <a:r>
              <a:rPr lang="ru-RU" sz="2000" b="1" smtClean="0">
                <a:solidFill>
                  <a:schemeClr val="tx1"/>
                </a:solidFill>
              </a:rPr>
              <a:t> + </a:t>
            </a:r>
            <a:r>
              <a:rPr lang="en-US" sz="2000" b="1" smtClean="0">
                <a:solidFill>
                  <a:schemeClr val="tx1"/>
                </a:solidFill>
              </a:rPr>
              <a:t>Q</a:t>
            </a:r>
            <a:r>
              <a:rPr lang="ru-RU" sz="2000" b="1" baseline="-25000" smtClean="0">
                <a:solidFill>
                  <a:schemeClr val="tx1"/>
                </a:solidFill>
              </a:rPr>
              <a:t>4     </a:t>
            </a:r>
            <a:r>
              <a:rPr lang="en-US" sz="2000" b="1" smtClean="0">
                <a:solidFill>
                  <a:schemeClr val="tx1"/>
                </a:solidFill>
              </a:rPr>
              <a:t>Q</a:t>
            </a:r>
            <a:r>
              <a:rPr lang="ru-RU" sz="2000" b="1" smtClean="0">
                <a:solidFill>
                  <a:schemeClr val="tx1"/>
                </a:solidFill>
              </a:rPr>
              <a:t>= 4,2 кДж + 34кДж + 42кДж + 230кДж </a:t>
            </a:r>
          </a:p>
          <a:p>
            <a:pPr>
              <a:buFont typeface="Wingdings 2" pitchFamily="18" charset="2"/>
              <a:buNone/>
            </a:pPr>
            <a:r>
              <a:rPr lang="ru-RU" sz="2000" b="1" smtClean="0">
                <a:solidFill>
                  <a:schemeClr val="tx1"/>
                </a:solidFill>
              </a:rPr>
              <a:t>     t</a:t>
            </a:r>
            <a:r>
              <a:rPr lang="ru-RU" sz="2000" smtClean="0">
                <a:solidFill>
                  <a:schemeClr val="tx1"/>
                </a:solidFill>
              </a:rPr>
              <a:t> </a:t>
            </a:r>
            <a:r>
              <a:rPr lang="ru-RU" sz="2000" b="1" baseline="-25000" smtClean="0">
                <a:solidFill>
                  <a:schemeClr val="tx1"/>
                </a:solidFill>
              </a:rPr>
              <a:t>2</a:t>
            </a:r>
            <a:r>
              <a:rPr lang="ru-RU" sz="2000" b="1" smtClean="0">
                <a:solidFill>
                  <a:schemeClr val="tx1"/>
                </a:solidFill>
              </a:rPr>
              <a:t> = 0</a:t>
            </a:r>
            <a:r>
              <a:rPr lang="ru-RU" sz="2000" b="1" baseline="30000" smtClean="0">
                <a:solidFill>
                  <a:schemeClr val="tx1"/>
                </a:solidFill>
              </a:rPr>
              <a:t>0</a:t>
            </a:r>
            <a:r>
              <a:rPr lang="ru-RU" sz="2000" b="1" smtClean="0">
                <a:solidFill>
                  <a:schemeClr val="tx1"/>
                </a:solidFill>
              </a:rPr>
              <a:t>С;                                                                                   = 310,2 кДж                                 </a:t>
            </a:r>
            <a:r>
              <a:rPr lang="ru-RU" sz="2000" b="1" baseline="-25000" smtClean="0">
                <a:solidFill>
                  <a:schemeClr val="tx1"/>
                </a:solidFill>
              </a:rPr>
              <a:t>        </a:t>
            </a:r>
            <a:r>
              <a:rPr lang="ru-RU" sz="2000" smtClean="0">
                <a:solidFill>
                  <a:schemeClr val="tx1"/>
                </a:solidFill>
              </a:rPr>
              <a:t> </a:t>
            </a:r>
            <a:r>
              <a:rPr lang="ru-RU" sz="2000" b="1" smtClean="0">
                <a:solidFill>
                  <a:schemeClr val="tx1"/>
                </a:solidFill>
              </a:rPr>
              <a:t>t</a:t>
            </a:r>
            <a:r>
              <a:rPr lang="ru-RU" sz="2000" smtClean="0">
                <a:solidFill>
                  <a:schemeClr val="tx1"/>
                </a:solidFill>
              </a:rPr>
              <a:t> </a:t>
            </a:r>
            <a:r>
              <a:rPr lang="ru-RU" sz="2000" b="1" baseline="-25000" smtClean="0">
                <a:solidFill>
                  <a:schemeClr val="tx1"/>
                </a:solidFill>
              </a:rPr>
              <a:t>3</a:t>
            </a:r>
            <a:r>
              <a:rPr lang="ru-RU" sz="2000" b="1" smtClean="0">
                <a:solidFill>
                  <a:schemeClr val="tx1"/>
                </a:solidFill>
              </a:rPr>
              <a:t> =100</a:t>
            </a:r>
            <a:r>
              <a:rPr lang="ru-RU" sz="2000" b="1" baseline="30000" smtClean="0">
                <a:solidFill>
                  <a:schemeClr val="tx1"/>
                </a:solidFill>
              </a:rPr>
              <a:t>0</a:t>
            </a:r>
            <a:r>
              <a:rPr lang="ru-RU" sz="2000" b="1" smtClean="0">
                <a:solidFill>
                  <a:schemeClr val="tx1"/>
                </a:solidFill>
              </a:rPr>
              <a:t>С      </a:t>
            </a:r>
          </a:p>
          <a:p>
            <a:pPr>
              <a:buFont typeface="Wingdings 2" pitchFamily="18" charset="2"/>
              <a:buNone/>
            </a:pPr>
            <a:r>
              <a:rPr lang="ru-RU" sz="2000" b="1" smtClean="0">
                <a:solidFill>
                  <a:schemeClr val="tx1"/>
                </a:solidFill>
              </a:rPr>
              <a:t>      </a:t>
            </a:r>
            <a:r>
              <a:rPr lang="ru-RU" sz="2000" smtClean="0">
                <a:solidFill>
                  <a:schemeClr val="tx1"/>
                </a:solidFill>
              </a:rPr>
              <a:t> </a:t>
            </a:r>
            <a:r>
              <a:rPr lang="en-US" sz="2000" b="1" smtClean="0">
                <a:solidFill>
                  <a:schemeClr val="tx1"/>
                </a:solidFill>
              </a:rPr>
              <a:t>Q</a:t>
            </a:r>
            <a:r>
              <a:rPr lang="en-US" sz="2000" smtClean="0">
                <a:solidFill>
                  <a:schemeClr val="tx1"/>
                </a:solidFill>
              </a:rPr>
              <a:t> </a:t>
            </a:r>
            <a:r>
              <a:rPr lang="ru-RU" sz="2000" smtClean="0">
                <a:solidFill>
                  <a:schemeClr val="tx1"/>
                </a:solidFill>
              </a:rPr>
              <a:t> -?                                                                              Ответ: </a:t>
            </a:r>
            <a:r>
              <a:rPr lang="en-US" sz="2000" smtClean="0">
                <a:solidFill>
                  <a:schemeClr val="tx1"/>
                </a:solidFill>
              </a:rPr>
              <a:t>Q</a:t>
            </a:r>
            <a:r>
              <a:rPr lang="ru-RU" sz="2000" smtClean="0">
                <a:solidFill>
                  <a:schemeClr val="tx1"/>
                </a:solidFill>
              </a:rPr>
              <a:t> = </a:t>
            </a:r>
            <a:r>
              <a:rPr lang="ru-RU" sz="2000" b="1" smtClean="0">
                <a:solidFill>
                  <a:schemeClr val="tx1"/>
                </a:solidFill>
              </a:rPr>
              <a:t>310</a:t>
            </a:r>
            <a:r>
              <a:rPr lang="ru-RU" sz="2000" smtClean="0">
                <a:solidFill>
                  <a:schemeClr val="tx1"/>
                </a:solidFill>
              </a:rPr>
              <a:t> </a:t>
            </a:r>
            <a:r>
              <a:rPr lang="ru-RU" sz="2000" b="1" smtClean="0">
                <a:solidFill>
                  <a:schemeClr val="tx1"/>
                </a:solidFill>
              </a:rPr>
              <a:t>,2 к Дж</a:t>
            </a:r>
            <a:r>
              <a:rPr lang="ru-RU" sz="2000" smtClean="0">
                <a:solidFill>
                  <a:schemeClr val="tx1"/>
                </a:solidFill>
              </a:rPr>
              <a:t> В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00313"/>
            <a:ext cx="9144000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63" y="642938"/>
            <a:ext cx="6357937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Прямоугольник 3"/>
          <p:cNvSpPr>
            <a:spLocks noChangeArrowheads="1"/>
          </p:cNvSpPr>
          <p:nvPr/>
        </p:nvSpPr>
        <p:spPr bwMode="auto">
          <a:xfrm>
            <a:off x="0" y="1357313"/>
            <a:ext cx="6643688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Представление учащегося……</a:t>
            </a:r>
            <a:endParaRPr lang="ru-RU">
              <a:latin typeface="Calibri" pitchFamily="34" charset="0"/>
            </a:endParaRPr>
          </a:p>
          <a:p>
            <a:r>
              <a:rPr lang="ru-RU" b="1">
                <a:latin typeface="Calibri" pitchFamily="34" charset="0"/>
              </a:rPr>
              <a:t>Я живу в с. Андреевка …….</a:t>
            </a:r>
            <a:endParaRPr lang="ru-RU">
              <a:latin typeface="Calibri" pitchFamily="34" charset="0"/>
            </a:endParaRPr>
          </a:p>
          <a:p>
            <a:r>
              <a:rPr lang="ru-RU" b="1">
                <a:latin typeface="Calibri" pitchFamily="34" charset="0"/>
              </a:rPr>
              <a:t>Мой дом в котором я сейчас живу, построен ……</a:t>
            </a:r>
            <a:endParaRPr lang="ru-RU">
              <a:latin typeface="Calibri" pitchFamily="34" charset="0"/>
            </a:endParaRPr>
          </a:p>
          <a:p>
            <a:r>
              <a:rPr lang="ru-RU" b="1">
                <a:latin typeface="Calibri" pitchFamily="34" charset="0"/>
              </a:rPr>
              <a:t>Я хотел бы построить для своей семьи такой дом, чтобы …….</a:t>
            </a:r>
            <a:endParaRPr lang="ru-RU">
              <a:latin typeface="Calibri" pitchFamily="34" charset="0"/>
            </a:endParaRPr>
          </a:p>
          <a:p>
            <a:r>
              <a:rPr lang="ru-RU" b="1">
                <a:latin typeface="Calibri" pitchFamily="34" charset="0"/>
              </a:rPr>
              <a:t>Вывод: Я считаю……. .</a:t>
            </a:r>
            <a:endParaRPr lang="ru-RU">
              <a:latin typeface="Calibri" pitchFamily="34" charset="0"/>
            </a:endParaRPr>
          </a:p>
        </p:txBody>
      </p:sp>
      <p:sp>
        <p:nvSpPr>
          <p:cNvPr id="29701" name="Прямоугольник 4"/>
          <p:cNvSpPr>
            <a:spLocks noChangeArrowheads="1"/>
          </p:cNvSpPr>
          <p:nvPr/>
        </p:nvSpPr>
        <p:spPr bwMode="auto">
          <a:xfrm>
            <a:off x="0" y="0"/>
            <a:ext cx="9144000" cy="646113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1200" b="1">
              <a:solidFill>
                <a:srgbClr val="C00000"/>
              </a:solidFill>
              <a:latin typeface="Calibri" pitchFamily="34" charset="0"/>
            </a:endParaRPr>
          </a:p>
          <a:p>
            <a:pPr algn="ctr"/>
            <a:r>
              <a:rPr lang="ru-RU" sz="2000" b="1">
                <a:solidFill>
                  <a:srgbClr val="C00000"/>
                </a:solidFill>
                <a:latin typeface="Calibri" pitchFamily="34" charset="0"/>
              </a:rPr>
              <a:t>В</a:t>
            </a:r>
            <a:r>
              <a:rPr lang="ru-RU" sz="2400" b="1">
                <a:solidFill>
                  <a:srgbClr val="C00000"/>
                </a:solidFill>
                <a:latin typeface="Calibri" pitchFamily="34" charset="0"/>
              </a:rPr>
              <a:t>)  Проект «Мой дом» </a:t>
            </a:r>
            <a:endParaRPr lang="ru-RU" sz="240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Рисунок 2" descr="w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3381375"/>
            <a:ext cx="142875" cy="9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Рисунок 5" descr="14B171CA4FA7-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0" y="3000375"/>
            <a:ext cx="8929688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…Все хорошо в природе,</a:t>
            </a:r>
            <a:br>
              <a:rPr lang="ru-RU" sz="4400" b="1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но вода – красота всей природы!</a:t>
            </a:r>
            <a:endParaRPr lang="ru-RU" sz="44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44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</a:t>
            </a:r>
            <a:r>
              <a:rPr lang="ru-RU" sz="4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С.Т.Аксаков </a:t>
            </a:r>
            <a:r>
              <a:rPr lang="ru-RU" sz="44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</a:p>
        </p:txBody>
      </p:sp>
      <p:sp>
        <p:nvSpPr>
          <p:cNvPr id="30725" name="TextBox 4"/>
          <p:cNvSpPr txBox="1">
            <a:spLocks noChangeArrowheads="1"/>
          </p:cNvSpPr>
          <p:nvPr/>
        </p:nvSpPr>
        <p:spPr bwMode="auto">
          <a:xfrm>
            <a:off x="3775075" y="6072188"/>
            <a:ext cx="53689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8.  Дома§15;§18;§20 упр.10 (2,6)</a:t>
            </a:r>
          </a:p>
        </p:txBody>
      </p:sp>
      <p:sp>
        <p:nvSpPr>
          <p:cNvPr id="30726" name="TextBox 5"/>
          <p:cNvSpPr txBox="1">
            <a:spLocks noChangeArrowheads="1"/>
          </p:cNvSpPr>
          <p:nvPr/>
        </p:nvSpPr>
        <p:spPr bwMode="auto">
          <a:xfrm>
            <a:off x="0" y="0"/>
            <a:ext cx="9144000" cy="10160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002060"/>
                </a:solidFill>
              </a:rPr>
              <a:t>7. </a:t>
            </a:r>
            <a:r>
              <a:rPr 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Изменится ли мир , если не будут  существовать  агрегатные состояния вещества?        Какое важное направление имеет применение</a:t>
            </a:r>
          </a:p>
          <a:p>
            <a:pPr algn="ctr"/>
            <a:r>
              <a:rPr 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темы  о тепловых процессах?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46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800" b="1" dirty="0" smtClean="0"/>
              <a:t>1. </a:t>
            </a:r>
            <a:r>
              <a:rPr lang="ru-RU" sz="2000" b="1" dirty="0" smtClean="0"/>
              <a:t>Что общего и в чем  различие пейзажа нашего села?</a:t>
            </a:r>
            <a:br>
              <a:rPr lang="ru-RU" sz="2000" b="1" dirty="0" smtClean="0"/>
            </a:br>
            <a:r>
              <a:rPr lang="ru-RU" sz="2000" b="1" dirty="0" smtClean="0"/>
              <a:t>Какова тема нашего  урока? </a:t>
            </a:r>
            <a:br>
              <a:rPr lang="ru-RU" sz="2000" b="1" dirty="0" smtClean="0"/>
            </a:br>
            <a:r>
              <a:rPr lang="ru-RU" sz="2000" b="1" dirty="0" smtClean="0"/>
              <a:t>2.  Какая цель  стоит перед нами? </a:t>
            </a:r>
            <a:br>
              <a:rPr lang="ru-RU" sz="2000" b="1" dirty="0" smtClean="0"/>
            </a:br>
            <a:r>
              <a:rPr lang="ru-RU" sz="2000" b="1" dirty="0" smtClean="0"/>
              <a:t>  Значима  ли она?</a:t>
            </a:r>
            <a:endParaRPr lang="ru-RU" sz="4800" b="1" dirty="0" smtClean="0"/>
          </a:p>
        </p:txBody>
      </p:sp>
      <p:pic>
        <p:nvPicPr>
          <p:cNvPr id="15363" name="Picture 2" descr="D:\data\articles\60\6015\601545\image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5" y="1643063"/>
            <a:ext cx="4429125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Box 8"/>
          <p:cNvSpPr txBox="1">
            <a:spLocks noChangeArrowheads="1"/>
          </p:cNvSpPr>
          <p:nvPr/>
        </p:nvSpPr>
        <p:spPr bwMode="auto">
          <a:xfrm>
            <a:off x="1571625" y="1214438"/>
            <a:ext cx="6492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Лето</a:t>
            </a:r>
          </a:p>
        </p:txBody>
      </p:sp>
      <p:sp>
        <p:nvSpPr>
          <p:cNvPr id="15365" name="TextBox 9"/>
          <p:cNvSpPr txBox="1">
            <a:spLocks noChangeArrowheads="1"/>
          </p:cNvSpPr>
          <p:nvPr/>
        </p:nvSpPr>
        <p:spPr bwMode="auto">
          <a:xfrm>
            <a:off x="6572250" y="1214438"/>
            <a:ext cx="714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Зима</a:t>
            </a:r>
          </a:p>
        </p:txBody>
      </p:sp>
      <p:pic>
        <p:nvPicPr>
          <p:cNvPr id="15366" name="Содержимое 4" descr="P606375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1643063"/>
            <a:ext cx="4929188" cy="4830762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Line 2"/>
          <p:cNvSpPr>
            <a:spLocks noChangeShapeType="1"/>
          </p:cNvSpPr>
          <p:nvPr/>
        </p:nvSpPr>
        <p:spPr bwMode="auto">
          <a:xfrm flipH="1" flipV="1">
            <a:off x="762000" y="152400"/>
            <a:ext cx="0" cy="403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ru-RU"/>
          </a:p>
        </p:txBody>
      </p:sp>
      <p:sp>
        <p:nvSpPr>
          <p:cNvPr id="3080" name="Line 3"/>
          <p:cNvSpPr>
            <a:spLocks noChangeShapeType="1"/>
          </p:cNvSpPr>
          <p:nvPr/>
        </p:nvSpPr>
        <p:spPr bwMode="auto">
          <a:xfrm flipV="1">
            <a:off x="457200" y="3505200"/>
            <a:ext cx="3346450" cy="142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ru-RU"/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 flipV="1">
            <a:off x="785813" y="2209800"/>
            <a:ext cx="738187" cy="93345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>
            <a:off x="1571625" y="2214563"/>
            <a:ext cx="3857625" cy="71437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3074" name="Object 11" descr="Газетная бумага"/>
          <p:cNvGraphicFramePr>
            <a:graphicFrameLocks noChangeAspect="1"/>
          </p:cNvGraphicFramePr>
          <p:nvPr/>
        </p:nvGraphicFramePr>
        <p:xfrm>
          <a:off x="2857500" y="3571875"/>
          <a:ext cx="928688" cy="428625"/>
        </p:xfrm>
        <a:graphic>
          <a:graphicData uri="http://schemas.openxmlformats.org/presentationml/2006/ole">
            <p:oleObj spid="_x0000_s3074" name="Equation" r:id="rId3" imgW="444240" imgH="177480" progId="">
              <p:embed/>
            </p:oleObj>
          </a:graphicData>
        </a:graphic>
      </p:graphicFrame>
      <p:sp>
        <p:nvSpPr>
          <p:cNvPr id="14345" name="Text Box 12"/>
          <p:cNvSpPr txBox="1">
            <a:spLocks noChangeArrowheads="1"/>
          </p:cNvSpPr>
          <p:nvPr/>
        </p:nvSpPr>
        <p:spPr bwMode="auto">
          <a:xfrm>
            <a:off x="2286000" y="2214563"/>
            <a:ext cx="1111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кипение</a:t>
            </a:r>
          </a:p>
        </p:txBody>
      </p:sp>
      <p:sp>
        <p:nvSpPr>
          <p:cNvPr id="14346" name="Text Box 13"/>
          <p:cNvSpPr txBox="1">
            <a:spLocks noChangeArrowheads="1"/>
          </p:cNvSpPr>
          <p:nvPr/>
        </p:nvSpPr>
        <p:spPr bwMode="auto">
          <a:xfrm rot="-2883790">
            <a:off x="604044" y="2705894"/>
            <a:ext cx="14859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нагревание</a:t>
            </a:r>
          </a:p>
        </p:txBody>
      </p:sp>
      <p:graphicFrame>
        <p:nvGraphicFramePr>
          <p:cNvPr id="3075" name="Object 18" descr="Папирус"/>
          <p:cNvGraphicFramePr>
            <a:graphicFrameLocks noChangeAspect="1"/>
          </p:cNvGraphicFramePr>
          <p:nvPr/>
        </p:nvGraphicFramePr>
        <p:xfrm>
          <a:off x="381000" y="2743200"/>
          <a:ext cx="254000" cy="504825"/>
        </p:xfrm>
        <a:graphic>
          <a:graphicData uri="http://schemas.openxmlformats.org/presentationml/2006/ole">
            <p:oleObj spid="_x0000_s3075" name="Equation" r:id="rId4" imgW="114120" imgH="228600" progId="">
              <p:embed/>
            </p:oleObj>
          </a:graphicData>
        </a:graphic>
      </p:graphicFrame>
      <p:graphicFrame>
        <p:nvGraphicFramePr>
          <p:cNvPr id="3076" name="Object 19" descr="Папирус"/>
          <p:cNvGraphicFramePr>
            <a:graphicFrameLocks noChangeAspect="1"/>
          </p:cNvGraphicFramePr>
          <p:nvPr/>
        </p:nvGraphicFramePr>
        <p:xfrm>
          <a:off x="381000" y="1752600"/>
          <a:ext cx="309563" cy="504825"/>
        </p:xfrm>
        <a:graphic>
          <a:graphicData uri="http://schemas.openxmlformats.org/presentationml/2006/ole">
            <p:oleObj spid="_x0000_s3076" name="Equation" r:id="rId5" imgW="139680" imgH="228600" progId="">
              <p:embed/>
            </p:oleObj>
          </a:graphicData>
        </a:graphic>
      </p:graphicFrame>
      <p:graphicFrame>
        <p:nvGraphicFramePr>
          <p:cNvPr id="3077" name="Object 20" descr="Папирус"/>
          <p:cNvGraphicFramePr>
            <a:graphicFrameLocks noChangeAspect="1"/>
          </p:cNvGraphicFramePr>
          <p:nvPr/>
        </p:nvGraphicFramePr>
        <p:xfrm>
          <a:off x="381000" y="1066800"/>
          <a:ext cx="282575" cy="504825"/>
        </p:xfrm>
        <a:graphic>
          <a:graphicData uri="http://schemas.openxmlformats.org/presentationml/2006/ole">
            <p:oleObj spid="_x0000_s3077" name="Equation" r:id="rId6" imgW="126720" imgH="228600" progId="">
              <p:embed/>
            </p:oleObj>
          </a:graphicData>
        </a:graphic>
      </p:graphicFrame>
      <p:sp>
        <p:nvSpPr>
          <p:cNvPr id="3085" name="Line 21"/>
          <p:cNvSpPr>
            <a:spLocks noChangeShapeType="1"/>
          </p:cNvSpPr>
          <p:nvPr/>
        </p:nvSpPr>
        <p:spPr bwMode="auto">
          <a:xfrm>
            <a:off x="685800" y="1524000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1" name="Line 22"/>
          <p:cNvSpPr>
            <a:spLocks noChangeShapeType="1"/>
          </p:cNvSpPr>
          <p:nvPr/>
        </p:nvSpPr>
        <p:spPr bwMode="auto">
          <a:xfrm>
            <a:off x="685800" y="2209800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87" name="Line 23"/>
          <p:cNvSpPr>
            <a:spLocks noChangeShapeType="1"/>
          </p:cNvSpPr>
          <p:nvPr/>
        </p:nvSpPr>
        <p:spPr bwMode="auto">
          <a:xfrm>
            <a:off x="685800" y="3124200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3" name="Text Box 27"/>
          <p:cNvSpPr txBox="1">
            <a:spLocks noChangeArrowheads="1"/>
          </p:cNvSpPr>
          <p:nvPr/>
        </p:nvSpPr>
        <p:spPr bwMode="auto">
          <a:xfrm>
            <a:off x="1643063" y="1571625"/>
            <a:ext cx="2143125" cy="40005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/>
              <a:t>Поглощение </a:t>
            </a:r>
            <a:r>
              <a:rPr lang="en-US" sz="2000" b="1" i="1" dirty="0"/>
              <a:t>Q</a:t>
            </a:r>
            <a:endParaRPr lang="ru-RU" sz="2000" b="1" i="1" dirty="0"/>
          </a:p>
        </p:txBody>
      </p:sp>
      <p:sp>
        <p:nvSpPr>
          <p:cNvPr id="32781" name="Rectangle 13" descr="Крупная сетка"/>
          <p:cNvSpPr>
            <a:spLocks noChangeArrowheads="1"/>
          </p:cNvSpPr>
          <p:nvPr/>
        </p:nvSpPr>
        <p:spPr bwMode="auto">
          <a:xfrm>
            <a:off x="4786313" y="857250"/>
            <a:ext cx="4357687" cy="4708525"/>
          </a:xfrm>
          <a:prstGeom prst="rect">
            <a:avLst/>
          </a:prstGeom>
          <a:solidFill>
            <a:srgbClr val="FFFF00"/>
          </a:solidFill>
          <a:ln w="25400">
            <a:solidFill>
              <a:srgbClr val="CC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ru-RU" sz="2000" b="1" i="1">
                <a:solidFill>
                  <a:srgbClr val="0000CC"/>
                </a:solidFill>
                <a:latin typeface="Times New Roman" pitchFamily="18" charset="0"/>
              </a:rPr>
              <a:t>1</a:t>
            </a:r>
            <a:r>
              <a:rPr lang="ru-RU" sz="2000" b="1" i="1">
                <a:latin typeface="Times New Roman" pitchFamily="18" charset="0"/>
              </a:rPr>
              <a:t>.  При нагревании  увеличивается  температура жидкости. </a:t>
            </a:r>
          </a:p>
          <a:p>
            <a:pPr marL="342900" indent="-342900"/>
            <a:r>
              <a:rPr lang="ru-RU" sz="2000" b="1" i="1">
                <a:latin typeface="Times New Roman" pitchFamily="18" charset="0"/>
              </a:rPr>
              <a:t>2.  Скорость движения частиц  возрастает. </a:t>
            </a:r>
          </a:p>
          <a:p>
            <a:pPr marL="342900" indent="-342900"/>
            <a:r>
              <a:rPr lang="ru-RU" sz="2000" b="1" i="1">
                <a:latin typeface="Times New Roman" pitchFamily="18" charset="0"/>
              </a:rPr>
              <a:t>3. Увеличивается внутренняя энергия жидкости. </a:t>
            </a:r>
          </a:p>
          <a:p>
            <a:pPr marL="342900" indent="-342900">
              <a:buFontTx/>
              <a:buAutoNum type="arabicPeriod" startAt="4"/>
            </a:pPr>
            <a:r>
              <a:rPr lang="ru-RU" sz="2000" b="1" i="1">
                <a:latin typeface="Times New Roman" pitchFamily="18" charset="0"/>
              </a:rPr>
              <a:t>Когда жидкость нагревается до температуры кипения, энергия молекул становится достаточной для того, чтобы преодолеть молекулярное притяжение.</a:t>
            </a:r>
          </a:p>
          <a:p>
            <a:pPr marL="342900" indent="-342900">
              <a:buFontTx/>
              <a:buAutoNum type="arabicPeriod" startAt="4"/>
            </a:pPr>
            <a:r>
              <a:rPr lang="ru-RU" sz="2000" b="1" i="1">
                <a:latin typeface="Times New Roman" pitchFamily="18" charset="0"/>
              </a:rPr>
              <a:t>Температура не изменяется до тех пор, пока вся жидкость не выкипит. </a:t>
            </a:r>
          </a:p>
        </p:txBody>
      </p:sp>
      <p:sp>
        <p:nvSpPr>
          <p:cNvPr id="14355" name="Line 22"/>
          <p:cNvSpPr>
            <a:spLocks noChangeShapeType="1"/>
          </p:cNvSpPr>
          <p:nvPr/>
        </p:nvSpPr>
        <p:spPr bwMode="auto">
          <a:xfrm>
            <a:off x="990600" y="2209800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6" name="Line 22"/>
          <p:cNvSpPr>
            <a:spLocks noChangeShapeType="1"/>
          </p:cNvSpPr>
          <p:nvPr/>
        </p:nvSpPr>
        <p:spPr bwMode="auto">
          <a:xfrm>
            <a:off x="1295400" y="2209800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720" name="Text Box 24" descr="Крупная сетка"/>
          <p:cNvSpPr txBox="1">
            <a:spLocks noChangeArrowheads="1"/>
          </p:cNvSpPr>
          <p:nvPr/>
        </p:nvSpPr>
        <p:spPr bwMode="auto">
          <a:xfrm>
            <a:off x="0" y="5643563"/>
            <a:ext cx="9144000" cy="7080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rgbClr val="CC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latin typeface="Times New Roman" pitchFamily="18" charset="0"/>
              </a:rPr>
              <a:t>Температуру, при которой жидкость кипит, называют температурой кипения жидкости.</a:t>
            </a:r>
            <a:endParaRPr lang="ru-RU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" name="Text Box 24" descr="Крупная сетка"/>
          <p:cNvSpPr txBox="1">
            <a:spLocks noChangeArrowheads="1"/>
          </p:cNvSpPr>
          <p:nvPr/>
        </p:nvSpPr>
        <p:spPr bwMode="auto">
          <a:xfrm>
            <a:off x="0" y="6286500"/>
            <a:ext cx="9144000" cy="4000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rgbClr val="CC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latin typeface="Times New Roman" pitchFamily="18" charset="0"/>
              </a:rPr>
              <a:t>Каждое вещество имеет собственную температуру кипения</a:t>
            </a:r>
            <a:r>
              <a:rPr lang="ru-RU" sz="2000" b="1" i="1" dirty="0">
                <a:solidFill>
                  <a:srgbClr val="006600"/>
                </a:solidFill>
                <a:latin typeface="Times New Roman" pitchFamily="18" charset="0"/>
              </a:rPr>
              <a:t>.</a:t>
            </a:r>
            <a:endParaRPr lang="ru-RU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4360" name="Picture 24" descr="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43000" y="4429125"/>
            <a:ext cx="1981200" cy="6000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rgbClr val="CC0000"/>
            </a:solidFill>
            <a:miter lim="800000"/>
            <a:headEnd/>
            <a:tailEnd/>
          </a:ln>
        </p:spPr>
      </p:pic>
      <p:sp>
        <p:nvSpPr>
          <p:cNvPr id="3095" name="Прямоугольник 22"/>
          <p:cNvSpPr>
            <a:spLocks noChangeArrowheads="1"/>
          </p:cNvSpPr>
          <p:nvPr/>
        </p:nvSpPr>
        <p:spPr bwMode="auto">
          <a:xfrm>
            <a:off x="2000250" y="142875"/>
            <a:ext cx="5000625" cy="523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Тест №3 Прочитай график</a:t>
            </a:r>
          </a:p>
        </p:txBody>
      </p:sp>
      <p:graphicFrame>
        <p:nvGraphicFramePr>
          <p:cNvPr id="3078" name="Object 10" descr="Папирус"/>
          <p:cNvGraphicFramePr>
            <a:graphicFrameLocks noChangeAspect="1"/>
          </p:cNvGraphicFramePr>
          <p:nvPr/>
        </p:nvGraphicFramePr>
        <p:xfrm>
          <a:off x="0" y="214313"/>
          <a:ext cx="627063" cy="346075"/>
        </p:xfrm>
        <a:graphic>
          <a:graphicData uri="http://schemas.openxmlformats.org/presentationml/2006/ole">
            <p:oleObj spid="_x0000_s3078" name="Equation" r:id="rId8" imgW="368280" imgH="20304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97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97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9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animBg="1"/>
      <p:bldP spid="14341" grpId="0" animBg="1"/>
      <p:bldP spid="14345" grpId="0"/>
      <p:bldP spid="14346" grpId="0"/>
      <p:bldP spid="14351" grpId="0" animBg="1"/>
      <p:bldP spid="14353" grpId="0" animBg="1"/>
      <p:bldP spid="32781" grpId="0" animBg="1"/>
      <p:bldP spid="14355" grpId="0" animBg="1"/>
      <p:bldP spid="14356" grpId="0" animBg="1"/>
      <p:bldP spid="29720" grpId="0" animBg="1"/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928669"/>
          </a:xfrm>
          <a:solidFill>
            <a:srgbClr val="FFFF00"/>
          </a:solidFill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C00000"/>
                </a:solidFill>
              </a:rPr>
              <a:t>П</a:t>
            </a:r>
            <a:r>
              <a:rPr lang="ru-RU" sz="2000" b="1" dirty="0" smtClean="0">
                <a:solidFill>
                  <a:srgbClr val="C00000"/>
                </a:solidFill>
              </a:rPr>
              <a:t>арообразование </a:t>
            </a:r>
            <a:r>
              <a:rPr lang="ru-RU" sz="3200" b="1" dirty="0" smtClean="0"/>
              <a:t>– </a:t>
            </a:r>
            <a:r>
              <a:rPr lang="ru-RU" sz="2000" b="1" i="1" dirty="0" smtClean="0">
                <a:latin typeface="Calibri" pitchFamily="34" charset="0"/>
              </a:rPr>
              <a:t>переход вещества  из жидкого состояния в газообразное</a:t>
            </a:r>
          </a:p>
        </p:txBody>
      </p:sp>
      <p:pic>
        <p:nvPicPr>
          <p:cNvPr id="9220" name="Picture 7" descr="жидкость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1714500"/>
            <a:ext cx="3775075" cy="29289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221" name="Picture 5" descr="fire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8" y="5286375"/>
            <a:ext cx="1143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9" descr="Translational_motion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1714500"/>
            <a:ext cx="38100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0" name="AutoShape 10"/>
          <p:cNvSpPr>
            <a:spLocks noChangeArrowheads="1"/>
          </p:cNvSpPr>
          <p:nvPr/>
        </p:nvSpPr>
        <p:spPr bwMode="auto">
          <a:xfrm>
            <a:off x="1643063" y="5500688"/>
            <a:ext cx="6643687" cy="1000125"/>
          </a:xfrm>
          <a:prstGeom prst="curvedUpArrow">
            <a:avLst>
              <a:gd name="adj1" fmla="val 117173"/>
              <a:gd name="adj2" fmla="val 234345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latin typeface="Calibri" pitchFamily="34" charset="0"/>
            </a:endParaRPr>
          </a:p>
        </p:txBody>
      </p:sp>
      <p:sp>
        <p:nvSpPr>
          <p:cNvPr id="31751" name="Text Box 12"/>
          <p:cNvSpPr txBox="1">
            <a:spLocks noChangeArrowheads="1"/>
          </p:cNvSpPr>
          <p:nvPr/>
        </p:nvSpPr>
        <p:spPr bwMode="auto">
          <a:xfrm>
            <a:off x="1908175" y="4868863"/>
            <a:ext cx="8842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3600" b="1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31752" name="Text Box 13"/>
          <p:cNvSpPr txBox="1">
            <a:spLocks noChangeArrowheads="1"/>
          </p:cNvSpPr>
          <p:nvPr/>
        </p:nvSpPr>
        <p:spPr bwMode="auto">
          <a:xfrm>
            <a:off x="3687763" y="4678363"/>
            <a:ext cx="6254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FFFF00"/>
                </a:solidFill>
                <a:latin typeface="Calibri" pitchFamily="34" charset="0"/>
              </a:rPr>
              <a:t>&lt;</a:t>
            </a:r>
          </a:p>
        </p:txBody>
      </p:sp>
      <p:sp>
        <p:nvSpPr>
          <p:cNvPr id="31753" name="Rectangle 12"/>
          <p:cNvSpPr>
            <a:spLocks noChangeArrowheads="1"/>
          </p:cNvSpPr>
          <p:nvPr/>
        </p:nvSpPr>
        <p:spPr bwMode="auto">
          <a:xfrm>
            <a:off x="7072313" y="4929188"/>
            <a:ext cx="1000125" cy="76993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4400" b="1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Е</a:t>
            </a:r>
            <a:r>
              <a:rPr lang="ru-RU" sz="4400" b="1" baseline="-3000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п</a:t>
            </a:r>
            <a:endParaRPr lang="ru-RU" sz="3600">
              <a:solidFill>
                <a:srgbClr val="FFFF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1754" name="Rectangle 14"/>
          <p:cNvSpPr>
            <a:spLocks noChangeArrowheads="1"/>
          </p:cNvSpPr>
          <p:nvPr/>
        </p:nvSpPr>
        <p:spPr bwMode="auto">
          <a:xfrm>
            <a:off x="1643063" y="4929188"/>
            <a:ext cx="1071562" cy="76993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4400" b="1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Е</a:t>
            </a:r>
            <a:r>
              <a:rPr lang="ru-RU" sz="4400" b="1" baseline="-3000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ж</a:t>
            </a:r>
            <a:endParaRPr lang="ru-RU" sz="4400">
              <a:solidFill>
                <a:srgbClr val="FFFF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31755" name="Picture 4" descr="Просмотреть подробност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3313" y="3857625"/>
            <a:ext cx="2089150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AutoShape 8"/>
          <p:cNvSpPr>
            <a:spLocks noChangeArrowheads="1"/>
          </p:cNvSpPr>
          <p:nvPr/>
        </p:nvSpPr>
        <p:spPr bwMode="auto">
          <a:xfrm rot="-5400000">
            <a:off x="4507707" y="1064419"/>
            <a:ext cx="576262" cy="2590800"/>
          </a:xfrm>
          <a:prstGeom prst="downArrow">
            <a:avLst>
              <a:gd name="adj1" fmla="val 50000"/>
              <a:gd name="adj2" fmla="val 57780"/>
            </a:avLst>
          </a:prstGeom>
          <a:solidFill>
            <a:srgbClr val="CC0000"/>
          </a:solidFill>
          <a:ln w="25400">
            <a:solidFill>
              <a:srgbClr val="FFCC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ru-RU" b="1">
              <a:solidFill>
                <a:srgbClr val="FFFF00"/>
              </a:solidFill>
              <a:latin typeface="Calibri" pitchFamily="34" charset="0"/>
            </a:endParaRPr>
          </a:p>
          <a:p>
            <a:endParaRPr lang="ru-RU" sz="2800"/>
          </a:p>
        </p:txBody>
      </p:sp>
      <p:sp>
        <p:nvSpPr>
          <p:cNvPr id="31757" name="Rectangle 7"/>
          <p:cNvSpPr>
            <a:spLocks noChangeArrowheads="1"/>
          </p:cNvSpPr>
          <p:nvPr/>
        </p:nvSpPr>
        <p:spPr bwMode="auto">
          <a:xfrm>
            <a:off x="3714750" y="2143125"/>
            <a:ext cx="2530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FFFF00"/>
                </a:solidFill>
                <a:latin typeface="Calibri" pitchFamily="34" charset="0"/>
              </a:rPr>
              <a:t>парообразование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755650" y="1700213"/>
            <a:ext cx="2520950" cy="51911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FF00"/>
                </a:solidFill>
                <a:latin typeface="+mn-lt"/>
              </a:rPr>
              <a:t>Жидкое</a:t>
            </a:r>
          </a:p>
        </p:txBody>
      </p:sp>
      <p:sp>
        <p:nvSpPr>
          <p:cNvPr id="7171" name="Rectangle 5"/>
          <p:cNvSpPr>
            <a:spLocks noChangeArrowheads="1"/>
          </p:cNvSpPr>
          <p:nvPr/>
        </p:nvSpPr>
        <p:spPr bwMode="auto">
          <a:xfrm>
            <a:off x="5580063" y="1717675"/>
            <a:ext cx="3028950" cy="51911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FF00"/>
                </a:solidFill>
                <a:latin typeface="+mn-lt"/>
              </a:rPr>
              <a:t>Газообразное</a:t>
            </a: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0" y="0"/>
            <a:ext cx="9144000" cy="954088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Объясни  с молекулярной точки зрения фазовые переходы.</a:t>
            </a:r>
          </a:p>
        </p:txBody>
      </p:sp>
      <p:sp>
        <p:nvSpPr>
          <p:cNvPr id="32773" name="AutoShape 7"/>
          <p:cNvSpPr>
            <a:spLocks noChangeArrowheads="1"/>
          </p:cNvSpPr>
          <p:nvPr/>
        </p:nvSpPr>
        <p:spPr bwMode="auto">
          <a:xfrm>
            <a:off x="1285875" y="1071563"/>
            <a:ext cx="485775" cy="533400"/>
          </a:xfrm>
          <a:prstGeom prst="downArrow">
            <a:avLst>
              <a:gd name="adj1" fmla="val 50000"/>
              <a:gd name="adj2" fmla="val 27451"/>
            </a:avLst>
          </a:prstGeom>
          <a:solidFill>
            <a:srgbClr val="FFFF00"/>
          </a:solidFill>
          <a:ln w="25400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2774" name="AutoShape 8"/>
          <p:cNvSpPr>
            <a:spLocks noChangeArrowheads="1"/>
          </p:cNvSpPr>
          <p:nvPr/>
        </p:nvSpPr>
        <p:spPr bwMode="auto">
          <a:xfrm>
            <a:off x="6858000" y="1071563"/>
            <a:ext cx="485775" cy="533400"/>
          </a:xfrm>
          <a:prstGeom prst="downArrow">
            <a:avLst>
              <a:gd name="adj1" fmla="val 50000"/>
              <a:gd name="adj2" fmla="val 27451"/>
            </a:avLst>
          </a:prstGeom>
          <a:solidFill>
            <a:srgbClr val="FFFF00"/>
          </a:solidFill>
          <a:ln w="25400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6631" name="Picture 9" descr="08b-i3"/>
          <p:cNvPicPr>
            <a:picLocks noChangeAspect="1" noChangeArrowheads="1"/>
          </p:cNvPicPr>
          <p:nvPr/>
        </p:nvPicPr>
        <p:blipFill>
          <a:blip r:embed="rId2" cstate="print"/>
          <a:srcRect t="33070" b="34016"/>
          <a:stretch>
            <a:fillRect/>
          </a:stretch>
        </p:blipFill>
        <p:spPr bwMode="auto">
          <a:xfrm>
            <a:off x="214313" y="2857500"/>
            <a:ext cx="2628900" cy="2474913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32776" name="Picture 11" descr="08b-i3"/>
          <p:cNvPicPr>
            <a:picLocks noChangeAspect="1" noChangeArrowheads="1"/>
          </p:cNvPicPr>
          <p:nvPr/>
        </p:nvPicPr>
        <p:blipFill>
          <a:blip r:embed="rId2" cstate="print"/>
          <a:srcRect b="70866"/>
          <a:stretch>
            <a:fillRect/>
          </a:stretch>
        </p:blipFill>
        <p:spPr bwMode="auto">
          <a:xfrm>
            <a:off x="5894388" y="2928938"/>
            <a:ext cx="2595562" cy="235743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sp>
        <p:nvSpPr>
          <p:cNvPr id="32777" name="AutoShape 13"/>
          <p:cNvSpPr>
            <a:spLocks noChangeArrowheads="1"/>
          </p:cNvSpPr>
          <p:nvPr/>
        </p:nvSpPr>
        <p:spPr bwMode="auto">
          <a:xfrm>
            <a:off x="1428750" y="2357438"/>
            <a:ext cx="485775" cy="533400"/>
          </a:xfrm>
          <a:prstGeom prst="downArrow">
            <a:avLst>
              <a:gd name="adj1" fmla="val 50000"/>
              <a:gd name="adj2" fmla="val 27451"/>
            </a:avLst>
          </a:prstGeom>
          <a:solidFill>
            <a:srgbClr val="FFFF00"/>
          </a:solidFill>
          <a:ln w="25400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2778" name="AutoShape 14"/>
          <p:cNvSpPr>
            <a:spLocks noChangeArrowheads="1"/>
          </p:cNvSpPr>
          <p:nvPr/>
        </p:nvSpPr>
        <p:spPr bwMode="auto">
          <a:xfrm>
            <a:off x="6929438" y="2428875"/>
            <a:ext cx="485775" cy="533400"/>
          </a:xfrm>
          <a:prstGeom prst="downArrow">
            <a:avLst>
              <a:gd name="adj1" fmla="val 50000"/>
              <a:gd name="adj2" fmla="val 27451"/>
            </a:avLst>
          </a:prstGeom>
          <a:solidFill>
            <a:srgbClr val="FFFF00"/>
          </a:solidFill>
          <a:ln w="25400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3" name="Двойная стрелка влево/вправо 12"/>
          <p:cNvSpPr/>
          <p:nvPr/>
        </p:nvSpPr>
        <p:spPr>
          <a:xfrm>
            <a:off x="3357563" y="1643063"/>
            <a:ext cx="2000250" cy="714375"/>
          </a:xfrm>
          <a:prstGeom prst="left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780" name="Прямоугольник 14"/>
          <p:cNvSpPr>
            <a:spLocks noChangeArrowheads="1"/>
          </p:cNvSpPr>
          <p:nvPr/>
        </p:nvSpPr>
        <p:spPr bwMode="auto">
          <a:xfrm>
            <a:off x="1500188" y="5000625"/>
            <a:ext cx="5715000" cy="120015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FFFF00"/>
                </a:solidFill>
                <a:latin typeface="Calibri" pitchFamily="34" charset="0"/>
              </a:rPr>
              <a:t>Е</a:t>
            </a:r>
            <a:r>
              <a:rPr lang="ru-RU" sz="3600" b="1" baseline="-25000">
                <a:solidFill>
                  <a:srgbClr val="FFFF00"/>
                </a:solidFill>
                <a:latin typeface="Calibri" pitchFamily="34" charset="0"/>
              </a:rPr>
              <a:t>п</a:t>
            </a:r>
            <a:r>
              <a:rPr lang="ru-RU" sz="3600" b="1">
                <a:solidFill>
                  <a:srgbClr val="FFFF00"/>
                </a:solidFill>
                <a:latin typeface="Calibri" pitchFamily="34" charset="0"/>
              </a:rPr>
              <a:t>     ˃     Е</a:t>
            </a:r>
            <a:r>
              <a:rPr lang="ru-RU" sz="3600" b="1" baseline="-25000">
                <a:solidFill>
                  <a:srgbClr val="FFFF00"/>
                </a:solidFill>
                <a:latin typeface="Calibri" pitchFamily="34" charset="0"/>
              </a:rPr>
              <a:t>ж</a:t>
            </a:r>
            <a:endParaRPr lang="ru-RU" sz="3600" b="1">
              <a:solidFill>
                <a:srgbClr val="FFFF00"/>
              </a:solidFill>
              <a:latin typeface="Calibri" pitchFamily="34" charset="0"/>
            </a:endParaRPr>
          </a:p>
          <a:p>
            <a:pPr algn="ctr"/>
            <a:r>
              <a:rPr lang="ru-RU" sz="3600" b="1">
                <a:solidFill>
                  <a:srgbClr val="FFFF00"/>
                </a:solidFill>
                <a:latin typeface="Calibri" pitchFamily="34" charset="0"/>
              </a:rPr>
              <a:t>молекул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714612" y="1000108"/>
            <a:ext cx="35719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Парообразование</a:t>
            </a:r>
            <a:r>
              <a:rPr lang="ru-RU" sz="24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CC0000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286125" y="4357688"/>
            <a:ext cx="2036763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конденсация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0074"/>
          </a:xfrm>
          <a:solidFill>
            <a:srgbClr val="FFC000"/>
          </a:solidFill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smtClean="0"/>
              <a:t>   Тепловые  явления</a:t>
            </a:r>
          </a:p>
        </p:txBody>
      </p:sp>
      <p:pic>
        <p:nvPicPr>
          <p:cNvPr id="33795" name="Picture 4" descr="C:\Documents and Settings\е\Мои документы\Мои рисунки\ControlCenter2\Scan\табл  тепл явл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40000" contrast="40000"/>
          </a:blip>
          <a:srcRect l="3671" t="53671" r="3159" b="15959"/>
          <a:stretch>
            <a:fillRect/>
          </a:stretch>
        </p:blipFill>
        <p:spPr>
          <a:xfrm>
            <a:off x="214313" y="571500"/>
            <a:ext cx="8786812" cy="6105525"/>
          </a:xfr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1187450" y="0"/>
            <a:ext cx="821848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Информационные ресурсы</a:t>
            </a: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109538" y="620713"/>
            <a:ext cx="82057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800"/>
          </a:p>
        </p:txBody>
      </p:sp>
      <p:pic>
        <p:nvPicPr>
          <p:cNvPr id="34820" name="Picture 4" descr="Marcheur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9375" y="2420938"/>
            <a:ext cx="10160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1042988" y="836613"/>
            <a:ext cx="785018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   </a:t>
            </a:r>
            <a:r>
              <a:rPr lang="ru-RU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                                           </a:t>
            </a:r>
            <a:endParaRPr lang="ru-RU" sz="2000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   </a:t>
            </a:r>
            <a:endParaRPr lang="ru-RU" sz="24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34822" name="TextBox 7"/>
          <p:cNvSpPr txBox="1">
            <a:spLocks noChangeArrowheads="1"/>
          </p:cNvSpPr>
          <p:nvPr/>
        </p:nvSpPr>
        <p:spPr bwMode="auto">
          <a:xfrm>
            <a:off x="857250" y="1143000"/>
            <a:ext cx="6786563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 </a:t>
            </a:r>
            <a:endParaRPr lang="ru-RU"/>
          </a:p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1.  Е. Ланина   «100 игр по физике». Москва, “Просвещение”, 2006 г..</a:t>
            </a:r>
          </a:p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2. Предметная  неделя физики в  школе. Н.П.Наволокова. Пособие для учителей. Ростов на Дону.  «Феникс»2006г.</a:t>
            </a:r>
          </a:p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3. В. И. Лукашик “Сборник задач по физике” 6–7 классе”. Пособие для учащихся. Москва “Просвещение”, 2010 год.</a:t>
            </a:r>
          </a:p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4. Я. И. Перельман “Знаете ли вы физику?”. Переиздание – Екатеринбург, “Тезис” 2011 г..</a:t>
            </a:r>
          </a:p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5. «Интегрированные   уроки физики» Л.А.Горлова 7-11кл. Москва  «Вако» 2010Г.</a:t>
            </a:r>
          </a:p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6.  «Тесты по физике» В.А.Волков 7-9кл. Москва «Вако» 2010г.</a:t>
            </a:r>
          </a:p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7.  КИМ  «Физика-8»  Москва  «Вако»  составитель Н.И.Зорин. 2011г.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8725" y="2143125"/>
            <a:ext cx="2835275" cy="449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2" descr="D:\data\articles\60\6015\601545\image0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14500"/>
            <a:ext cx="631507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75" y="0"/>
            <a:ext cx="2357438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8" y="714375"/>
            <a:ext cx="1571625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71688" y="785813"/>
            <a:ext cx="78898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29125" y="0"/>
            <a:ext cx="17748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14688" y="714375"/>
            <a:ext cx="1150937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3" name="Прямоугольник 4"/>
          <p:cNvSpPr>
            <a:spLocks noChangeArrowheads="1"/>
          </p:cNvSpPr>
          <p:nvPr/>
        </p:nvSpPr>
        <p:spPr bwMode="auto">
          <a:xfrm>
            <a:off x="0" y="0"/>
            <a:ext cx="5429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FF0000"/>
                </a:solidFill>
                <a:latin typeface="Calibri" pitchFamily="34" charset="0"/>
              </a:rPr>
              <a:t>3. Актуальность</a:t>
            </a:r>
            <a:r>
              <a:rPr lang="ru-RU" sz="1600" b="1">
                <a:solidFill>
                  <a:srgbClr val="FF0000"/>
                </a:solidFill>
              </a:rPr>
              <a:t>.  </a:t>
            </a:r>
            <a:r>
              <a:rPr lang="ru-RU" b="1"/>
              <a:t>а) Назови тепловые явления</a:t>
            </a:r>
            <a:r>
              <a:rPr lang="ru-RU"/>
              <a:t>: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1143000"/>
            <a:ext cx="6143625" cy="5715000"/>
          </a:xfrm>
          <a:ln w="28575"/>
        </p:spPr>
        <p:txBody>
          <a:bodyPr>
            <a:normAutofit fontScale="550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600" b="1" dirty="0" smtClean="0">
                <a:solidFill>
                  <a:schemeClr val="tx1"/>
                </a:solidFill>
              </a:rPr>
              <a:t>Тест 1.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ru-RU" sz="2500" i="1" dirty="0" smtClean="0">
                <a:solidFill>
                  <a:schemeClr val="tx1"/>
                </a:solidFill>
              </a:rPr>
              <a:t>1</a:t>
            </a:r>
            <a:r>
              <a:rPr lang="ru-RU" sz="2500" b="1" i="1" dirty="0" smtClean="0">
                <a:solidFill>
                  <a:schemeClr val="tx1"/>
                </a:solidFill>
              </a:rPr>
              <a:t>. Конвекцией называют вид теплообмена, при котором энергия…</a:t>
            </a:r>
          </a:p>
          <a:p>
            <a:pPr eaLnBrk="1" hangingPunct="1">
              <a:defRPr/>
            </a:pPr>
            <a:r>
              <a:rPr lang="ru-RU" sz="2500" b="1" i="1" dirty="0" smtClean="0">
                <a:solidFill>
                  <a:schemeClr val="bg2">
                    <a:lumMod val="25000"/>
                  </a:schemeClr>
                </a:solidFill>
              </a:rPr>
              <a:t>1) Передается от нагретого тела с помощью лучей.</a:t>
            </a:r>
          </a:p>
          <a:p>
            <a:pPr eaLnBrk="1" hangingPunct="1">
              <a:defRPr/>
            </a:pPr>
            <a:r>
              <a:rPr lang="ru-RU" sz="2500" b="1" i="1" dirty="0" smtClean="0">
                <a:solidFill>
                  <a:schemeClr val="bg2">
                    <a:lumMod val="25000"/>
                  </a:schemeClr>
                </a:solidFill>
              </a:rPr>
              <a:t>2) От нагретого конца тела к холодному без переноса вещества.</a:t>
            </a:r>
          </a:p>
          <a:p>
            <a:pPr eaLnBrk="1" hangingPunct="1">
              <a:defRPr/>
            </a:pPr>
            <a:r>
              <a:rPr lang="ru-RU" sz="2500" b="1" i="1" dirty="0" smtClean="0">
                <a:solidFill>
                  <a:schemeClr val="bg2">
                    <a:lumMod val="25000"/>
                  </a:schemeClr>
                </a:solidFill>
              </a:rPr>
              <a:t>3) Переносится самими частицами вещества.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ru-RU" sz="2500" b="1" i="1" dirty="0" smtClean="0">
                <a:solidFill>
                  <a:schemeClr val="tx1"/>
                </a:solidFill>
                <a:latin typeface="Calibri" pitchFamily="34" charset="0"/>
              </a:rPr>
              <a:t>2 </a:t>
            </a:r>
            <a:r>
              <a:rPr lang="ru-RU" sz="1600" b="1" dirty="0" smtClean="0">
                <a:solidFill>
                  <a:schemeClr val="tx1"/>
                </a:solidFill>
                <a:latin typeface="Calibri" pitchFamily="34" charset="0"/>
              </a:rPr>
              <a:t>. </a:t>
            </a:r>
            <a:r>
              <a:rPr lang="ru-RU" sz="2900" b="1" dirty="0" smtClean="0">
                <a:solidFill>
                  <a:schemeClr val="tx1"/>
                </a:solidFill>
                <a:latin typeface="Calibri" pitchFamily="34" charset="0"/>
              </a:rPr>
              <a:t>При обогревании комнаты радиатором центрального отопления энергия от батареи распределяется по всей комнате</a:t>
            </a:r>
            <a:endParaRPr lang="ru-RU" sz="2500" b="1" dirty="0" smtClean="0">
              <a:solidFill>
                <a:schemeClr val="tx1"/>
              </a:solidFill>
              <a:latin typeface="Calibri" pitchFamily="34" charset="0"/>
            </a:endParaRPr>
          </a:p>
          <a:p>
            <a:pPr eaLnBrk="1" hangingPunct="1">
              <a:defRPr/>
            </a:pPr>
            <a:r>
              <a:rPr lang="ru-RU" sz="2500" b="1" i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1) только за счет явления теплопроводности</a:t>
            </a:r>
          </a:p>
          <a:p>
            <a:pPr eaLnBrk="1" hangingPunct="1">
              <a:defRPr/>
            </a:pPr>
            <a:r>
              <a:rPr lang="ru-RU" sz="2500" b="1" i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2) только путем конвекции</a:t>
            </a:r>
          </a:p>
          <a:p>
            <a:pPr eaLnBrk="1" hangingPunct="1">
              <a:defRPr/>
            </a:pPr>
            <a:r>
              <a:rPr lang="ru-RU" sz="2500" b="1" i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3) теплопроводностью тепло передается холодному воздуху у ее поверхности, затем конвекцией распределяется по всей комнате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ru-RU" sz="2500" b="1" i="1" dirty="0" smtClean="0">
                <a:solidFill>
                  <a:schemeClr val="tx1"/>
                </a:solidFill>
              </a:rPr>
              <a:t>3. Ложка, помещенная в стакан с горячей водой, нагревается. Каким способом происходит теплообмен?</a:t>
            </a:r>
          </a:p>
          <a:p>
            <a:pPr eaLnBrk="1" hangingPunct="1">
              <a:defRPr/>
            </a:pPr>
            <a:r>
              <a:rPr lang="ru-RU" sz="2500" b="1" i="1" dirty="0" smtClean="0">
                <a:solidFill>
                  <a:schemeClr val="bg2">
                    <a:lumMod val="25000"/>
                  </a:schemeClr>
                </a:solidFill>
              </a:rPr>
              <a:t>1).Излучение </a:t>
            </a:r>
          </a:p>
          <a:p>
            <a:pPr eaLnBrk="1" hangingPunct="1">
              <a:defRPr/>
            </a:pPr>
            <a:r>
              <a:rPr lang="ru-RU" sz="2500" b="1" i="1" dirty="0" smtClean="0">
                <a:solidFill>
                  <a:schemeClr val="bg2">
                    <a:lumMod val="25000"/>
                  </a:schemeClr>
                </a:solidFill>
              </a:rPr>
              <a:t>2). Теплопроводность </a:t>
            </a:r>
          </a:p>
          <a:p>
            <a:pPr eaLnBrk="1" hangingPunct="1">
              <a:defRPr/>
            </a:pPr>
            <a:r>
              <a:rPr lang="ru-RU" sz="2500" b="1" i="1" dirty="0" smtClean="0">
                <a:solidFill>
                  <a:schemeClr val="bg2">
                    <a:lumMod val="25000"/>
                  </a:schemeClr>
                </a:solidFill>
              </a:rPr>
              <a:t>3). Конвекция.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ru-RU" sz="2500" b="1" i="1" dirty="0" smtClean="0">
                <a:solidFill>
                  <a:schemeClr val="tx2">
                    <a:lumMod val="50000"/>
                  </a:schemeClr>
                </a:solidFill>
              </a:rPr>
              <a:t>4</a:t>
            </a:r>
            <a:r>
              <a:rPr lang="ru-RU" sz="25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Какое вещество обладает наибольшей теплопроводностью? </a:t>
            </a:r>
          </a:p>
          <a:p>
            <a:pPr eaLnBrk="1" hangingPunct="1">
              <a:defRPr/>
            </a:pPr>
            <a:r>
              <a:rPr lang="ru-RU" sz="25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ru-RU" sz="2500" b="1" i="1" dirty="0" smtClean="0">
                <a:solidFill>
                  <a:schemeClr val="bg2">
                    <a:lumMod val="25000"/>
                  </a:schemeClr>
                </a:solidFill>
              </a:rPr>
              <a:t>). Шерсть </a:t>
            </a:r>
          </a:p>
          <a:p>
            <a:pPr eaLnBrk="1" hangingPunct="1">
              <a:defRPr/>
            </a:pPr>
            <a:r>
              <a:rPr lang="ru-RU" sz="2500" b="1" i="1" dirty="0" smtClean="0">
                <a:solidFill>
                  <a:schemeClr val="bg2">
                    <a:lumMod val="25000"/>
                  </a:schemeClr>
                </a:solidFill>
              </a:rPr>
              <a:t>2). Железо </a:t>
            </a:r>
          </a:p>
          <a:p>
            <a:pPr eaLnBrk="1" hangingPunct="1">
              <a:defRPr/>
            </a:pPr>
            <a:r>
              <a:rPr lang="ru-RU" sz="2500" b="1" i="1" dirty="0" smtClean="0">
                <a:solidFill>
                  <a:schemeClr val="bg2">
                    <a:lumMod val="25000"/>
                  </a:schemeClr>
                </a:solidFill>
              </a:rPr>
              <a:t>3). Бумага.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ru-RU" sz="2500" b="1" i="1" dirty="0" smtClean="0">
                <a:solidFill>
                  <a:schemeClr val="tx1"/>
                </a:solidFill>
              </a:rPr>
              <a:t>5. Какое вещество обладает наименьшей теплопроводностью? </a:t>
            </a:r>
          </a:p>
          <a:p>
            <a:pPr eaLnBrk="1" hangingPunct="1">
              <a:defRPr/>
            </a:pPr>
            <a:r>
              <a:rPr lang="ru-RU" sz="2500" b="1" i="1" dirty="0" smtClean="0">
                <a:solidFill>
                  <a:schemeClr val="bg2">
                    <a:lumMod val="25000"/>
                  </a:schemeClr>
                </a:solidFill>
              </a:rPr>
              <a:t>1).Серебро </a:t>
            </a:r>
          </a:p>
          <a:p>
            <a:pPr eaLnBrk="1" hangingPunct="1">
              <a:defRPr/>
            </a:pPr>
            <a:r>
              <a:rPr lang="ru-RU" sz="2500" b="1" i="1" dirty="0" smtClean="0">
                <a:solidFill>
                  <a:schemeClr val="bg2">
                    <a:lumMod val="25000"/>
                  </a:schemeClr>
                </a:solidFill>
              </a:rPr>
              <a:t>2). Воздух </a:t>
            </a:r>
          </a:p>
          <a:p>
            <a:pPr eaLnBrk="1" hangingPunct="1">
              <a:defRPr/>
            </a:pPr>
            <a:r>
              <a:rPr lang="ru-RU" sz="2500" b="1" i="1" dirty="0" smtClean="0">
                <a:solidFill>
                  <a:schemeClr val="bg2">
                    <a:lumMod val="25000"/>
                  </a:schemeClr>
                </a:solidFill>
              </a:rPr>
              <a:t>3). Алюминий.                 </a:t>
            </a:r>
          </a:p>
          <a:p>
            <a:pPr eaLnBrk="1" hangingPunct="1">
              <a:defRPr/>
            </a:pPr>
            <a:r>
              <a:rPr lang="ru-RU" sz="2500" b="1" i="1" dirty="0" smtClean="0">
                <a:solidFill>
                  <a:schemeClr val="bg2">
                    <a:lumMod val="25000"/>
                  </a:schemeClr>
                </a:solidFill>
              </a:rPr>
              <a:t>                                                                                     </a:t>
            </a:r>
            <a:r>
              <a:rPr lang="ru-RU" sz="2500" b="1" dirty="0" smtClean="0">
                <a:solidFill>
                  <a:schemeClr val="tx1"/>
                </a:solidFill>
              </a:rPr>
              <a:t>Проверка  </a:t>
            </a:r>
          </a:p>
          <a:p>
            <a:pPr eaLnBrk="1" hangingPunct="1">
              <a:defRPr/>
            </a:pPr>
            <a:r>
              <a:rPr lang="ru-RU" sz="2500" b="1" dirty="0" smtClean="0">
                <a:solidFill>
                  <a:schemeClr val="tx1"/>
                </a:solidFill>
              </a:rPr>
              <a:t>                                             </a:t>
            </a:r>
          </a:p>
          <a:p>
            <a:pPr eaLnBrk="1" hangingPunct="1">
              <a:defRPr/>
            </a:pPr>
            <a:r>
              <a:rPr lang="ru-RU" sz="2500" b="1" dirty="0" smtClean="0">
                <a:solidFill>
                  <a:schemeClr val="tx1"/>
                </a:solidFill>
              </a:rPr>
              <a:t>                                                                                  ( 3;  3; 2; 2; 2) 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50" y="4389438"/>
            <a:ext cx="2379663" cy="246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63" y="2071688"/>
            <a:ext cx="1917700" cy="204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25" y="571500"/>
            <a:ext cx="2255838" cy="141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7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б</a:t>
            </a:r>
            <a:r>
              <a:rPr lang="ru-RU" sz="2000" b="1" dirty="0" smtClean="0"/>
              <a:t>) </a:t>
            </a:r>
            <a:r>
              <a:rPr lang="ru-RU" sz="1600" b="1" dirty="0" smtClean="0"/>
              <a:t>Тест по теме: </a:t>
            </a:r>
            <a:r>
              <a:rPr lang="ru-RU" sz="2000" b="1" dirty="0" smtClean="0">
                <a:solidFill>
                  <a:schemeClr val="tx1"/>
                </a:solidFill>
                <a:latin typeface="Calibri" pitchFamily="34" charset="0"/>
              </a:rPr>
              <a:t>«Внутренняя энергия. Виды теплообмена: теплопроводность, конвекция, излучение”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96925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dirty="0" smtClean="0"/>
              <a:t> </a:t>
            </a:r>
            <a:r>
              <a:rPr lang="ru-RU" sz="2000" b="1" i="1" dirty="0" smtClean="0">
                <a:latin typeface="Calibri" pitchFamily="34" charset="0"/>
              </a:rPr>
              <a:t>4.Повторение темы </a:t>
            </a:r>
            <a:r>
              <a:rPr lang="ru-RU" sz="2000" b="1" i="1" dirty="0" smtClean="0">
                <a:solidFill>
                  <a:srgbClr val="FF0000"/>
                </a:solidFill>
                <a:latin typeface="Calibri" pitchFamily="34" charset="0"/>
              </a:rPr>
              <a:t>«</a:t>
            </a:r>
            <a:r>
              <a:rPr lang="ru-RU" sz="2200" b="1" i="1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Агрегатные состояния вещества»</a:t>
            </a:r>
            <a:r>
              <a:rPr lang="ru-RU" sz="2200" b="1" dirty="0" smtClean="0">
                <a:latin typeface="Calibri" pitchFamily="34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Calibri" pitchFamily="34" charset="0"/>
                <a:cs typeface="Times New Roman" pitchFamily="18" charset="0"/>
              </a:rPr>
            </a:br>
            <a:r>
              <a:rPr lang="ru-RU" sz="1800" b="1" dirty="0" smtClean="0">
                <a:latin typeface="Calibri" pitchFamily="34" charset="0"/>
                <a:cs typeface="Times New Roman" pitchFamily="18" charset="0"/>
              </a:rPr>
              <a:t> 1</a:t>
            </a:r>
            <a:r>
              <a:rPr lang="ru-RU" sz="1800" b="1" i="1" dirty="0" smtClean="0">
                <a:solidFill>
                  <a:schemeClr val="tx1"/>
                </a:solidFill>
                <a:latin typeface="Calibri" pitchFamily="34" charset="0"/>
              </a:rPr>
              <a:t>)  </a:t>
            </a:r>
            <a:r>
              <a:rPr lang="ru-RU" sz="1600" b="1" i="1" dirty="0" smtClean="0">
                <a:solidFill>
                  <a:schemeClr val="tx1"/>
                </a:solidFill>
                <a:latin typeface="Calibri" pitchFamily="34" charset="0"/>
              </a:rPr>
              <a:t>Смотрю на термометр: чуть ниже 0°С, но льдом не покрыта вода, колышется море, песок шевеля, скажи почему нету льда? </a:t>
            </a:r>
            <a:endParaRPr lang="ru-RU" sz="2000" b="1" i="1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1200" smtClean="0"/>
              <a:t>У </a:t>
            </a:r>
          </a:p>
        </p:txBody>
      </p:sp>
      <p:pic>
        <p:nvPicPr>
          <p:cNvPr id="18436" name="Picture 2" descr="D:\data\articles\60\6015\601545\image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71563"/>
            <a:ext cx="9144000" cy="578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extBox 4"/>
          <p:cNvSpPr txBox="1">
            <a:spLocks noChangeArrowheads="1"/>
          </p:cNvSpPr>
          <p:nvPr/>
        </p:nvSpPr>
        <p:spPr bwMode="auto">
          <a:xfrm>
            <a:off x="7429500" y="785813"/>
            <a:ext cx="1714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latin typeface="Calibri" pitchFamily="34" charset="0"/>
              </a:rPr>
              <a:t>На берегу  моря</a:t>
            </a:r>
          </a:p>
        </p:txBody>
      </p:sp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3" cstate="print"/>
          <a:srcRect l="46964" t="39865" r="7491" b="17567"/>
          <a:stretch>
            <a:fillRect/>
          </a:stretch>
        </p:blipFill>
        <p:spPr bwMode="auto">
          <a:xfrm>
            <a:off x="0" y="1000125"/>
            <a:ext cx="3286125" cy="230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70"/>
          </a:xfrm>
          <a:solidFill>
            <a:srgbClr val="FFFF00"/>
          </a:soli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600" b="1" dirty="0" smtClean="0"/>
              <a:t> </a:t>
            </a:r>
            <a:r>
              <a:rPr lang="ru-RU" sz="1600" dirty="0" smtClean="0"/>
              <a:t>2</a:t>
            </a:r>
            <a:r>
              <a:rPr lang="ru-RU" sz="1600" b="1" dirty="0" smtClean="0"/>
              <a:t>)  В  окно   увидела Татьяна по утру побелевший двор Куртины, кровлю и забор на стеклах легкие узоры, деревья в зимнем серебре</a:t>
            </a:r>
            <a:r>
              <a:rPr lang="ru-RU" sz="1600" dirty="0" smtClean="0"/>
              <a:t>.?             </a:t>
            </a:r>
            <a:r>
              <a:rPr lang="ru-RU" sz="1400" dirty="0" smtClean="0"/>
              <a:t>(А.С.Пушкин   «Т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атьяна  Ларина»</a:t>
            </a:r>
            <a:r>
              <a:rPr lang="ru-RU" sz="1400" dirty="0" smtClean="0"/>
              <a:t>)</a:t>
            </a:r>
            <a:endParaRPr lang="ru-RU" sz="2000" b="1" dirty="0" smtClean="0"/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/>
              <a:t>г</a:t>
            </a:r>
          </a:p>
        </p:txBody>
      </p:sp>
      <p:pic>
        <p:nvPicPr>
          <p:cNvPr id="19460" name="Picture 2" descr="D:\data\articles\60\6015\601545\image006.jpg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0" y="1000125"/>
            <a:ext cx="8956675" cy="564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5"/>
          </a:xfrm>
          <a:solidFill>
            <a:srgbClr val="FFFF00"/>
          </a:solidFill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600" dirty="0" smtClean="0"/>
              <a:t>3</a:t>
            </a:r>
            <a:r>
              <a:rPr lang="ru-RU" sz="2000" dirty="0" smtClean="0"/>
              <a:t>) </a:t>
            </a:r>
            <a:r>
              <a:rPr lang="ru-RU" sz="1800" b="1" dirty="0" smtClean="0"/>
              <a:t>Почему деревья покрываются серебром, а на стекле появляются узоры? Почему деревья нашего школьного двора такие красивые?</a:t>
            </a:r>
            <a:endParaRPr lang="ru-RU" sz="2000" b="1" dirty="0"/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1400" smtClean="0"/>
              <a:t>ш</a:t>
            </a:r>
          </a:p>
        </p:txBody>
      </p:sp>
      <p:pic>
        <p:nvPicPr>
          <p:cNvPr id="20484" name="Picture 2" descr="D:\data\articles\60\6015\601545\image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85813"/>
            <a:ext cx="9144000" cy="607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  <a:solidFill>
            <a:srgbClr val="FFFF00"/>
          </a:solidFill>
        </p:spPr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600" dirty="0" smtClean="0"/>
              <a:t>           4</a:t>
            </a:r>
            <a:r>
              <a:rPr lang="ru-RU" sz="2200" b="1" dirty="0" smtClean="0"/>
              <a:t>) </a:t>
            </a:r>
            <a:r>
              <a:rPr lang="ru-RU" sz="1800" b="1" dirty="0" smtClean="0">
                <a:latin typeface="Calibri" pitchFamily="34" charset="0"/>
              </a:rPr>
              <a:t>Пейзаж тропического лета рисует стужа на окне.</a:t>
            </a:r>
            <a:br>
              <a:rPr lang="ru-RU" sz="1800" b="1" dirty="0" smtClean="0">
                <a:latin typeface="Calibri" pitchFamily="34" charset="0"/>
              </a:rPr>
            </a:br>
            <a:r>
              <a:rPr lang="ru-RU" sz="1800" b="1" dirty="0" smtClean="0">
                <a:latin typeface="Calibri" pitchFamily="34" charset="0"/>
              </a:rPr>
              <a:t>Назовите и опишите обратный процесс. </a:t>
            </a:r>
            <a:r>
              <a:rPr lang="ru-RU" sz="1300" b="1" dirty="0" smtClean="0"/>
              <a:t>(плавление)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>У  П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ушкина…</a:t>
            </a:r>
            <a:r>
              <a:rPr lang="ru-RU" sz="1800" b="1" dirty="0" smtClean="0"/>
              <a:t> 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(Нарядней модного паркета сияет речка льдом одета…..)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7" name="Picture 4" descr="D:\data\articles\59\5972\597212\presentation\1\1.slid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16455"/>
          <a:stretch>
            <a:fillRect/>
          </a:stretch>
        </p:blipFill>
        <p:spPr>
          <a:xfrm>
            <a:off x="0" y="1000125"/>
            <a:ext cx="9144000" cy="57150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46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600" b="1" dirty="0" smtClean="0"/>
              <a:t>5)  </a:t>
            </a:r>
            <a:r>
              <a:rPr lang="ru-RU" sz="2000" dirty="0" smtClean="0">
                <a:solidFill>
                  <a:srgbClr val="FF0000"/>
                </a:solidFill>
              </a:rPr>
              <a:t>Давайте помечтаем о лете  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Жарче день – обильней росы, серебрят ночную тьму . Осаждаются повсюду , Кто ответит –почему ?</a:t>
            </a:r>
            <a:br>
              <a:rPr lang="ru-RU" sz="2000" b="1" dirty="0" smtClean="0"/>
            </a:br>
            <a:r>
              <a:rPr lang="ru-RU" sz="2000" b="1" dirty="0" smtClean="0"/>
              <a:t>Кто ответит - почему? </a:t>
            </a:r>
            <a:r>
              <a:rPr lang="ru-RU" sz="1800" dirty="0" smtClean="0"/>
              <a:t>(Процесс конденсации на горах Алтая).</a:t>
            </a:r>
            <a:endParaRPr lang="ru-RU" sz="1800" dirty="0"/>
          </a:p>
        </p:txBody>
      </p:sp>
      <p:sp>
        <p:nvSpPr>
          <p:cNvPr id="2253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1200" smtClean="0"/>
              <a:t>А</a:t>
            </a:r>
          </a:p>
        </p:txBody>
      </p:sp>
      <p:pic>
        <p:nvPicPr>
          <p:cNvPr id="22532" name="Picture 2" descr="D:\data\articles\60\6015\601545\image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42963"/>
            <a:ext cx="9144000" cy="601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758</TotalTime>
  <Words>1243</Words>
  <Application>Microsoft Office PowerPoint</Application>
  <PresentationFormat>Экран (4:3)</PresentationFormat>
  <Paragraphs>217</Paragraphs>
  <Slides>24</Slides>
  <Notes>1</Notes>
  <HiddenSlides>0</HiddenSlides>
  <MMClips>2</MMClips>
  <ScaleCrop>false</ScaleCrop>
  <HeadingPairs>
    <vt:vector size="8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6" baseType="lpstr">
      <vt:lpstr>Arial</vt:lpstr>
      <vt:lpstr>Franklin Gothic Medium</vt:lpstr>
      <vt:lpstr>Franklin Gothic Book</vt:lpstr>
      <vt:lpstr>Wingdings 2</vt:lpstr>
      <vt:lpstr>Calibri</vt:lpstr>
      <vt:lpstr>Times New Roman</vt:lpstr>
      <vt:lpstr>Tahoma</vt:lpstr>
      <vt:lpstr>Verdana</vt:lpstr>
      <vt:lpstr>Wingdings</vt:lpstr>
      <vt:lpstr>Impact</vt:lpstr>
      <vt:lpstr>Трек</vt:lpstr>
      <vt:lpstr>Equation</vt:lpstr>
      <vt:lpstr>Слайд 1</vt:lpstr>
      <vt:lpstr>1. Что общего и в чем  различие пейзажа нашего села? Какова тема нашего  урока?  2.  Какая цель  стоит перед нами?    Значима  ли она?</vt:lpstr>
      <vt:lpstr>Слайд 3</vt:lpstr>
      <vt:lpstr> б) Тест по теме: «Внутренняя энергия. Виды теплообмена: теплопроводность, конвекция, излучение”</vt:lpstr>
      <vt:lpstr> 4.Повторение темы «Агрегатные состояния вещества»  1)  Смотрю на термометр: чуть ниже 0°С, но льдом не покрыта вода, колышется море, песок шевеля, скажи почему нету льда? </vt:lpstr>
      <vt:lpstr> 2)  В  окно   увидела Татьяна по утру побелевший двор Куртины, кровлю и забор на стеклах легкие узоры, деревья в зимнем серебре.?             (А.С.Пушкин   «Татьяна  Ларина»)</vt:lpstr>
      <vt:lpstr>3) Почему деревья покрываются серебром, а на стекле появляются узоры? Почему деревья нашего школьного двора такие красивые?</vt:lpstr>
      <vt:lpstr>           4) Пейзаж тропического лета рисует стужа на окне. Назовите и опишите обратный процесс. (плавление) У  Пушкина…   (Нарядней модного паркета сияет речка льдом одета…..)</vt:lpstr>
      <vt:lpstr>5)  Давайте помечтаем о лете    Жарче день – обильней росы, серебрят ночную тьму . Осаждаются повсюду , Кто ответит –почему ? Кто ответит - почему? (Процесс конденсации на горах Алтая).</vt:lpstr>
      <vt:lpstr> </vt:lpstr>
      <vt:lpstr>Слайд 11</vt:lpstr>
      <vt:lpstr>Слайд 12</vt:lpstr>
      <vt:lpstr>Слайд 13</vt:lpstr>
      <vt:lpstr>Слайд 14</vt:lpstr>
      <vt:lpstr>Удельная теплота парообразования  L – количество теплоты, необходимое для того чтобы полностью превратить в пар 1 кг жидкости   взятой при температуре кипения .</vt:lpstr>
      <vt:lpstr>           а)  эстафета формул  по теме:     «Тепловые процессы»</vt:lpstr>
      <vt:lpstr>б)Решение задач : Задача1. Рассчитать количество теплоты необходимое для превращения  2кг водяного пара  в воду  при температуре 1000С.</vt:lpstr>
      <vt:lpstr>Слайд 18</vt:lpstr>
      <vt:lpstr>Слайд 19</vt:lpstr>
      <vt:lpstr>Слайд 20</vt:lpstr>
      <vt:lpstr>Парообразование – переход вещества  из жидкого состояния в газообразное</vt:lpstr>
      <vt:lpstr>Слайд 22</vt:lpstr>
      <vt:lpstr>   Тепловые  явления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revaz</cp:lastModifiedBy>
  <cp:revision>78</cp:revision>
  <dcterms:modified xsi:type="dcterms:W3CDTF">2013-02-19T19:41:00Z</dcterms:modified>
</cp:coreProperties>
</file>