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4" r:id="rId9"/>
    <p:sldId id="265" r:id="rId10"/>
    <p:sldId id="266" r:id="rId11"/>
    <p:sldId id="269" r:id="rId12"/>
    <p:sldId id="270" r:id="rId13"/>
    <p:sldId id="271" r:id="rId14"/>
    <p:sldId id="272" r:id="rId15"/>
    <p:sldId id="273" r:id="rId16"/>
    <p:sldId id="274"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345"/>
    <a:srgbClr val="82FC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320"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0328D64D-576A-41D0-BBD5-BCF3F1650073}" type="datetimeFigureOut">
              <a:rPr lang="ru-RU" smtClean="0"/>
              <a:pPr/>
              <a:t>24.11.2012</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923D99-FFEA-4AA3-9385-BA32196B689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0328D64D-576A-41D0-BBD5-BCF3F1650073}" type="datetimeFigureOut">
              <a:rPr lang="ru-RU" smtClean="0"/>
              <a:pPr/>
              <a:t>24.11.2012</a:t>
            </a:fld>
            <a:endParaRPr lang="ru-RU" dirty="0"/>
          </a:p>
        </p:txBody>
      </p:sp>
      <p:sp>
        <p:nvSpPr>
          <p:cNvPr id="27" name="Номер слайда 26"/>
          <p:cNvSpPr>
            <a:spLocks noGrp="1"/>
          </p:cNvSpPr>
          <p:nvPr>
            <p:ph type="sldNum" sz="quarter" idx="11"/>
          </p:nvPr>
        </p:nvSpPr>
        <p:spPr/>
        <p:txBody>
          <a:bodyPr rtlCol="0"/>
          <a:lstStyle/>
          <a:p>
            <a:fld id="{AC923D99-FFEA-4AA3-9385-BA32196B6896}"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0328D64D-576A-41D0-BBD5-BCF3F1650073}" type="datetimeFigureOut">
              <a:rPr lang="ru-RU" smtClean="0"/>
              <a:pPr/>
              <a:t>24.11.2012</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AC923D99-FFEA-4AA3-9385-BA32196B689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328D64D-576A-41D0-BBD5-BCF3F1650073}" type="datetimeFigureOut">
              <a:rPr lang="ru-RU" smtClean="0"/>
              <a:pPr/>
              <a:t>24.11.2012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C923D99-FFEA-4AA3-9385-BA32196B689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328D64D-576A-41D0-BBD5-BCF3F1650073}" type="datetimeFigureOut">
              <a:rPr lang="ru-RU" smtClean="0"/>
              <a:pPr/>
              <a:t>24.11.2012</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923D99-FFEA-4AA3-9385-BA32196B689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928802"/>
            <a:ext cx="8458200" cy="1470025"/>
          </a:xfrm>
        </p:spPr>
        <p:txBody>
          <a:bodyPr>
            <a:normAutofit fontScale="90000"/>
          </a:bodyPr>
          <a:lstStyle/>
          <a:p>
            <a:r>
              <a:rPr lang="ru-RU" sz="5400" i="1" dirty="0" smtClean="0">
                <a:solidFill>
                  <a:srgbClr val="EFF345"/>
                </a:solidFill>
                <a:latin typeface="Arial Black" pitchFamily="34" charset="0"/>
              </a:rPr>
              <a:t>Спорт в школе и здоровье детей</a:t>
            </a:r>
            <a:endParaRPr lang="ru-RU" sz="5400" i="1" dirty="0">
              <a:solidFill>
                <a:srgbClr val="EFF345"/>
              </a:solidFill>
              <a:latin typeface="Arial Black" pitchFamily="34" charset="0"/>
            </a:endParaRPr>
          </a:p>
        </p:txBody>
      </p:sp>
      <p:sp>
        <p:nvSpPr>
          <p:cNvPr id="3" name="Подзаголовок 2"/>
          <p:cNvSpPr>
            <a:spLocks noGrp="1"/>
          </p:cNvSpPr>
          <p:nvPr>
            <p:ph type="subTitle" idx="1"/>
          </p:nvPr>
        </p:nvSpPr>
        <p:spPr>
          <a:xfrm>
            <a:off x="0" y="4071942"/>
            <a:ext cx="4953000" cy="1752600"/>
          </a:xfrm>
        </p:spPr>
        <p:txBody>
          <a:bodyPr>
            <a:normAutofit fontScale="85000" lnSpcReduction="10000"/>
          </a:bodyPr>
          <a:lstStyle/>
          <a:p>
            <a:pPr algn="ctr"/>
            <a:r>
              <a:rPr lang="ru-RU" sz="2800" dirty="0" smtClean="0">
                <a:solidFill>
                  <a:srgbClr val="FF0000"/>
                </a:solidFill>
              </a:rPr>
              <a:t>Соколова Лилия Николаевна</a:t>
            </a:r>
          </a:p>
          <a:p>
            <a:pPr algn="ctr"/>
            <a:r>
              <a:rPr lang="ru-RU" sz="2800" dirty="0" smtClean="0">
                <a:solidFill>
                  <a:srgbClr val="FF0000"/>
                </a:solidFill>
              </a:rPr>
              <a:t>Учитель физической культуры </a:t>
            </a:r>
          </a:p>
          <a:p>
            <a:pPr algn="ctr"/>
            <a:r>
              <a:rPr lang="ru-RU" sz="2800" dirty="0" smtClean="0">
                <a:solidFill>
                  <a:srgbClr val="FF0000"/>
                </a:solidFill>
              </a:rPr>
              <a:t>МБОУ СОШ№14</a:t>
            </a:r>
          </a:p>
          <a:p>
            <a:pPr algn="ctr"/>
            <a:r>
              <a:rPr lang="ru-RU" sz="2800" dirty="0" smtClean="0">
                <a:solidFill>
                  <a:srgbClr val="FF0000"/>
                </a:solidFill>
              </a:rPr>
              <a:t>«Зелёный Шум»</a:t>
            </a:r>
            <a:endParaRPr lang="ru-RU"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1584238" y="-226971"/>
            <a:ext cx="857256" cy="2168407"/>
          </a:xfrm>
        </p:spPr>
        <p:txBody>
          <a:bodyPr>
            <a:normAutofit/>
          </a:bodyPr>
          <a:lstStyle/>
          <a:p>
            <a:r>
              <a:rPr lang="ru-RU" sz="2400" i="1" dirty="0" smtClean="0">
                <a:solidFill>
                  <a:srgbClr val="FF0000"/>
                </a:solidFill>
              </a:rPr>
              <a:t>Игры с мячом</a:t>
            </a:r>
            <a:endParaRPr lang="ru-RU" sz="2400" i="1" dirty="0">
              <a:solidFill>
                <a:srgbClr val="FF0000"/>
              </a:solidFill>
            </a:endParaRPr>
          </a:p>
        </p:txBody>
      </p:sp>
      <p:pic>
        <p:nvPicPr>
          <p:cNvPr id="5" name="Рисунок 4" descr="igra_s_myachom-217x220.jpg"/>
          <p:cNvPicPr>
            <a:picLocks noGrp="1" noChangeAspect="1"/>
          </p:cNvPicPr>
          <p:nvPr>
            <p:ph type="pic" idx="1"/>
          </p:nvPr>
        </p:nvPicPr>
        <p:blipFill>
          <a:blip r:embed="rId2" cstate="print"/>
          <a:srcRect t="682" b="682"/>
          <a:stretch>
            <a:fillRect/>
          </a:stretch>
        </p:blipFill>
        <p:spPr>
          <a:xfrm rot="710099">
            <a:off x="4151749" y="920291"/>
            <a:ext cx="4572000" cy="4572000"/>
          </a:xfrm>
          <a:prstGeom prst="roundRect">
            <a:avLst>
              <a:gd name="adj" fmla="val 8594"/>
            </a:avLst>
          </a:prstGeom>
          <a:solidFill>
            <a:srgbClr val="FFFFFF">
              <a:shade val="85000"/>
            </a:srgbClr>
          </a:solidFill>
          <a:ln>
            <a:noFill/>
          </a:ln>
          <a:effectLst/>
        </p:spPr>
      </p:pic>
      <p:sp>
        <p:nvSpPr>
          <p:cNvPr id="3" name="Текст 2"/>
          <p:cNvSpPr>
            <a:spLocks noGrp="1"/>
          </p:cNvSpPr>
          <p:nvPr>
            <p:ph type="body" sz="half" idx="2"/>
          </p:nvPr>
        </p:nvSpPr>
        <p:spPr>
          <a:xfrm>
            <a:off x="0" y="908720"/>
            <a:ext cx="3851920" cy="4608512"/>
          </a:xfrm>
        </p:spPr>
        <p:txBody>
          <a:bodyPr>
            <a:noAutofit/>
          </a:bodyPr>
          <a:lstStyle/>
          <a:p>
            <a:pPr algn="ctr"/>
            <a:r>
              <a:rPr lang="ru-RU" sz="1700" b="1" i="1" dirty="0" smtClean="0">
                <a:solidFill>
                  <a:srgbClr val="FF0000"/>
                </a:solidFill>
              </a:rPr>
              <a:t>рекомендуются мальчикам и девочкам с 9 лет. Они активизируют деятельность сердца и кровеносных сосудов. Все мышцы тела гармонично развиваются, особенно в длину. Фигура ребенка становится стройной, элегантной. Игры с мячом учат ловкости, быстроте реакции.</a:t>
            </a:r>
            <a:br>
              <a:rPr lang="ru-RU" sz="1700" b="1" i="1" dirty="0" smtClean="0">
                <a:solidFill>
                  <a:srgbClr val="FF0000"/>
                </a:solidFill>
              </a:rPr>
            </a:br>
            <a:r>
              <a:rPr lang="ru-RU" sz="1700" b="1" i="1" dirty="0" smtClean="0">
                <a:solidFill>
                  <a:srgbClr val="FF0000"/>
                </a:solidFill>
              </a:rPr>
              <a:t>Особенно рекомендуются низкорослым детям, так как благоприятно влияют на рост. Де­вочкам игры с мячом помогают улучшить фигуру: грудь будет красивой, плечи ровными, бедра стройными, щиколотки и икры изящными</a:t>
            </a:r>
            <a:r>
              <a:rPr lang="ru-RU" sz="1700" b="1" i="1" dirty="0" smtClean="0"/>
              <a:t>.</a:t>
            </a:r>
            <a:endParaRPr lang="ru-RU" sz="17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1172041" y="-100526"/>
            <a:ext cx="1006787" cy="1922172"/>
          </a:xfrm>
        </p:spPr>
        <p:txBody>
          <a:bodyPr>
            <a:normAutofit/>
          </a:bodyPr>
          <a:lstStyle/>
          <a:p>
            <a:r>
              <a:rPr lang="ru-RU" sz="2400" i="1" dirty="0" smtClean="0">
                <a:solidFill>
                  <a:srgbClr val="FF0000"/>
                </a:solidFill>
              </a:rPr>
              <a:t>Гимнастика</a:t>
            </a:r>
            <a:endParaRPr lang="ru-RU" sz="2400" i="1" dirty="0">
              <a:solidFill>
                <a:srgbClr val="FF0000"/>
              </a:solidFill>
            </a:endParaRPr>
          </a:p>
        </p:txBody>
      </p:sp>
      <p:sp>
        <p:nvSpPr>
          <p:cNvPr id="3" name="Текст 2"/>
          <p:cNvSpPr>
            <a:spLocks noGrp="1"/>
          </p:cNvSpPr>
          <p:nvPr>
            <p:ph type="body" sz="half" idx="2"/>
          </p:nvPr>
        </p:nvSpPr>
        <p:spPr>
          <a:xfrm>
            <a:off x="214282" y="1000108"/>
            <a:ext cx="3275856" cy="3883361"/>
          </a:xfrm>
        </p:spPr>
        <p:txBody>
          <a:bodyPr>
            <a:noAutofit/>
          </a:bodyPr>
          <a:lstStyle/>
          <a:p>
            <a:pPr algn="ctr"/>
            <a:r>
              <a:rPr lang="ru-RU" sz="2000" b="1" i="1" dirty="0" smtClean="0">
                <a:solidFill>
                  <a:srgbClr val="FF0000"/>
                </a:solidFill>
              </a:rPr>
              <a:t>рекомендуется как мальчикам, так и девочкам. Не путайте этот вид спорта с домашней гимнастикой. Гимнастика включает упражнения на полу и снарядах (бревно, брусья, конь, кольца, трамплин). Развивает гибкость и ловкость. Особенно рекомендуется девочкам: занятия дают им грацию, элегантность, уверенность жестов.</a:t>
            </a:r>
            <a:endParaRPr lang="ru-RU" sz="2000" b="1" i="1" dirty="0">
              <a:solidFill>
                <a:srgbClr val="FF0000"/>
              </a:solidFill>
            </a:endParaRPr>
          </a:p>
        </p:txBody>
      </p:sp>
      <p:pic>
        <p:nvPicPr>
          <p:cNvPr id="5" name="Рисунок 4" descr="649b1e1731388be053d49c7bfe9a6dd6-0d2dd3e03709ffb0e1990aae1c4b1c73.jpg"/>
          <p:cNvPicPr>
            <a:picLocks noGrp="1" noChangeAspect="1"/>
          </p:cNvPicPr>
          <p:nvPr>
            <p:ph type="pic" idx="1"/>
          </p:nvPr>
        </p:nvPicPr>
        <p:blipFill>
          <a:blip r:embed="rId2" cstate="print"/>
          <a:srcRect l="17154" r="17154"/>
          <a:stretch>
            <a:fillRect/>
          </a:stretch>
        </p:blipFill>
        <p:spPr>
          <a:xfrm rot="1060831">
            <a:off x="3985701" y="1157779"/>
            <a:ext cx="4572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714356"/>
            <a:ext cx="8458200" cy="1285884"/>
          </a:xfrm>
        </p:spPr>
        <p:txBody>
          <a:bodyPr>
            <a:normAutofit/>
          </a:bodyPr>
          <a:lstStyle/>
          <a:p>
            <a:pPr algn="ctr"/>
            <a:r>
              <a:rPr lang="ru-RU" sz="2000" b="1" i="1" dirty="0" smtClean="0">
                <a:solidFill>
                  <a:srgbClr val="FFFF00"/>
                </a:solidFill>
              </a:rPr>
              <a:t>Будущее</a:t>
            </a:r>
            <a:r>
              <a:rPr lang="ru-RU" sz="2000" b="1" i="1" dirty="0" smtClean="0">
                <a:solidFill>
                  <a:srgbClr val="FFFF00"/>
                </a:solidFill>
              </a:rPr>
              <a:t>  </a:t>
            </a:r>
            <a:r>
              <a:rPr lang="ru-RU" sz="2000" b="1" i="1" dirty="0" smtClean="0">
                <a:solidFill>
                  <a:srgbClr val="FFFF00"/>
                </a:solidFill>
              </a:rPr>
              <a:t>моих  </a:t>
            </a:r>
            <a:r>
              <a:rPr lang="ru-RU" sz="2000" b="1" i="1" dirty="0" smtClean="0">
                <a:solidFill>
                  <a:srgbClr val="FFFF00"/>
                </a:solidFill>
              </a:rPr>
              <a:t>учеников –спорт. В их жизни он всегда и везде. </a:t>
            </a:r>
            <a:r>
              <a:rPr lang="ru-RU" sz="2000" b="1" i="1" dirty="0" smtClean="0">
                <a:solidFill>
                  <a:srgbClr val="FFFF00"/>
                </a:solidFill>
              </a:rPr>
              <a:t>Им свойственно честно трудиться </a:t>
            </a:r>
            <a:r>
              <a:rPr lang="ru-RU" sz="2000" b="1" i="1" dirty="0" smtClean="0">
                <a:solidFill>
                  <a:srgbClr val="FFFF00"/>
                </a:solidFill>
              </a:rPr>
              <a:t>не унывая</a:t>
            </a:r>
            <a:r>
              <a:rPr lang="ru-RU" sz="2000" b="1" i="1" dirty="0" smtClean="0">
                <a:solidFill>
                  <a:srgbClr val="FFFF00"/>
                </a:solidFill>
              </a:rPr>
              <a:t>. Шагать в ногу со временем, не бояться преград и уметь их преодолевать.</a:t>
            </a:r>
            <a:endParaRPr lang="ru-RU" sz="2000" b="1" i="1" dirty="0">
              <a:solidFill>
                <a:srgbClr val="FFFF00"/>
              </a:solidFill>
            </a:endParaRPr>
          </a:p>
        </p:txBody>
      </p:sp>
      <p:sp>
        <p:nvSpPr>
          <p:cNvPr id="3" name="Подзаголовок 2"/>
          <p:cNvSpPr>
            <a:spLocks noGrp="1"/>
          </p:cNvSpPr>
          <p:nvPr>
            <p:ph type="subTitle" idx="1"/>
          </p:nvPr>
        </p:nvSpPr>
        <p:spPr/>
        <p:txBody>
          <a:bodyPr>
            <a:normAutofit/>
          </a:bodyPr>
          <a:lstStyle/>
          <a:p>
            <a:endParaRPr lang="ru-RU" dirty="0"/>
          </a:p>
        </p:txBody>
      </p:sp>
      <p:pic>
        <p:nvPicPr>
          <p:cNvPr id="1026" name="Picture 2" descr="C:\Users\User\Desktop\призентация\ЛОКО Краснодар\SAM_3978.JPG"/>
          <p:cNvPicPr>
            <a:picLocks noChangeAspect="1" noChangeArrowheads="1"/>
          </p:cNvPicPr>
          <p:nvPr/>
        </p:nvPicPr>
        <p:blipFill>
          <a:blip r:embed="rId2" cstate="print"/>
          <a:srcRect r="21085"/>
          <a:stretch>
            <a:fillRect/>
          </a:stretch>
        </p:blipFill>
        <p:spPr bwMode="auto">
          <a:xfrm>
            <a:off x="4572000" y="3143248"/>
            <a:ext cx="4040060"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User\Desktop\призентация\ЛОКО Краснодар\SAM_3975.JPG"/>
          <p:cNvPicPr>
            <a:picLocks noChangeAspect="1" noChangeArrowheads="1"/>
          </p:cNvPicPr>
          <p:nvPr/>
        </p:nvPicPr>
        <p:blipFill>
          <a:blip r:embed="rId3" cstate="print"/>
          <a:srcRect r="18285"/>
          <a:stretch>
            <a:fillRect/>
          </a:stretch>
        </p:blipFill>
        <p:spPr bwMode="auto">
          <a:xfrm>
            <a:off x="571472" y="2428868"/>
            <a:ext cx="3735964"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abysport.ru/images/mainpic.jpg"/>
          <p:cNvPicPr>
            <a:picLocks noGrp="1" noChangeAspect="1" noChangeArrowheads="1"/>
          </p:cNvPicPr>
          <p:nvPr>
            <p:ph idx="1"/>
          </p:nvPr>
        </p:nvPicPr>
        <p:blipFill>
          <a:blip r:embed="rId2" cstate="print"/>
          <a:srcRect l="17782"/>
          <a:stretch>
            <a:fillRect/>
          </a:stretch>
        </p:blipFill>
        <p:spPr bwMode="auto">
          <a:xfrm rot="867726">
            <a:off x="4576231" y="1986045"/>
            <a:ext cx="4114283"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85720" y="2643182"/>
            <a:ext cx="4500594" cy="2286016"/>
          </a:xfrm>
        </p:spPr>
        <p:txBody>
          <a:bodyPr>
            <a:normAutofit fontScale="90000"/>
          </a:bodyPr>
          <a:lstStyle/>
          <a:p>
            <a:r>
              <a:rPr lang="ru-RU" sz="2000" b="1" i="1" dirty="0" smtClean="0">
                <a:solidFill>
                  <a:srgbClr val="C00000"/>
                </a:solidFill>
                <a:latin typeface="+mn-lt"/>
              </a:rPr>
              <a:t>Спорт в школе - важная составляющая, обеспечивающая правильное развитие  ребенка. Поэтому, очень важно подойти со всей серьезностью и ответственностью к проблеме физического воспитания детей, особенно дошкольного возраста. Занятия в школьных спортивных  секциях– это отличная возможность для детей не только получить необходимую физическую нагрузку, но и приобрести хороших друзей.  школьник не будет целыми днями смотреть телевизор или играть в Интернете. У него появится отличная возможность найти себя и реализовать свои</a:t>
            </a:r>
            <a:endParaRPr lang="ru-RU" sz="2000" b="1" i="1"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2786082"/>
          </a:xfrm>
        </p:spPr>
        <p:txBody>
          <a:bodyPr>
            <a:noAutofit/>
          </a:bodyPr>
          <a:lstStyle/>
          <a:p>
            <a:r>
              <a:rPr lang="ru-RU" sz="2000" i="1" dirty="0" smtClean="0">
                <a:solidFill>
                  <a:srgbClr val="FF0000"/>
                </a:solidFill>
                <a:latin typeface="+mn-lt"/>
              </a:rPr>
              <a:t>В школе организованы различные секции где преподаватели занимаются физическим воспитанием детей различных возрастов,  предлагают интересные программы для всех возрастных групп.  С нашими  детьми работают только специалисты высокой квалификации, которые могут определить расположенность  ребенка к тому или иному виду спорта и развивать его в этом направлении.</a:t>
            </a:r>
            <a:br>
              <a:rPr lang="ru-RU" sz="2000" i="1" dirty="0" smtClean="0">
                <a:solidFill>
                  <a:srgbClr val="FF0000"/>
                </a:solidFill>
                <a:latin typeface="+mn-lt"/>
              </a:rPr>
            </a:br>
            <a:r>
              <a:rPr lang="ru-RU" sz="2000" b="1" i="1" dirty="0" smtClean="0">
                <a:solidFill>
                  <a:srgbClr val="FF0000"/>
                </a:solidFill>
                <a:latin typeface="+mn-lt"/>
              </a:rPr>
              <a:t>Какой вид спорта лучше выбрать для ребенка?</a:t>
            </a:r>
            <a:br>
              <a:rPr lang="ru-RU" sz="2000" b="1" i="1" dirty="0" smtClean="0">
                <a:solidFill>
                  <a:srgbClr val="FF0000"/>
                </a:solidFill>
                <a:latin typeface="+mn-lt"/>
              </a:rPr>
            </a:br>
            <a:endParaRPr lang="ru-RU" sz="2000" i="1" dirty="0">
              <a:solidFill>
                <a:srgbClr val="FF0000"/>
              </a:solidFill>
              <a:latin typeface="+mn-lt"/>
            </a:endParaRPr>
          </a:p>
        </p:txBody>
      </p:sp>
      <p:pic>
        <p:nvPicPr>
          <p:cNvPr id="4" name="Picture 3" descr="C:\Users\User\Desktop\призентация\КЭС обл\SAM_3455.JPG"/>
          <p:cNvPicPr>
            <a:picLocks noGrp="1" noChangeAspect="1" noChangeArrowheads="1"/>
          </p:cNvPicPr>
          <p:nvPr>
            <p:ph idx="1"/>
          </p:nvPr>
        </p:nvPicPr>
        <p:blipFill>
          <a:blip r:embed="rId2" cstate="print"/>
          <a:srcRect/>
          <a:stretch>
            <a:fillRect/>
          </a:stretch>
        </p:blipFill>
        <p:spPr bwMode="auto">
          <a:xfrm rot="567911">
            <a:off x="571472" y="3643314"/>
            <a:ext cx="3786447" cy="2859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User\Desktop\призентация\КЭС обл\SAM_3485.JPG"/>
          <p:cNvPicPr>
            <a:picLocks noChangeAspect="1" noChangeArrowheads="1"/>
          </p:cNvPicPr>
          <p:nvPr/>
        </p:nvPicPr>
        <p:blipFill>
          <a:blip r:embed="rId3" cstate="print"/>
          <a:srcRect l="23830" t="14220" b="7756"/>
          <a:stretch>
            <a:fillRect/>
          </a:stretch>
        </p:blipFill>
        <p:spPr bwMode="auto">
          <a:xfrm rot="530979">
            <a:off x="4857752" y="3714752"/>
            <a:ext cx="3786214"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714356"/>
            <a:ext cx="5143536" cy="2000264"/>
          </a:xfrm>
        </p:spPr>
        <p:txBody>
          <a:bodyPr>
            <a:noAutofit/>
          </a:bodyPr>
          <a:lstStyle/>
          <a:p>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
            </a:r>
            <a:br>
              <a:rPr lang="ru-RU" sz="2000" dirty="0" smtClean="0">
                <a:solidFill>
                  <a:srgbClr val="C00000"/>
                </a:solidFill>
                <a:latin typeface="+mn-lt"/>
              </a:rPr>
            </a:br>
            <a:r>
              <a:rPr lang="ru-RU" sz="2000" dirty="0" smtClean="0">
                <a:solidFill>
                  <a:srgbClr val="C00000"/>
                </a:solidFill>
                <a:latin typeface="+mn-lt"/>
              </a:rPr>
              <a:t>Разработанные мною комплексы упражнений и занятий, учитывающие возраст ребенка, всегда интересны и приходятся  школьникам по душе.</a:t>
            </a:r>
            <a:br>
              <a:rPr lang="ru-RU" sz="2000" dirty="0" smtClean="0">
                <a:solidFill>
                  <a:srgbClr val="C00000"/>
                </a:solidFill>
                <a:latin typeface="+mn-lt"/>
              </a:rPr>
            </a:br>
            <a:r>
              <a:rPr lang="ru-RU" sz="2000" dirty="0" smtClean="0">
                <a:solidFill>
                  <a:srgbClr val="C00000"/>
                </a:solidFill>
                <a:latin typeface="+mn-lt"/>
              </a:rPr>
              <a:t> Возможность стать олимпийскими чемпионами представится не всем, но получать необходимую подготовку для общего физического развития, важно для каждого ребенка. Мною была разработана специальная программа, позволяющая детям получать удовольствие от тренировок. При этом, ребята,  уделяют больше времени учебе</a:t>
            </a:r>
            <a:br>
              <a:rPr lang="ru-RU" sz="2000" dirty="0" smtClean="0">
                <a:solidFill>
                  <a:srgbClr val="C00000"/>
                </a:solidFill>
                <a:latin typeface="+mn-lt"/>
              </a:rPr>
            </a:br>
            <a:r>
              <a:rPr lang="ru-RU" sz="2000" dirty="0" smtClean="0">
                <a:solidFill>
                  <a:srgbClr val="C00000"/>
                </a:solidFill>
                <a:latin typeface="+mn-lt"/>
              </a:rPr>
              <a:t> и интеллектуальному развитию</a:t>
            </a:r>
            <a:r>
              <a:rPr lang="ru-RU" sz="2000" dirty="0" smtClean="0">
                <a:latin typeface="+mn-lt"/>
              </a:rPr>
              <a:t>.</a:t>
            </a:r>
            <a:br>
              <a:rPr lang="ru-RU" sz="2000" dirty="0" smtClean="0">
                <a:latin typeface="+mn-lt"/>
              </a:rPr>
            </a:br>
            <a:endParaRPr lang="ru-RU" sz="2000" dirty="0">
              <a:latin typeface="+mn-lt"/>
            </a:endParaRPr>
          </a:p>
        </p:txBody>
      </p:sp>
      <p:pic>
        <p:nvPicPr>
          <p:cNvPr id="5" name="Picture 2" descr="C:\Users\User\Desktop\призентация\КЭС обл\SAM_3489.JPG"/>
          <p:cNvPicPr>
            <a:picLocks noGrp="1" noChangeAspect="1" noChangeArrowheads="1"/>
          </p:cNvPicPr>
          <p:nvPr>
            <p:ph idx="1"/>
          </p:nvPr>
        </p:nvPicPr>
        <p:blipFill>
          <a:blip r:embed="rId2" cstate="print"/>
          <a:srcRect/>
          <a:stretch>
            <a:fillRect/>
          </a:stretch>
        </p:blipFill>
        <p:spPr bwMode="auto">
          <a:xfrm rot="857781">
            <a:off x="5124612" y="2607717"/>
            <a:ext cx="3588802" cy="3359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14380"/>
          </a:xfrm>
        </p:spPr>
        <p:txBody>
          <a:bodyPr>
            <a:normAutofit/>
          </a:bodyPr>
          <a:lstStyle/>
          <a:p>
            <a:pPr algn="ctr"/>
            <a:r>
              <a:rPr lang="ru-RU" sz="2400" b="1" i="1" dirty="0" smtClean="0">
                <a:solidFill>
                  <a:srgbClr val="FF0000"/>
                </a:solidFill>
              </a:rPr>
              <a:t>Эти дети занимаются спортом…..</a:t>
            </a:r>
            <a:endParaRPr lang="ru-RU" sz="2400" b="1" i="1" dirty="0">
              <a:solidFill>
                <a:srgbClr val="FF0000"/>
              </a:solidFill>
            </a:endParaRPr>
          </a:p>
        </p:txBody>
      </p:sp>
      <p:sp>
        <p:nvSpPr>
          <p:cNvPr id="3" name="Содержимое 2"/>
          <p:cNvSpPr>
            <a:spLocks noGrp="1"/>
          </p:cNvSpPr>
          <p:nvPr>
            <p:ph idx="1"/>
          </p:nvPr>
        </p:nvSpPr>
        <p:spPr>
          <a:xfrm>
            <a:off x="457200" y="5286388"/>
            <a:ext cx="8229600" cy="1288148"/>
          </a:xfrm>
        </p:spPr>
        <p:txBody>
          <a:bodyPr/>
          <a:lstStyle/>
          <a:p>
            <a:pPr algn="ctr"/>
            <a:endParaRPr lang="ru-RU" sz="2400" b="1" i="1" dirty="0" smtClean="0">
              <a:solidFill>
                <a:srgbClr val="FF0000"/>
              </a:solidFill>
              <a:latin typeface="+mj-lt"/>
            </a:endParaRPr>
          </a:p>
          <a:p>
            <a:pPr algn="ctr"/>
            <a:r>
              <a:rPr lang="ru-RU" sz="2400" b="1" i="1" dirty="0" smtClean="0">
                <a:solidFill>
                  <a:srgbClr val="FF0000"/>
                </a:solidFill>
                <a:latin typeface="+mj-lt"/>
              </a:rPr>
              <a:t>Они счастливы</a:t>
            </a:r>
          </a:p>
          <a:p>
            <a:endParaRPr lang="ru-RU" dirty="0" smtClean="0">
              <a:latin typeface="+mj-lt"/>
            </a:endParaRPr>
          </a:p>
          <a:p>
            <a:endParaRPr lang="ru-RU" dirty="0">
              <a:latin typeface="+mj-lt"/>
            </a:endParaRPr>
          </a:p>
        </p:txBody>
      </p:sp>
      <p:pic>
        <p:nvPicPr>
          <p:cNvPr id="4" name="Picture 2" descr="C:\Users\User\Desktop\призентация\ЛОКО Краснодар\SAM_3969.JPG"/>
          <p:cNvPicPr>
            <a:picLocks noChangeAspect="1" noChangeArrowheads="1"/>
          </p:cNvPicPr>
          <p:nvPr/>
        </p:nvPicPr>
        <p:blipFill>
          <a:blip r:embed="rId2" cstate="print"/>
          <a:srcRect t="9273"/>
          <a:stretch>
            <a:fillRect/>
          </a:stretch>
        </p:blipFill>
        <p:spPr bwMode="auto">
          <a:xfrm>
            <a:off x="2133972" y="1622132"/>
            <a:ext cx="4946655" cy="3521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642942"/>
          </a:xfrm>
        </p:spPr>
        <p:txBody>
          <a:bodyPr>
            <a:normAutofit/>
          </a:bodyPr>
          <a:lstStyle/>
          <a:p>
            <a:pPr algn="ctr"/>
            <a:r>
              <a:rPr lang="ru-RU" sz="2400" b="1" i="1" dirty="0" smtClean="0">
                <a:solidFill>
                  <a:srgbClr val="FF0000"/>
                </a:solidFill>
              </a:rPr>
              <a:t>Галерея</a:t>
            </a:r>
            <a:endParaRPr lang="ru-RU" sz="2400" b="1" i="1" dirty="0">
              <a:solidFill>
                <a:srgbClr val="FF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rot="451776">
            <a:off x="2789867" y="4071942"/>
            <a:ext cx="3571900"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stretch>
            <a:fillRect/>
          </a:stretch>
        </p:blipFill>
        <p:spPr bwMode="auto">
          <a:xfrm rot="403145">
            <a:off x="571472" y="1309436"/>
            <a:ext cx="2976330"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416888">
            <a:off x="4857752" y="1500174"/>
            <a:ext cx="3528392" cy="2145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136904" cy="1628800"/>
          </a:xfrm>
        </p:spPr>
        <p:txBody>
          <a:bodyPr/>
          <a:lstStyle/>
          <a:p>
            <a:r>
              <a:rPr lang="ru-RU" sz="2800" i="1" dirty="0" smtClean="0">
                <a:solidFill>
                  <a:srgbClr val="FF0000"/>
                </a:solidFill>
              </a:rPr>
              <a:t>Почему детям нужно заниматься спортом?</a:t>
            </a:r>
            <a:r>
              <a:rPr lang="ru-RU" b="0" dirty="0" smtClean="0">
                <a:solidFill>
                  <a:srgbClr val="FF0000"/>
                </a:solidFill>
              </a:rPr>
              <a:t/>
            </a:r>
            <a:br>
              <a:rPr lang="ru-RU" b="0" dirty="0" smtClean="0">
                <a:solidFill>
                  <a:srgbClr val="FF0000"/>
                </a:solidFill>
              </a:rPr>
            </a:br>
            <a:endParaRPr lang="ru-RU" dirty="0">
              <a:solidFill>
                <a:srgbClr val="FF0000"/>
              </a:solidFill>
            </a:endParaRPr>
          </a:p>
        </p:txBody>
      </p:sp>
      <p:sp>
        <p:nvSpPr>
          <p:cNvPr id="3" name="Текст 2"/>
          <p:cNvSpPr>
            <a:spLocks noGrp="1"/>
          </p:cNvSpPr>
          <p:nvPr>
            <p:ph type="body" idx="1"/>
          </p:nvPr>
        </p:nvSpPr>
        <p:spPr>
          <a:xfrm>
            <a:off x="0" y="1988840"/>
            <a:ext cx="9144000" cy="4608512"/>
          </a:xfrm>
        </p:spPr>
        <p:txBody>
          <a:bodyPr>
            <a:noAutofit/>
          </a:bodyPr>
          <a:lstStyle/>
          <a:p>
            <a:pPr algn="ctr"/>
            <a:r>
              <a:rPr lang="ru-RU" sz="2400" dirty="0" smtClean="0">
                <a:solidFill>
                  <a:srgbClr val="FF0000"/>
                </a:solidFill>
              </a:rPr>
              <a:t>О том, как важен спорт для здоровья, говорят исследования американских врачей. Обеспокоенные стремительным омоложением сердечнососудистых заболеваний, они провели широкомасштабные исследования среди детей и подростков. Результат был впечатляющим. Оказалось, что возраст от 5 до 8 лет является определяющим в плане риска развития у взрослого человека атеросклероза и инфаркта миокарда. Причем, чем активнее ребенок занимался спортом, тем меньше этот риск.</a:t>
            </a:r>
            <a:endParaRPr lang="ru-RU"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169108" cy="1362456"/>
          </a:xfrm>
        </p:spPr>
        <p:txBody>
          <a:bodyPr>
            <a:normAutofit fontScale="90000"/>
          </a:bodyPr>
          <a:lstStyle/>
          <a:p>
            <a:r>
              <a:rPr lang="ru-RU" sz="2800" i="1" dirty="0" smtClean="0">
                <a:solidFill>
                  <a:srgbClr val="FF0000"/>
                </a:solidFill>
              </a:rPr>
              <a:t>Ученые приводят еще несколько веских доводов в пользу регулярных занятий спортом: </a:t>
            </a:r>
            <a:endParaRPr lang="ru-RU" sz="2800" i="1" dirty="0">
              <a:solidFill>
                <a:srgbClr val="FF0000"/>
              </a:solidFill>
            </a:endParaRPr>
          </a:p>
        </p:txBody>
      </p:sp>
      <p:sp>
        <p:nvSpPr>
          <p:cNvPr id="3" name="Текст 2"/>
          <p:cNvSpPr>
            <a:spLocks noGrp="1"/>
          </p:cNvSpPr>
          <p:nvPr>
            <p:ph type="body" idx="1"/>
          </p:nvPr>
        </p:nvSpPr>
        <p:spPr>
          <a:xfrm>
            <a:off x="0" y="2060848"/>
            <a:ext cx="9144000" cy="4320480"/>
          </a:xfrm>
        </p:spPr>
        <p:txBody>
          <a:bodyPr>
            <a:normAutofit/>
          </a:bodyPr>
          <a:lstStyle/>
          <a:p>
            <a:pPr algn="ctr"/>
            <a:r>
              <a:rPr lang="ru-RU" sz="2400" dirty="0" smtClean="0">
                <a:solidFill>
                  <a:srgbClr val="FF0000"/>
                </a:solidFill>
              </a:rPr>
              <a:t>— у 30% дошкольников уже намечаются изменения осанки</a:t>
            </a:r>
          </a:p>
          <a:p>
            <a:pPr algn="ctr"/>
            <a:r>
              <a:rPr lang="ru-RU" sz="2400" dirty="0" smtClean="0">
                <a:solidFill>
                  <a:srgbClr val="FF0000"/>
                </a:solidFill>
              </a:rPr>
              <a:t> (а в первые годы школьных занятий этот показатель увеличивается до 65%!); </a:t>
            </a:r>
            <a:br>
              <a:rPr lang="ru-RU" sz="2400" dirty="0" smtClean="0">
                <a:solidFill>
                  <a:srgbClr val="FF0000"/>
                </a:solidFill>
              </a:rPr>
            </a:br>
            <a:r>
              <a:rPr lang="ru-RU" sz="2400" dirty="0" smtClean="0">
                <a:solidFill>
                  <a:srgbClr val="FF0000"/>
                </a:solidFill>
              </a:rPr>
              <a:t>— более 30% детишек весят больше, чем положено. А ведь известно, что детское ожирение победить очень сложно;</a:t>
            </a:r>
            <a:br>
              <a:rPr lang="ru-RU" sz="2400" dirty="0" smtClean="0">
                <a:solidFill>
                  <a:srgbClr val="FF0000"/>
                </a:solidFill>
              </a:rPr>
            </a:br>
            <a:r>
              <a:rPr lang="ru-RU" sz="2400" dirty="0" smtClean="0">
                <a:solidFill>
                  <a:srgbClr val="FF0000"/>
                </a:solidFill>
              </a:rPr>
              <a:t>— от 20 до 25% малышей уже имеют нарушения кровообращения по типу вегетососудистой дистонии; </a:t>
            </a:r>
            <a:br>
              <a:rPr lang="ru-RU" sz="2400" dirty="0" smtClean="0">
                <a:solidFill>
                  <a:srgbClr val="FF0000"/>
                </a:solidFill>
              </a:rPr>
            </a:br>
            <a:r>
              <a:rPr lang="ru-RU" sz="2400" dirty="0" smtClean="0">
                <a:solidFill>
                  <a:srgbClr val="FF0000"/>
                </a:solidFill>
              </a:rPr>
              <a:t>— 40% детишек регулярно жалуются на боли в спине</a:t>
            </a:r>
            <a:r>
              <a:rPr lang="ru-RU" sz="2400" dirty="0" smtClean="0">
                <a:solidFill>
                  <a:srgbClr val="82FC88"/>
                </a:solidFill>
              </a:rPr>
              <a:t>.</a:t>
            </a:r>
            <a:endParaRPr lang="ru-RU" sz="2400" dirty="0">
              <a:solidFill>
                <a:srgbClr val="82FC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80"/>
            <a:ext cx="9144000" cy="836712"/>
          </a:xfrm>
        </p:spPr>
        <p:txBody>
          <a:bodyPr/>
          <a:lstStyle/>
          <a:p>
            <a:pPr algn="ctr"/>
            <a:r>
              <a:rPr lang="ru-RU" sz="3600" i="1" dirty="0" smtClean="0">
                <a:solidFill>
                  <a:srgbClr val="FF0000"/>
                </a:solidFill>
              </a:rPr>
              <a:t>Виды спорта, рекомендуемые детям в школе</a:t>
            </a:r>
            <a:endParaRPr lang="ru-RU" sz="3600" i="1" dirty="0">
              <a:solidFill>
                <a:srgbClr val="FF0000"/>
              </a:solidFill>
            </a:endParaRPr>
          </a:p>
        </p:txBody>
      </p:sp>
      <p:sp>
        <p:nvSpPr>
          <p:cNvPr id="3" name="Текст 2"/>
          <p:cNvSpPr>
            <a:spLocks noGrp="1"/>
          </p:cNvSpPr>
          <p:nvPr>
            <p:ph type="body" idx="1"/>
          </p:nvPr>
        </p:nvSpPr>
        <p:spPr>
          <a:xfrm>
            <a:off x="539552" y="1844824"/>
            <a:ext cx="8604448" cy="5013176"/>
          </a:xfrm>
        </p:spPr>
        <p:txBody>
          <a:bodyPr>
            <a:noAutofit/>
          </a:bodyPr>
          <a:lstStyle/>
          <a:p>
            <a:pPr>
              <a:buFont typeface="Arial" pitchFamily="34" charset="0"/>
              <a:buChar char="•"/>
            </a:pPr>
            <a:r>
              <a:rPr lang="ru-RU" sz="2400" dirty="0" smtClean="0">
                <a:solidFill>
                  <a:srgbClr val="FF0000"/>
                </a:solidFill>
                <a:latin typeface="Arial Black" pitchFamily="34" charset="0"/>
              </a:rPr>
              <a:t>Легкая атлетика</a:t>
            </a:r>
          </a:p>
          <a:p>
            <a:pPr>
              <a:buFont typeface="Arial" pitchFamily="34" charset="0"/>
              <a:buChar char="•"/>
            </a:pPr>
            <a:r>
              <a:rPr lang="ru-RU" sz="2400" dirty="0" smtClean="0">
                <a:solidFill>
                  <a:srgbClr val="FF0000"/>
                </a:solidFill>
                <a:latin typeface="Arial Black" pitchFamily="34" charset="0"/>
              </a:rPr>
              <a:t>Плавание</a:t>
            </a:r>
          </a:p>
          <a:p>
            <a:pPr>
              <a:buFont typeface="Arial" pitchFamily="34" charset="0"/>
              <a:buChar char="•"/>
            </a:pPr>
            <a:r>
              <a:rPr lang="ru-RU" sz="2400" dirty="0" smtClean="0">
                <a:solidFill>
                  <a:srgbClr val="FF0000"/>
                </a:solidFill>
                <a:latin typeface="Arial Black" pitchFamily="34" charset="0"/>
              </a:rPr>
              <a:t>Катание на коньках</a:t>
            </a:r>
          </a:p>
          <a:p>
            <a:pPr>
              <a:buFont typeface="Arial" pitchFamily="34" charset="0"/>
              <a:buChar char="•"/>
            </a:pPr>
            <a:r>
              <a:rPr lang="ru-RU" sz="2400" dirty="0" smtClean="0">
                <a:solidFill>
                  <a:srgbClr val="FF0000"/>
                </a:solidFill>
                <a:latin typeface="Arial Black" pitchFamily="34" charset="0"/>
              </a:rPr>
              <a:t>Велоспорт</a:t>
            </a:r>
          </a:p>
          <a:p>
            <a:pPr>
              <a:buFont typeface="Arial" pitchFamily="34" charset="0"/>
              <a:buChar char="•"/>
            </a:pPr>
            <a:r>
              <a:rPr lang="ru-RU" sz="2400" dirty="0" smtClean="0">
                <a:solidFill>
                  <a:srgbClr val="FF0000"/>
                </a:solidFill>
                <a:latin typeface="Arial Black" pitchFamily="34" charset="0"/>
              </a:rPr>
              <a:t>Футбол</a:t>
            </a:r>
          </a:p>
          <a:p>
            <a:pPr>
              <a:buFont typeface="Arial" pitchFamily="34" charset="0"/>
              <a:buChar char="•"/>
            </a:pPr>
            <a:r>
              <a:rPr lang="ru-RU" sz="2400" dirty="0" smtClean="0">
                <a:solidFill>
                  <a:srgbClr val="FF0000"/>
                </a:solidFill>
                <a:latin typeface="Arial Black" pitchFamily="34" charset="0"/>
              </a:rPr>
              <a:t>Баскетбол</a:t>
            </a:r>
          </a:p>
          <a:p>
            <a:pPr>
              <a:buFont typeface="Arial" pitchFamily="34" charset="0"/>
              <a:buChar char="•"/>
            </a:pPr>
            <a:r>
              <a:rPr lang="ru-RU" sz="2400" dirty="0" err="1" smtClean="0">
                <a:solidFill>
                  <a:srgbClr val="FF0000"/>
                </a:solidFill>
                <a:latin typeface="Arial Black" pitchFamily="34" charset="0"/>
              </a:rPr>
              <a:t>Гимнастика,Ритмика</a:t>
            </a:r>
            <a:endParaRPr lang="ru-RU" sz="2400" dirty="0" smtClean="0">
              <a:solidFill>
                <a:srgbClr val="FF0000"/>
              </a:solidFill>
              <a:latin typeface="Arial Black" pitchFamily="34" charset="0"/>
            </a:endParaRPr>
          </a:p>
          <a:p>
            <a:pPr>
              <a:buFont typeface="Arial" pitchFamily="34" charset="0"/>
              <a:buChar char="•"/>
            </a:pPr>
            <a:r>
              <a:rPr lang="ru-RU" sz="2400" dirty="0" smtClean="0">
                <a:solidFill>
                  <a:srgbClr val="FF0000"/>
                </a:solidFill>
                <a:latin typeface="Arial Black" pitchFamily="34" charset="0"/>
              </a:rPr>
              <a:t>Волейбол</a:t>
            </a:r>
          </a:p>
          <a:p>
            <a:pPr>
              <a:buFont typeface="Arial" pitchFamily="34" charset="0"/>
              <a:buChar char="•"/>
            </a:pPr>
            <a:r>
              <a:rPr lang="ru-RU" sz="2400" dirty="0" smtClean="0">
                <a:solidFill>
                  <a:srgbClr val="FF0000"/>
                </a:solidFill>
                <a:latin typeface="Arial Black" pitchFamily="34" charset="0"/>
              </a:rPr>
              <a:t>Ручной мяч</a:t>
            </a:r>
            <a:endParaRPr lang="ru-RU" sz="2400" dirty="0">
              <a:solidFill>
                <a:srgbClr val="FF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800" decel="100000"/>
                                        <p:tgtEl>
                                          <p:spTgt spid="3">
                                            <p:txEl>
                                              <p:pRg st="3" end="3"/>
                                            </p:txEl>
                                          </p:spTgt>
                                        </p:tgtEl>
                                      </p:cBhvr>
                                    </p:animEffect>
                                    <p:anim calcmode="lin" valueType="num">
                                      <p:cBhvr>
                                        <p:cTn id="4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800" decel="100000"/>
                                        <p:tgtEl>
                                          <p:spTgt spid="3">
                                            <p:txEl>
                                              <p:pRg st="4" end="4"/>
                                            </p:txEl>
                                          </p:spTgt>
                                        </p:tgtEl>
                                      </p:cBhvr>
                                    </p:animEffect>
                                    <p:anim calcmode="lin" valueType="num">
                                      <p:cBhvr>
                                        <p:cTn id="5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800" decel="100000"/>
                                        <p:tgtEl>
                                          <p:spTgt spid="3">
                                            <p:txEl>
                                              <p:pRg st="5" end="5"/>
                                            </p:txEl>
                                          </p:spTgt>
                                        </p:tgtEl>
                                      </p:cBhvr>
                                    </p:animEffect>
                                    <p:anim calcmode="lin" valueType="num">
                                      <p:cBhvr>
                                        <p:cTn id="6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800" decel="100000"/>
                                        <p:tgtEl>
                                          <p:spTgt spid="3">
                                            <p:txEl>
                                              <p:pRg st="6" end="6"/>
                                            </p:txEl>
                                          </p:spTgt>
                                        </p:tgtEl>
                                      </p:cBhvr>
                                    </p:animEffect>
                                    <p:anim calcmode="lin" valueType="num">
                                      <p:cBhvr>
                                        <p:cTn id="74"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3">
                                            <p:txEl>
                                              <p:pRg st="7" end="7"/>
                                            </p:txEl>
                                          </p:spTgt>
                                        </p:tgtEl>
                                        <p:attrNameLst>
                                          <p:attrName>style.visibility</p:attrName>
                                        </p:attrNameLst>
                                      </p:cBhvr>
                                      <p:to>
                                        <p:strVal val="visible"/>
                                      </p:to>
                                    </p:set>
                                    <p:animEffect transition="in" filter="fade">
                                      <p:cBhvr>
                                        <p:cTn id="83" dur="800" decel="100000"/>
                                        <p:tgtEl>
                                          <p:spTgt spid="3">
                                            <p:txEl>
                                              <p:pRg st="7" end="7"/>
                                            </p:txEl>
                                          </p:spTgt>
                                        </p:tgtEl>
                                      </p:cBhvr>
                                    </p:animEffect>
                                    <p:anim calcmode="lin" valueType="num">
                                      <p:cBhvr>
                                        <p:cTn id="8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8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grpId="0"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Effect transition="in" filter="fade">
                                      <p:cBhvr>
                                        <p:cTn id="93" dur="800" decel="100000"/>
                                        <p:tgtEl>
                                          <p:spTgt spid="3">
                                            <p:txEl>
                                              <p:pRg st="8" end="8"/>
                                            </p:txEl>
                                          </p:spTgt>
                                        </p:tgtEl>
                                      </p:cBhvr>
                                    </p:animEffect>
                                    <p:anim calcmode="lin" valueType="num">
                                      <p:cBhvr>
                                        <p:cTn id="94"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95"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96"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1678773" y="-464383"/>
            <a:ext cx="1214422" cy="3000397"/>
          </a:xfrm>
        </p:spPr>
        <p:txBody>
          <a:bodyPr>
            <a:normAutofit/>
          </a:bodyPr>
          <a:lstStyle/>
          <a:p>
            <a:r>
              <a:rPr lang="ru-RU" sz="2400" i="1" dirty="0" smtClean="0">
                <a:solidFill>
                  <a:srgbClr val="FF0000"/>
                </a:solidFill>
              </a:rPr>
              <a:t>Легкая атлетика</a:t>
            </a:r>
            <a:endParaRPr lang="ru-RU" sz="2400" i="1" dirty="0">
              <a:solidFill>
                <a:srgbClr val="FF0000"/>
              </a:solidFill>
            </a:endParaRPr>
          </a:p>
        </p:txBody>
      </p:sp>
      <p:pic>
        <p:nvPicPr>
          <p:cNvPr id="5" name="Рисунок 4" descr="spart_LA.jpg"/>
          <p:cNvPicPr>
            <a:picLocks noGrp="1" noChangeAspect="1"/>
          </p:cNvPicPr>
          <p:nvPr>
            <p:ph type="pic" idx="1"/>
          </p:nvPr>
        </p:nvPicPr>
        <p:blipFill>
          <a:blip r:embed="rId2" cstate="print"/>
          <a:srcRect l="8988" r="8988"/>
          <a:stretch>
            <a:fillRect/>
          </a:stretch>
        </p:blipFill>
        <p:spPr>
          <a:xfrm rot="597958">
            <a:off x="4210872" y="789732"/>
            <a:ext cx="4572000" cy="4572000"/>
          </a:xfrm>
          <a:prstGeom prst="roundRect">
            <a:avLst>
              <a:gd name="adj" fmla="val 8594"/>
            </a:avLst>
          </a:prstGeom>
          <a:solidFill>
            <a:srgbClr val="FFFFFF">
              <a:shade val="85000"/>
            </a:srgbClr>
          </a:solidFill>
          <a:ln>
            <a:noFill/>
          </a:ln>
          <a:effectLst/>
        </p:spPr>
      </p:pic>
      <p:sp>
        <p:nvSpPr>
          <p:cNvPr id="3" name="Текст 2"/>
          <p:cNvSpPr>
            <a:spLocks noGrp="1"/>
          </p:cNvSpPr>
          <p:nvPr>
            <p:ph type="body" sz="half" idx="2"/>
          </p:nvPr>
        </p:nvSpPr>
        <p:spPr>
          <a:xfrm>
            <a:off x="357158" y="1142984"/>
            <a:ext cx="3563888" cy="4104456"/>
          </a:xfrm>
        </p:spPr>
        <p:txBody>
          <a:bodyPr>
            <a:noAutofit/>
          </a:bodyPr>
          <a:lstStyle/>
          <a:p>
            <a:pPr algn="ctr"/>
            <a:r>
              <a:rPr lang="ru-RU" sz="1800" b="1" i="1" dirty="0" smtClean="0">
                <a:solidFill>
                  <a:srgbClr val="FF0000"/>
                </a:solidFill>
              </a:rPr>
              <a:t>рекомендуется  девочкам и мальчикам. Развивает грудную клетку, правильное дыхание, улучшает снабжение организма кислородом. Ребенок становится гибким, ловким, уравновешенным. Мышцы тела развиваются гармонично. Девочки, занимающиеся легкой атлетикой, имеют красивую фигуру, длинные стройные ноги. Не стоит только заниматься толканием ядра, в то время как </a:t>
            </a:r>
            <a:r>
              <a:rPr lang="ru-RU" sz="2000" b="1" i="1" dirty="0" smtClean="0">
                <a:solidFill>
                  <a:srgbClr val="FF0000"/>
                </a:solidFill>
              </a:rPr>
              <a:t>метание</a:t>
            </a:r>
            <a:r>
              <a:rPr lang="ru-RU" sz="1800" b="1" i="1" dirty="0" smtClean="0">
                <a:solidFill>
                  <a:srgbClr val="FF0000"/>
                </a:solidFill>
              </a:rPr>
              <a:t> диска можно только приветствовать</a:t>
            </a:r>
            <a:r>
              <a:rPr lang="ru-RU" sz="1800" b="1" i="1" dirty="0" smtClean="0">
                <a:solidFill>
                  <a:schemeClr val="tx2">
                    <a:lumMod val="50000"/>
                  </a:schemeClr>
                </a:solidFill>
              </a:rPr>
              <a:t>.</a:t>
            </a:r>
            <a:endParaRPr lang="ru-RU" sz="1800" b="1" i="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1967374" y="-538670"/>
            <a:ext cx="640081" cy="2288878"/>
          </a:xfrm>
        </p:spPr>
        <p:txBody>
          <a:bodyPr>
            <a:normAutofit/>
          </a:bodyPr>
          <a:lstStyle/>
          <a:p>
            <a:r>
              <a:rPr lang="ru-RU" sz="2400" i="1" dirty="0" smtClean="0">
                <a:solidFill>
                  <a:srgbClr val="FF0000"/>
                </a:solidFill>
              </a:rPr>
              <a:t>Плавание</a:t>
            </a:r>
            <a:endParaRPr lang="ru-RU" sz="2400" i="1" dirty="0">
              <a:solidFill>
                <a:srgbClr val="FF0000"/>
              </a:solidFill>
            </a:endParaRPr>
          </a:p>
        </p:txBody>
      </p:sp>
      <p:pic>
        <p:nvPicPr>
          <p:cNvPr id="5" name="Рисунок 4" descr="784609_fish_approaching.jpg"/>
          <p:cNvPicPr>
            <a:picLocks noGrp="1" noChangeAspect="1"/>
          </p:cNvPicPr>
          <p:nvPr>
            <p:ph type="pic" idx="1"/>
          </p:nvPr>
        </p:nvPicPr>
        <p:blipFill>
          <a:blip r:embed="rId2" cstate="print"/>
          <a:srcRect t="108" b="108"/>
          <a:stretch>
            <a:fillRect/>
          </a:stretch>
        </p:blipFill>
        <p:spPr>
          <a:xfrm rot="420000">
            <a:off x="4303563" y="1195413"/>
            <a:ext cx="4618037" cy="3932238"/>
          </a:xfrm>
          <a:prstGeom prst="roundRect">
            <a:avLst>
              <a:gd name="adj" fmla="val 8594"/>
            </a:avLst>
          </a:prstGeom>
          <a:solidFill>
            <a:srgbClr val="FFFFFF">
              <a:shade val="85000"/>
            </a:srgbClr>
          </a:solidFill>
          <a:ln>
            <a:noFill/>
          </a:ln>
          <a:effectLst/>
        </p:spPr>
      </p:pic>
      <p:sp>
        <p:nvSpPr>
          <p:cNvPr id="3" name="Текст 2"/>
          <p:cNvSpPr>
            <a:spLocks noGrp="1"/>
          </p:cNvSpPr>
          <p:nvPr>
            <p:ph type="body" sz="half" idx="2"/>
          </p:nvPr>
        </p:nvSpPr>
        <p:spPr>
          <a:xfrm>
            <a:off x="571472" y="785794"/>
            <a:ext cx="3635896" cy="4968551"/>
          </a:xfrm>
        </p:spPr>
        <p:txBody>
          <a:bodyPr>
            <a:noAutofit/>
          </a:bodyPr>
          <a:lstStyle/>
          <a:p>
            <a:r>
              <a:rPr lang="ru-RU" sz="1800" b="1" i="1" dirty="0" smtClean="0">
                <a:solidFill>
                  <a:srgbClr val="FF0000"/>
                </a:solidFill>
              </a:rPr>
              <a:t>рекомендуется детям с 5-6 лет. Наиболее гармонично развивает все мышцы тела, дает ребенку прекрасную возможность научиться правильно дышать: давление воды на грудную клетку способствует наиболее полному выдоху, активизирует работу легких, выравнивает спину.</a:t>
            </a:r>
            <a:br>
              <a:rPr lang="ru-RU" sz="1800" b="1" i="1" dirty="0" smtClean="0">
                <a:solidFill>
                  <a:srgbClr val="FF0000"/>
                </a:solidFill>
              </a:rPr>
            </a:br>
            <a:r>
              <a:rPr lang="ru-RU" sz="1800" b="1" i="1" dirty="0" smtClean="0">
                <a:solidFill>
                  <a:srgbClr val="FF0000"/>
                </a:solidFill>
              </a:rPr>
              <a:t>Плавание дает хорошую осанку. Брасс на спине — прекрасное средство для лечения ис­кривления позвоночника .</a:t>
            </a:r>
          </a:p>
          <a:p>
            <a:r>
              <a:rPr lang="ru-RU" sz="1800" b="1" i="1" dirty="0" smtClean="0">
                <a:solidFill>
                  <a:srgbClr val="FF0000"/>
                </a:solidFill>
              </a:rPr>
              <a:t>У мальчиков плавание развивает широкие плечи и узкий таз, у девочек грудь становится крепкой, хорошо развитой.</a:t>
            </a:r>
            <a:endParaRPr lang="ru-RU" sz="18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1495018" y="-852132"/>
            <a:ext cx="857256" cy="3418729"/>
          </a:xfrm>
        </p:spPr>
        <p:txBody>
          <a:bodyPr>
            <a:normAutofit/>
          </a:bodyPr>
          <a:lstStyle/>
          <a:p>
            <a:r>
              <a:rPr lang="ru-RU" sz="2400" i="1" dirty="0" smtClean="0">
                <a:solidFill>
                  <a:srgbClr val="FF0000"/>
                </a:solidFill>
              </a:rPr>
              <a:t>Катание на коньках</a:t>
            </a:r>
            <a:endParaRPr lang="ru-RU" sz="2400" i="1" dirty="0">
              <a:solidFill>
                <a:srgbClr val="FF0000"/>
              </a:solidFill>
            </a:endParaRPr>
          </a:p>
        </p:txBody>
      </p:sp>
      <p:pic>
        <p:nvPicPr>
          <p:cNvPr id="5" name="Рисунок 4" descr="29544228.jpg"/>
          <p:cNvPicPr>
            <a:picLocks noGrp="1" noChangeAspect="1"/>
          </p:cNvPicPr>
          <p:nvPr>
            <p:ph type="pic" idx="1"/>
          </p:nvPr>
        </p:nvPicPr>
        <p:blipFill>
          <a:blip r:embed="rId2" cstate="print"/>
          <a:srcRect t="13100" b="13100"/>
          <a:stretch>
            <a:fillRect/>
          </a:stretch>
        </p:blipFill>
        <p:spPr>
          <a:xfrm rot="336006">
            <a:off x="3998350" y="1140837"/>
            <a:ext cx="4572000" cy="4572000"/>
          </a:xfrm>
          <a:prstGeom prst="roundRect">
            <a:avLst>
              <a:gd name="adj" fmla="val 8594"/>
            </a:avLst>
          </a:prstGeom>
          <a:solidFill>
            <a:srgbClr val="FFFFFF">
              <a:shade val="85000"/>
            </a:srgbClr>
          </a:solidFill>
          <a:ln>
            <a:noFill/>
          </a:ln>
          <a:effectLst/>
        </p:spPr>
      </p:pic>
      <p:sp>
        <p:nvSpPr>
          <p:cNvPr id="3" name="Текст 2"/>
          <p:cNvSpPr>
            <a:spLocks noGrp="1"/>
          </p:cNvSpPr>
          <p:nvPr>
            <p:ph type="body" sz="half" idx="2"/>
          </p:nvPr>
        </p:nvSpPr>
        <p:spPr>
          <a:xfrm>
            <a:off x="500034" y="1214422"/>
            <a:ext cx="3248028" cy="3523321"/>
          </a:xfrm>
        </p:spPr>
        <p:txBody>
          <a:bodyPr>
            <a:normAutofit/>
          </a:bodyPr>
          <a:lstStyle/>
          <a:p>
            <a:pPr algn="ctr"/>
            <a:r>
              <a:rPr lang="ru-RU" sz="2000" b="1" i="1" dirty="0" smtClean="0">
                <a:solidFill>
                  <a:srgbClr val="FF0000"/>
                </a:solidFill>
              </a:rPr>
              <a:t>рекомендуется для девочек и мальчиков с 6 лет. Развивает ловкость и равновесие, укрепляет мышцы ног и делает детей стройнее, выносливее.</a:t>
            </a:r>
            <a:endParaRPr lang="ru-RU" sz="20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1747251" y="-181566"/>
            <a:ext cx="1000132" cy="1934724"/>
          </a:xfrm>
        </p:spPr>
        <p:txBody>
          <a:bodyPr>
            <a:normAutofit/>
          </a:bodyPr>
          <a:lstStyle/>
          <a:p>
            <a:r>
              <a:rPr lang="ru-RU" sz="2400" i="1" dirty="0" smtClean="0">
                <a:solidFill>
                  <a:srgbClr val="FF0000"/>
                </a:solidFill>
              </a:rPr>
              <a:t>Велоспорт</a:t>
            </a:r>
            <a:endParaRPr lang="ru-RU" sz="2400" i="1" dirty="0">
              <a:solidFill>
                <a:srgbClr val="FF0000"/>
              </a:solidFill>
            </a:endParaRPr>
          </a:p>
        </p:txBody>
      </p:sp>
      <p:pic>
        <p:nvPicPr>
          <p:cNvPr id="5" name="Рисунок 4" descr="kid_bike.jpg"/>
          <p:cNvPicPr>
            <a:picLocks noGrp="1" noChangeAspect="1"/>
          </p:cNvPicPr>
          <p:nvPr>
            <p:ph type="pic" idx="1"/>
          </p:nvPr>
        </p:nvPicPr>
        <p:blipFill>
          <a:blip r:embed="rId2" cstate="print"/>
          <a:srcRect l="12500" r="12500"/>
          <a:stretch>
            <a:fillRect/>
          </a:stretch>
        </p:blipFill>
        <p:spPr>
          <a:xfrm rot="939547">
            <a:off x="4270007" y="1135308"/>
            <a:ext cx="4365816" cy="4365816"/>
          </a:xfrm>
          <a:prstGeom prst="roundRect">
            <a:avLst>
              <a:gd name="adj" fmla="val 8594"/>
            </a:avLst>
          </a:prstGeom>
          <a:solidFill>
            <a:srgbClr val="FFFFFF">
              <a:shade val="85000"/>
            </a:srgbClr>
          </a:solidFill>
          <a:ln>
            <a:noFill/>
          </a:ln>
          <a:effectLst/>
        </p:spPr>
      </p:pic>
      <p:sp>
        <p:nvSpPr>
          <p:cNvPr id="3" name="Текст 2"/>
          <p:cNvSpPr>
            <a:spLocks noGrp="1"/>
          </p:cNvSpPr>
          <p:nvPr>
            <p:ph type="body" sz="half" idx="2"/>
          </p:nvPr>
        </p:nvSpPr>
        <p:spPr>
          <a:xfrm>
            <a:off x="285720" y="714356"/>
            <a:ext cx="3563888" cy="5949280"/>
          </a:xfrm>
        </p:spPr>
        <p:txBody>
          <a:bodyPr>
            <a:noAutofit/>
          </a:bodyPr>
          <a:lstStyle/>
          <a:p>
            <a:pPr algn="ctr"/>
            <a:r>
              <a:rPr lang="ru-RU" sz="1600" b="1" i="1" dirty="0" smtClean="0">
                <a:solidFill>
                  <a:srgbClr val="FF0000"/>
                </a:solidFill>
              </a:rPr>
              <a:t>До 8 лет ребенок не должен серьезно заниматься велоспортом. К 3-4 годам можно купить малышу трехколесный велосипед, он очень полезен для развития мышц ног и суставов.</a:t>
            </a:r>
            <a:br>
              <a:rPr lang="ru-RU" sz="1600" b="1" i="1" dirty="0" smtClean="0">
                <a:solidFill>
                  <a:srgbClr val="FF0000"/>
                </a:solidFill>
              </a:rPr>
            </a:br>
            <a:r>
              <a:rPr lang="ru-RU" sz="1600" b="1" i="1" dirty="0" smtClean="0">
                <a:solidFill>
                  <a:srgbClr val="FF0000"/>
                </a:solidFill>
              </a:rPr>
              <a:t>К 12 годам поездки на велосипеде могут быть довольно длительными (более 10 км). Все мышцы ног получают хорошую нагрузку, но чрезмерное увлечение велоспортом делает мышцы ног слишком объемными в ущерб развитию мышц других частей тела. Велоспорт не рекомендуют при некоторых отклонениях в развитии позвоночника.</a:t>
            </a:r>
            <a:br>
              <a:rPr lang="ru-RU" sz="1600" b="1" i="1" dirty="0" smtClean="0">
                <a:solidFill>
                  <a:srgbClr val="FF0000"/>
                </a:solidFill>
              </a:rPr>
            </a:br>
            <a:r>
              <a:rPr lang="ru-RU" sz="1600" b="1" i="1" dirty="0" smtClean="0">
                <a:solidFill>
                  <a:srgbClr val="FF0000"/>
                </a:solidFill>
              </a:rPr>
              <a:t>Если вы хотите, чтобы у ребенка были длинные, красивые ноги, дозируйте нагрузку при занятиях велоспортом.</a:t>
            </a:r>
            <a:endParaRPr lang="ru-RU" sz="16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1315202" y="42065"/>
            <a:ext cx="1113659" cy="2029614"/>
          </a:xfrm>
        </p:spPr>
        <p:txBody>
          <a:bodyPr>
            <a:normAutofit/>
          </a:bodyPr>
          <a:lstStyle/>
          <a:p>
            <a:r>
              <a:rPr lang="ru-RU" sz="2800" i="1" dirty="0" smtClean="0">
                <a:solidFill>
                  <a:srgbClr val="FF0000"/>
                </a:solidFill>
              </a:rPr>
              <a:t>Футбол</a:t>
            </a:r>
            <a:endParaRPr lang="ru-RU" sz="2800" i="1" dirty="0">
              <a:solidFill>
                <a:srgbClr val="FF0000"/>
              </a:solidFill>
            </a:endParaRPr>
          </a:p>
        </p:txBody>
      </p:sp>
      <p:pic>
        <p:nvPicPr>
          <p:cNvPr id="5" name="Рисунок 4" descr="1337864987_rebenok-i-futbol.jpg"/>
          <p:cNvPicPr>
            <a:picLocks noGrp="1" noChangeAspect="1"/>
          </p:cNvPicPr>
          <p:nvPr>
            <p:ph type="pic" idx="1"/>
          </p:nvPr>
        </p:nvPicPr>
        <p:blipFill>
          <a:blip r:embed="rId2" cstate="print"/>
          <a:srcRect l="12500" r="12500"/>
          <a:stretch>
            <a:fillRect/>
          </a:stretch>
        </p:blipFill>
        <p:spPr>
          <a:xfrm rot="1129887">
            <a:off x="3956476" y="1044127"/>
            <a:ext cx="4572000" cy="4572000"/>
          </a:xfrm>
          <a:prstGeom prst="roundRect">
            <a:avLst>
              <a:gd name="adj" fmla="val 8594"/>
            </a:avLst>
          </a:prstGeom>
          <a:solidFill>
            <a:srgbClr val="FFFFFF">
              <a:shade val="85000"/>
            </a:srgbClr>
          </a:solidFill>
          <a:ln>
            <a:noFill/>
          </a:ln>
          <a:effectLst/>
        </p:spPr>
      </p:pic>
      <p:sp>
        <p:nvSpPr>
          <p:cNvPr id="3" name="Текст 2"/>
          <p:cNvSpPr>
            <a:spLocks noGrp="1"/>
          </p:cNvSpPr>
          <p:nvPr>
            <p:ph type="body" sz="half" idx="2"/>
          </p:nvPr>
        </p:nvSpPr>
        <p:spPr>
          <a:xfrm>
            <a:off x="357158" y="1214422"/>
            <a:ext cx="3131840" cy="3811353"/>
          </a:xfrm>
        </p:spPr>
        <p:txBody>
          <a:bodyPr>
            <a:normAutofit/>
          </a:bodyPr>
          <a:lstStyle/>
          <a:p>
            <a:pPr algn="ctr"/>
            <a:r>
              <a:rPr lang="ru-RU" sz="2000" b="1" i="1" dirty="0" smtClean="0">
                <a:solidFill>
                  <a:srgbClr val="FF0000"/>
                </a:solidFill>
              </a:rPr>
              <a:t>рекомендуется мальчикам и девочкам. Занятия футболом очень полезны, но футбол, как и велоспорт, развивает лишь нижние конечности ребенка. У них будут  развиваться физические качества </a:t>
            </a:r>
            <a:endParaRPr lang="ru-RU" sz="20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324</TotalTime>
  <Words>609</Words>
  <Application>Microsoft Office PowerPoint</Application>
  <PresentationFormat>Экран (4:3)</PresentationFormat>
  <Paragraphs>43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Городская</vt:lpstr>
      <vt:lpstr>Спорт в школе и здоровье детей</vt:lpstr>
      <vt:lpstr>Почему детям нужно заниматься спортом? </vt:lpstr>
      <vt:lpstr>Ученые приводят еще несколько веских доводов в пользу регулярных занятий спортом: </vt:lpstr>
      <vt:lpstr>Виды спорта, рекомендуемые детям в школе</vt:lpstr>
      <vt:lpstr>Легкая атлетика</vt:lpstr>
      <vt:lpstr>Плавание</vt:lpstr>
      <vt:lpstr>Катание на коньках</vt:lpstr>
      <vt:lpstr>Велоспорт</vt:lpstr>
      <vt:lpstr>Футбол</vt:lpstr>
      <vt:lpstr>Игры с мячом</vt:lpstr>
      <vt:lpstr>Гимнастика</vt:lpstr>
      <vt:lpstr>Будущее  моих  учеников –спорт. В их жизни он всегда и везде. Им свойственно честно трудиться не унывая. Шагать в ногу со временем, не бояться преград и уметь их преодолевать.</vt:lpstr>
      <vt:lpstr>Спорт в школе - важная составляющая, обеспечивающая правильное развитие  ребенка. Поэтому, очень важно подойти со всей серьезностью и ответственностью к проблеме физического воспитания детей, особенно дошкольного возраста. Занятия в школьных спортивных  секциях– это отличная возможность для детей не только получить необходимую физическую нагрузку, но и приобрести хороших друзей.  школьник не будет целыми днями смотреть телевизор или играть в Интернете. У него появится отличная возможность найти себя и реализовать свои</vt:lpstr>
      <vt:lpstr>В школе организованы различные секции где преподаватели занимаются физическим воспитанием детей различных возрастов,  предлагают интересные программы для всех возрастных групп.  С нашими  детьми работают только специалисты высокой квалификации, которые могут определить расположенность  ребенка к тому или иному виду спорта и развивать его в этом направлении. Какой вид спорта лучше выбрать для ребенка? </vt:lpstr>
      <vt:lpstr>        Разработанные мною комплексы упражнений и занятий, учитывающие возраст ребенка, всегда интересны и приходятся  школьникам по душе.  Возможность стать олимпийскими чемпионами представится не всем, но получать необходимую подготовку для общего физического развития, важно для каждого ребенка. Мною была разработана специальная программа, позволяющая детям получать удовольствие от тренировок. При этом, ребята,  уделяют больше времени учебе  и интеллектуальному развитию. </vt:lpstr>
      <vt:lpstr>Эти дети занимаются спортом…..</vt:lpstr>
      <vt:lpstr>Галерея</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 и здоровье детей</dc:title>
  <dc:creator>User</dc:creator>
  <cp:lastModifiedBy>User</cp:lastModifiedBy>
  <cp:revision>38</cp:revision>
  <dcterms:created xsi:type="dcterms:W3CDTF">2012-11-10T08:43:40Z</dcterms:created>
  <dcterms:modified xsi:type="dcterms:W3CDTF">2012-11-24T10:51:05Z</dcterms:modified>
</cp:coreProperties>
</file>