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1" r:id="rId2"/>
    <p:sldId id="282" r:id="rId3"/>
    <p:sldId id="283" r:id="rId4"/>
    <p:sldId id="286" r:id="rId5"/>
    <p:sldId id="261" r:id="rId6"/>
    <p:sldId id="260" r:id="rId7"/>
    <p:sldId id="259" r:id="rId8"/>
    <p:sldId id="258" r:id="rId9"/>
    <p:sldId id="257" r:id="rId10"/>
    <p:sldId id="268" r:id="rId11"/>
    <p:sldId id="279" r:id="rId12"/>
    <p:sldId id="262" r:id="rId13"/>
    <p:sldId id="264" r:id="rId14"/>
    <p:sldId id="263" r:id="rId15"/>
    <p:sldId id="265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4C3F"/>
    <a:srgbClr val="428879"/>
    <a:srgbClr val="1D5FAF"/>
    <a:srgbClr val="0066CC"/>
    <a:srgbClr val="0000FF"/>
    <a:srgbClr val="3E0BBF"/>
    <a:srgbClr val="3101C9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951CD-C698-4754-B5DC-E83569502B6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ABC1D-8640-47ED-B8CB-D34371D502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9591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52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56762721994891.jpg"/>
          <p:cNvPicPr>
            <a:picLocks noChangeAspect="1"/>
          </p:cNvPicPr>
          <p:nvPr userDrawn="1"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63680" y="4581128"/>
            <a:ext cx="2276872" cy="2276872"/>
          </a:xfrm>
          <a:prstGeom prst="rect">
            <a:avLst/>
          </a:prstGeom>
        </p:spPr>
      </p:pic>
      <p:pic>
        <p:nvPicPr>
          <p:cNvPr id="9" name="Рисунок 8" descr="1293655214bordyur_-_domiki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>
          <a:xfrm>
            <a:off x="8892480" y="0"/>
            <a:ext cx="251520" cy="1257995"/>
          </a:xfrm>
          <a:prstGeom prst="rect">
            <a:avLst/>
          </a:prstGeom>
        </p:spPr>
      </p:pic>
      <p:pic>
        <p:nvPicPr>
          <p:cNvPr id="8" name="Рисунок 7" descr="1293655214bordyur_-_domiki.jpg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4427984" y="0"/>
            <a:ext cx="4511154" cy="1257995"/>
          </a:xfrm>
          <a:prstGeom prst="rect">
            <a:avLst/>
          </a:prstGeom>
        </p:spPr>
      </p:pic>
      <p:pic>
        <p:nvPicPr>
          <p:cNvPr id="7" name="Рисунок 6" descr="1293655214bordyur_-_domiki.jpg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0"/>
            <a:ext cx="4511154" cy="12579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639E7-B99B-4BB6-980D-FB7D5C1E0EB7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95A32-59E0-4AC6-9134-178FB1179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16.png"/><Relationship Id="rId4" Type="http://schemas.microsoft.com/office/2007/relationships/media" Target="../media/media1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420888"/>
            <a:ext cx="6624736" cy="324036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Латинский квадрат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317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604867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6436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93610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6600" b="1" dirty="0">
                <a:solidFill>
                  <a:schemeClr val="bg1"/>
                </a:solidFill>
                <a:latin typeface="Times New Roman"/>
                <a:ea typeface="Times New Roman"/>
              </a:rPr>
              <a:t>Латинский квадрат </a:t>
            </a:r>
            <a:endParaRPr lang="ru-RU" sz="66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63169314"/>
              </p:ext>
            </p:extLst>
          </p:nvPr>
        </p:nvGraphicFramePr>
        <p:xfrm>
          <a:off x="2483768" y="2780928"/>
          <a:ext cx="4464495" cy="3296596"/>
        </p:xfrm>
        <a:graphic>
          <a:graphicData uri="http://schemas.openxmlformats.org/drawingml/2006/table">
            <a:tbl>
              <a:tblPr firstRow="1" firstCol="1" bandRow="1"/>
              <a:tblGrid>
                <a:gridCol w="1488165"/>
                <a:gridCol w="1488165"/>
                <a:gridCol w="1488165"/>
              </a:tblGrid>
              <a:tr h="10736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2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6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6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2690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7504" y="1268761"/>
            <a:ext cx="8784976" cy="79208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Впишите в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клетки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числа от 1 до 4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2220481"/>
              </p:ext>
            </p:extLst>
          </p:nvPr>
        </p:nvGraphicFramePr>
        <p:xfrm>
          <a:off x="2051720" y="2063198"/>
          <a:ext cx="5040560" cy="462686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24136"/>
                <a:gridCol w="1296144"/>
                <a:gridCol w="1368152"/>
                <a:gridCol w="1152128"/>
              </a:tblGrid>
              <a:tr h="1030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6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6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6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6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1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66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8226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432047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1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66042439"/>
              </p:ext>
            </p:extLst>
          </p:nvPr>
        </p:nvGraphicFramePr>
        <p:xfrm>
          <a:off x="2267745" y="1988839"/>
          <a:ext cx="5040560" cy="462686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57971"/>
                <a:gridCol w="1260863"/>
                <a:gridCol w="1260863"/>
                <a:gridCol w="1260863"/>
              </a:tblGrid>
              <a:tr h="1116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6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6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6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6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6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6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6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6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3772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83365966"/>
              </p:ext>
            </p:extLst>
          </p:nvPr>
        </p:nvGraphicFramePr>
        <p:xfrm>
          <a:off x="2267744" y="1988840"/>
          <a:ext cx="5184577" cy="462686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93913"/>
                <a:gridCol w="1296888"/>
                <a:gridCol w="1296888"/>
                <a:gridCol w="1296888"/>
              </a:tblGrid>
              <a:tr h="1071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6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6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6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6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6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6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6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5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6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6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66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1268761"/>
            <a:ext cx="77724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2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49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576063"/>
          </a:xfrm>
        </p:spPr>
        <p:txBody>
          <a:bodyPr>
            <a:noAutofit/>
          </a:bodyPr>
          <a:lstStyle/>
          <a:p>
            <a:pPr algn="l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4481698"/>
              </p:ext>
            </p:extLst>
          </p:nvPr>
        </p:nvGraphicFramePr>
        <p:xfrm>
          <a:off x="2195737" y="2132855"/>
          <a:ext cx="5112566" cy="4104456"/>
        </p:xfrm>
        <a:graphic>
          <a:graphicData uri="http://schemas.openxmlformats.org/drawingml/2006/table">
            <a:tbl>
              <a:tblPr firstRow="1" firstCol="1" bandRow="1"/>
              <a:tblGrid>
                <a:gridCol w="1175888"/>
                <a:gridCol w="1312226"/>
                <a:gridCol w="1312226"/>
                <a:gridCol w="1312226"/>
              </a:tblGrid>
              <a:tr h="10261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6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6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6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6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66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1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6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6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6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6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66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1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6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66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6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6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6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1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6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66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6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6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6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66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823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82353468"/>
              </p:ext>
            </p:extLst>
          </p:nvPr>
        </p:nvGraphicFramePr>
        <p:xfrm>
          <a:off x="1979712" y="2420888"/>
          <a:ext cx="5688631" cy="38198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71009"/>
                <a:gridCol w="1858811"/>
                <a:gridCol w="1858811"/>
              </a:tblGrid>
              <a:tr h="1296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1" dirty="0">
                          <a:solidFill>
                            <a:srgbClr val="8B4C3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79208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8B4C3F"/>
                </a:solidFill>
                <a:latin typeface="Times New Roman"/>
                <a:ea typeface="Times New Roman"/>
              </a:rPr>
              <a:t>Впиши в </a:t>
            </a:r>
            <a:r>
              <a:rPr lang="ru-RU" b="1" dirty="0" smtClean="0">
                <a:solidFill>
                  <a:srgbClr val="8B4C3F"/>
                </a:solidFill>
                <a:latin typeface="Times New Roman"/>
                <a:ea typeface="Times New Roman"/>
              </a:rPr>
              <a:t>клетки </a:t>
            </a:r>
            <a:r>
              <a:rPr lang="ru-RU" b="1" dirty="0">
                <a:solidFill>
                  <a:srgbClr val="8B4C3F"/>
                </a:solidFill>
                <a:latin typeface="Times New Roman"/>
                <a:ea typeface="Times New Roman"/>
              </a:rPr>
              <a:t>цифры 0, 1 и </a:t>
            </a:r>
            <a:r>
              <a:rPr lang="ru-RU" b="1" dirty="0" smtClean="0">
                <a:solidFill>
                  <a:srgbClr val="8B4C3F"/>
                </a:solidFill>
                <a:latin typeface="Times New Roman"/>
                <a:ea typeface="Times New Roman"/>
              </a:rPr>
              <a:t>2</a:t>
            </a:r>
            <a:endParaRPr lang="ru-RU" b="1" dirty="0">
              <a:solidFill>
                <a:srgbClr val="8B4C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151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55295852"/>
              </p:ext>
            </p:extLst>
          </p:nvPr>
        </p:nvGraphicFramePr>
        <p:xfrm>
          <a:off x="1979713" y="2348879"/>
          <a:ext cx="5832646" cy="42062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763358"/>
                <a:gridCol w="2034644"/>
                <a:gridCol w="2034644"/>
              </a:tblGrid>
              <a:tr h="1256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0" b="1" dirty="0">
                          <a:solidFill>
                            <a:srgbClr val="8B4C3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0" b="1" dirty="0">
                          <a:solidFill>
                            <a:srgbClr val="8B4C3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0" b="1" dirty="0">
                          <a:solidFill>
                            <a:srgbClr val="8B4C3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0" b="1">
                          <a:solidFill>
                            <a:srgbClr val="8B4C3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0" b="1" dirty="0">
                          <a:solidFill>
                            <a:srgbClr val="8B4C3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0" b="1" dirty="0">
                          <a:solidFill>
                            <a:srgbClr val="8B4C3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0" b="1" dirty="0">
                          <a:solidFill>
                            <a:srgbClr val="8B4C3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0" b="1" dirty="0">
                          <a:solidFill>
                            <a:srgbClr val="8B4C3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0" b="1" dirty="0">
                          <a:solidFill>
                            <a:srgbClr val="8B4C3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864095"/>
          </a:xfrm>
        </p:spPr>
        <p:txBody>
          <a:bodyPr>
            <a:noAutofit/>
          </a:bodyPr>
          <a:lstStyle/>
          <a:p>
            <a:pPr algn="l"/>
            <a:r>
              <a:rPr lang="ru-RU" sz="5400" b="1" dirty="0">
                <a:solidFill>
                  <a:srgbClr val="8B4C3F"/>
                </a:solidFill>
                <a:latin typeface="Times New Roman" pitchFamily="18" charset="0"/>
                <a:cs typeface="Times New Roman" pitchFamily="18" charset="0"/>
              </a:rPr>
              <a:t>Проверь себя.</a:t>
            </a:r>
          </a:p>
        </p:txBody>
      </p:sp>
    </p:spTree>
    <p:extLst>
      <p:ext uri="{BB962C8B-B14F-4D97-AF65-F5344CB8AC3E}">
        <p14:creationId xmlns:p14="http://schemas.microsoft.com/office/powerpoint/2010/main" xmlns="" val="1743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2917051"/>
              </p:ext>
            </p:extLst>
          </p:nvPr>
        </p:nvGraphicFramePr>
        <p:xfrm>
          <a:off x="1907704" y="2348880"/>
          <a:ext cx="5544616" cy="42062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68152"/>
                <a:gridCol w="1440160"/>
                <a:gridCol w="1440160"/>
                <a:gridCol w="1296144"/>
              </a:tblGrid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42887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42887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42887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42887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42887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42887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42887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>
                          <a:solidFill>
                            <a:srgbClr val="42887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>
                          <a:solidFill>
                            <a:srgbClr val="42887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42887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42887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42887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>
                          <a:solidFill>
                            <a:srgbClr val="42887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42887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42887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42887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1340769"/>
            <a:ext cx="8134672" cy="936103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428879"/>
                </a:solidFill>
                <a:latin typeface="Times New Roman"/>
                <a:ea typeface="Times New Roman"/>
              </a:rPr>
              <a:t>Заполни </a:t>
            </a:r>
            <a:r>
              <a:rPr lang="ru-RU" sz="3600" b="1" dirty="0" smtClean="0">
                <a:solidFill>
                  <a:srgbClr val="428879"/>
                </a:solidFill>
                <a:latin typeface="Times New Roman"/>
                <a:ea typeface="Times New Roman"/>
              </a:rPr>
              <a:t>клетки </a:t>
            </a:r>
            <a:r>
              <a:rPr lang="ru-RU" sz="3600" b="1" dirty="0">
                <a:solidFill>
                  <a:srgbClr val="428879"/>
                </a:solidFill>
                <a:latin typeface="Times New Roman"/>
                <a:ea typeface="Times New Roman"/>
              </a:rPr>
              <a:t>латинского квадрата числами 5, 6, 7 и 8</a:t>
            </a:r>
            <a:endParaRPr lang="ru-RU" sz="3600" b="1" dirty="0">
              <a:solidFill>
                <a:srgbClr val="4288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672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2232226"/>
              </p:ext>
            </p:extLst>
          </p:nvPr>
        </p:nvGraphicFramePr>
        <p:xfrm>
          <a:off x="1907704" y="2132856"/>
          <a:ext cx="5688631" cy="442226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12762"/>
                <a:gridCol w="1458623"/>
                <a:gridCol w="1458623"/>
                <a:gridCol w="1458623"/>
              </a:tblGrid>
              <a:tr h="1267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4320" algn="r"/>
                        </a:tabLst>
                      </a:pPr>
                      <a:r>
                        <a:rPr lang="ru-RU" sz="6000" b="1" dirty="0">
                          <a:solidFill>
                            <a:srgbClr val="42887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42887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>
                          <a:solidFill>
                            <a:srgbClr val="42887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>
                          <a:solidFill>
                            <a:srgbClr val="42887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8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>
                          <a:solidFill>
                            <a:srgbClr val="42887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42887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42887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>
                          <a:solidFill>
                            <a:srgbClr val="42887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8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>
                          <a:solidFill>
                            <a:srgbClr val="42887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42887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42887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42887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8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>
                          <a:solidFill>
                            <a:srgbClr val="42887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>
                          <a:solidFill>
                            <a:srgbClr val="42887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42887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42887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864095"/>
          </a:xfrm>
        </p:spPr>
        <p:txBody>
          <a:bodyPr>
            <a:normAutofit fontScale="90000"/>
          </a:bodyPr>
          <a:lstStyle/>
          <a:p>
            <a:pPr algn="l"/>
            <a:r>
              <a:rPr lang="ru-RU" sz="5400" b="1" dirty="0">
                <a:solidFill>
                  <a:srgbClr val="428879"/>
                </a:solidFill>
                <a:latin typeface="Times New Roman" pitchFamily="18" charset="0"/>
                <a:cs typeface="Times New Roman" pitchFamily="18" charset="0"/>
              </a:rPr>
              <a:t>Проверь себя.</a:t>
            </a:r>
            <a:endParaRPr lang="ru-RU" dirty="0">
              <a:solidFill>
                <a:srgbClr val="4288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905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03725">
            <a:off x="5180253" y="4811405"/>
            <a:ext cx="2331574" cy="147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11063">
            <a:off x="2290691" y="3711691"/>
            <a:ext cx="2221465" cy="148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31345">
            <a:off x="499000" y="2297873"/>
            <a:ext cx="1812225" cy="415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598652">
            <a:off x="6614617" y="1798677"/>
            <a:ext cx="2078457" cy="205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548225">
            <a:off x="4226695" y="1590306"/>
            <a:ext cx="2065323" cy="286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90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4633220"/>
              </p:ext>
            </p:extLst>
          </p:nvPr>
        </p:nvGraphicFramePr>
        <p:xfrm>
          <a:off x="1403648" y="2276872"/>
          <a:ext cx="6048674" cy="430680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95848"/>
                <a:gridCol w="1550942"/>
                <a:gridCol w="1550942"/>
                <a:gridCol w="1550942"/>
              </a:tblGrid>
              <a:tr h="1152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1D5FA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1D5FA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1D5FA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1D5FA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1D5FA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>
                          <a:solidFill>
                            <a:srgbClr val="1D5FA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1D5FA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1D5FA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4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>
                          <a:solidFill>
                            <a:srgbClr val="1D5FA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>
                          <a:solidFill>
                            <a:srgbClr val="1D5FA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1D5FA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1D5FA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1D5FA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>
                          <a:solidFill>
                            <a:srgbClr val="1D5FA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1D5FA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1D5FA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990656" cy="864095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1D5FAF"/>
                </a:solidFill>
                <a:latin typeface="Times New Roman"/>
                <a:ea typeface="Times New Roman"/>
              </a:rPr>
              <a:t>Заполни </a:t>
            </a:r>
            <a:r>
              <a:rPr lang="ru-RU" sz="4000" b="1" dirty="0" smtClean="0">
                <a:solidFill>
                  <a:srgbClr val="1D5FAF"/>
                </a:solidFill>
                <a:latin typeface="Times New Roman"/>
                <a:ea typeface="Times New Roman"/>
              </a:rPr>
              <a:t>клетки </a:t>
            </a:r>
            <a:r>
              <a:rPr lang="ru-RU" sz="4000" b="1" dirty="0">
                <a:solidFill>
                  <a:srgbClr val="1D5FAF"/>
                </a:solidFill>
                <a:latin typeface="Times New Roman"/>
                <a:ea typeface="Times New Roman"/>
              </a:rPr>
              <a:t>числами 2, 4, </a:t>
            </a:r>
            <a:r>
              <a:rPr lang="ru-RU" sz="4000" b="1" dirty="0" smtClean="0">
                <a:solidFill>
                  <a:srgbClr val="1D5FAF"/>
                </a:solidFill>
                <a:latin typeface="Times New Roman"/>
                <a:ea typeface="Times New Roman"/>
              </a:rPr>
              <a:t>6, 8 </a:t>
            </a:r>
            <a:endParaRPr lang="ru-RU" b="1" dirty="0">
              <a:solidFill>
                <a:srgbClr val="1D5F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865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93220873"/>
              </p:ext>
            </p:extLst>
          </p:nvPr>
        </p:nvGraphicFramePr>
        <p:xfrm>
          <a:off x="1619672" y="1988840"/>
          <a:ext cx="5832648" cy="462686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24725"/>
                <a:gridCol w="1455595"/>
                <a:gridCol w="1512168"/>
                <a:gridCol w="1440160"/>
              </a:tblGrid>
              <a:tr h="1116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1D5FA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1D5FA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1D5FA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1D5FA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1D5FA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1D5FA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1D5FA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>
                          <a:solidFill>
                            <a:srgbClr val="1D5FA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>
                          <a:solidFill>
                            <a:srgbClr val="1D5FA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1D5FA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1D5FA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1D5FA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4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1D5FA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1D5FA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1D5FA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1D5FA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648071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>
                <a:solidFill>
                  <a:srgbClr val="1D5FAF"/>
                </a:solidFill>
                <a:latin typeface="Times New Roman" pitchFamily="18" charset="0"/>
                <a:cs typeface="Times New Roman" pitchFamily="18" charset="0"/>
              </a:rPr>
              <a:t>Проверь себя.</a:t>
            </a:r>
            <a:endParaRPr lang="ru-RU" dirty="0">
              <a:solidFill>
                <a:srgbClr val="1D5F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483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1455274"/>
              </p:ext>
            </p:extLst>
          </p:nvPr>
        </p:nvGraphicFramePr>
        <p:xfrm>
          <a:off x="1403648" y="2318341"/>
          <a:ext cx="6120679" cy="434644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52128"/>
                <a:gridCol w="1296144"/>
                <a:gridCol w="1296144"/>
                <a:gridCol w="1224136"/>
                <a:gridCol w="1152127"/>
              </a:tblGrid>
              <a:tr h="856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36815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8B4C3F"/>
                </a:solidFill>
                <a:latin typeface="Times New Roman"/>
                <a:ea typeface="Times New Roman"/>
              </a:rPr>
              <a:t>Впиши в </a:t>
            </a:r>
            <a:r>
              <a:rPr lang="ru-RU" sz="3600" b="1" dirty="0" smtClean="0">
                <a:solidFill>
                  <a:srgbClr val="8B4C3F"/>
                </a:solidFill>
                <a:latin typeface="Times New Roman"/>
                <a:ea typeface="Times New Roman"/>
              </a:rPr>
              <a:t>клетки </a:t>
            </a:r>
            <a:r>
              <a:rPr lang="ru-RU" sz="3600" b="1" dirty="0">
                <a:solidFill>
                  <a:srgbClr val="8B4C3F"/>
                </a:solidFill>
                <a:latin typeface="Times New Roman"/>
                <a:ea typeface="Times New Roman"/>
              </a:rPr>
              <a:t>латинского квадрата числа от 0 до 4</a:t>
            </a:r>
            <a:endParaRPr lang="ru-RU" sz="3600" b="1" dirty="0">
              <a:solidFill>
                <a:srgbClr val="8B4C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50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3302407"/>
              </p:ext>
            </p:extLst>
          </p:nvPr>
        </p:nvGraphicFramePr>
        <p:xfrm>
          <a:off x="1475656" y="1844824"/>
          <a:ext cx="6264692" cy="47320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95332"/>
                <a:gridCol w="1267340"/>
                <a:gridCol w="1267340"/>
                <a:gridCol w="1267340"/>
                <a:gridCol w="1267340"/>
              </a:tblGrid>
              <a:tr h="892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648071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solidFill>
                  <a:srgbClr val="8B4C3F"/>
                </a:solidFill>
                <a:latin typeface="Times New Roman" pitchFamily="18" charset="0"/>
                <a:cs typeface="Times New Roman" pitchFamily="18" charset="0"/>
              </a:rPr>
              <a:t>Проверь себя.</a:t>
            </a:r>
            <a:endParaRPr lang="ru-RU" b="1" dirty="0">
              <a:solidFill>
                <a:srgbClr val="8B4C3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785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708920"/>
            <a:ext cx="6048672" cy="237626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10500" dirty="0" smtClean="0">
                <a:latin typeface="Times New Roman" pitchFamily="18" charset="0"/>
                <a:cs typeface="Times New Roman" pitchFamily="18" charset="0"/>
              </a:rPr>
              <a:t>Молодцы</a:t>
            </a:r>
            <a:endParaRPr lang="ru-RU" sz="10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209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1368151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Литература.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Сухин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И.Г. Занимательные материалы. – М., ВАКО, 2004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6944816" cy="1752600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17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Авторы:</a:t>
            </a:r>
          </a:p>
          <a:p>
            <a:pPr lvl="0" fontAlgn="base">
              <a:spcAft>
                <a:spcPct val="0"/>
              </a:spcAft>
            </a:pPr>
            <a:r>
              <a:rPr lang="ru-RU" sz="17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 </a:t>
            </a:r>
            <a:r>
              <a:rPr lang="ru-RU" sz="1700" kern="0" dirty="0" err="1">
                <a:solidFill>
                  <a:schemeClr val="tx2">
                    <a:lumMod val="75000"/>
                  </a:schemeClr>
                </a:solidFill>
                <a:latin typeface="Arial"/>
              </a:rPr>
              <a:t>Гильмутдинова</a:t>
            </a:r>
            <a:r>
              <a:rPr lang="ru-RU" sz="17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 Лена </a:t>
            </a:r>
            <a:r>
              <a:rPr lang="ru-RU" sz="1700" kern="0" dirty="0" err="1">
                <a:solidFill>
                  <a:schemeClr val="tx2">
                    <a:lumMod val="75000"/>
                  </a:schemeClr>
                </a:solidFill>
                <a:latin typeface="Arial"/>
              </a:rPr>
              <a:t>Сайфутдиновна</a:t>
            </a:r>
            <a:r>
              <a:rPr lang="ru-RU" sz="17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 </a:t>
            </a:r>
          </a:p>
          <a:p>
            <a:pPr lvl="0" fontAlgn="base">
              <a:spcAft>
                <a:spcPct val="0"/>
              </a:spcAft>
            </a:pPr>
            <a:r>
              <a:rPr lang="ru-RU" sz="17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учитель начальных классов МБОУ «Гимназии №140» г. Казани,</a:t>
            </a:r>
          </a:p>
          <a:p>
            <a:pPr lvl="0" fontAlgn="base">
              <a:spcAft>
                <a:spcPct val="0"/>
              </a:spcAft>
            </a:pPr>
            <a:r>
              <a:rPr lang="ru-RU" sz="17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Захарова Елена Николаевна</a:t>
            </a:r>
          </a:p>
          <a:p>
            <a:pPr lvl="0" fontAlgn="base">
              <a:spcAft>
                <a:spcPct val="0"/>
              </a:spcAft>
            </a:pPr>
            <a:r>
              <a:rPr lang="ru-RU" sz="17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 учитель начальных классов МБОУ «Гимназии №140» г. Казани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934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9" y="1340768"/>
            <a:ext cx="1764812" cy="175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7968" y="1812293"/>
            <a:ext cx="1733213" cy="173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1834" y="4375530"/>
            <a:ext cx="2496716" cy="190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8500" y="2562402"/>
            <a:ext cx="2483660" cy="186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1950" y="3647072"/>
            <a:ext cx="1994460" cy="199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0226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18" y="1463283"/>
            <a:ext cx="4680521" cy="517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Осьминожки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email"/>
          <a:stretch>
            <a:fillRect/>
          </a:stretch>
        </p:blipFill>
        <p:spPr>
          <a:xfrm>
            <a:off x="2259080" y="58869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309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81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56792"/>
            <a:ext cx="2880320" cy="225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7076" y="2924944"/>
            <a:ext cx="3611916" cy="2522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3869" y="4005064"/>
            <a:ext cx="3858331" cy="248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0826" y="3949108"/>
            <a:ext cx="3858331" cy="248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8903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17032"/>
            <a:ext cx="3816424" cy="262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4464496" cy="2601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4262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2214" y="2636912"/>
            <a:ext cx="1036320" cy="2232248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6417" y="3497267"/>
            <a:ext cx="1279571" cy="127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5631" y="3488981"/>
            <a:ext cx="3384375" cy="128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9276" y="4725144"/>
            <a:ext cx="1297251" cy="129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9705" y="4666928"/>
            <a:ext cx="1303623" cy="1303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6211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86143">
            <a:off x="3936810" y="1850915"/>
            <a:ext cx="1661947" cy="145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931412">
            <a:off x="5041676" y="1866807"/>
            <a:ext cx="579617" cy="67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7544" y="3212975"/>
            <a:ext cx="2647136" cy="331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007365">
            <a:off x="2293340" y="4908295"/>
            <a:ext cx="952768" cy="16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27110">
            <a:off x="3244678" y="2675707"/>
            <a:ext cx="738187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432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7" y="4513907"/>
            <a:ext cx="2520280" cy="216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5672" y="3000465"/>
            <a:ext cx="1820729" cy="1756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0681" y="3502019"/>
            <a:ext cx="734298" cy="73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9876" y="2059333"/>
            <a:ext cx="1112322" cy="111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Трапеция 11"/>
          <p:cNvSpPr/>
          <p:nvPr/>
        </p:nvSpPr>
        <p:spPr>
          <a:xfrm>
            <a:off x="4389119" y="1412776"/>
            <a:ext cx="937219" cy="981852"/>
          </a:xfrm>
          <a:custGeom>
            <a:avLst/>
            <a:gdLst>
              <a:gd name="connsiteX0" fmla="*/ 0 w 914400"/>
              <a:gd name="connsiteY0" fmla="*/ 946785 h 946785"/>
              <a:gd name="connsiteX1" fmla="*/ 206819 w 914400"/>
              <a:gd name="connsiteY1" fmla="*/ 0 h 946785"/>
              <a:gd name="connsiteX2" fmla="*/ 707581 w 914400"/>
              <a:gd name="connsiteY2" fmla="*/ 0 h 946785"/>
              <a:gd name="connsiteX3" fmla="*/ 914400 w 914400"/>
              <a:gd name="connsiteY3" fmla="*/ 946785 h 946785"/>
              <a:gd name="connsiteX4" fmla="*/ 0 w 914400"/>
              <a:gd name="connsiteY4" fmla="*/ 946785 h 946785"/>
              <a:gd name="connsiteX0" fmla="*/ 0 w 929640"/>
              <a:gd name="connsiteY0" fmla="*/ 946785 h 1053465"/>
              <a:gd name="connsiteX1" fmla="*/ 206819 w 929640"/>
              <a:gd name="connsiteY1" fmla="*/ 0 h 1053465"/>
              <a:gd name="connsiteX2" fmla="*/ 707581 w 929640"/>
              <a:gd name="connsiteY2" fmla="*/ 0 h 1053465"/>
              <a:gd name="connsiteX3" fmla="*/ 929640 w 929640"/>
              <a:gd name="connsiteY3" fmla="*/ 1053465 h 1053465"/>
              <a:gd name="connsiteX4" fmla="*/ 0 w 929640"/>
              <a:gd name="connsiteY4" fmla="*/ 946785 h 1053465"/>
              <a:gd name="connsiteX0" fmla="*/ 0 w 960120"/>
              <a:gd name="connsiteY0" fmla="*/ 1129665 h 1129665"/>
              <a:gd name="connsiteX1" fmla="*/ 237299 w 960120"/>
              <a:gd name="connsiteY1" fmla="*/ 0 h 1129665"/>
              <a:gd name="connsiteX2" fmla="*/ 738061 w 960120"/>
              <a:gd name="connsiteY2" fmla="*/ 0 h 1129665"/>
              <a:gd name="connsiteX3" fmla="*/ 960120 w 960120"/>
              <a:gd name="connsiteY3" fmla="*/ 1053465 h 1129665"/>
              <a:gd name="connsiteX4" fmla="*/ 0 w 960120"/>
              <a:gd name="connsiteY4" fmla="*/ 1129665 h 1129665"/>
              <a:gd name="connsiteX0" fmla="*/ 0 w 883920"/>
              <a:gd name="connsiteY0" fmla="*/ 977265 h 1053465"/>
              <a:gd name="connsiteX1" fmla="*/ 161099 w 883920"/>
              <a:gd name="connsiteY1" fmla="*/ 0 h 1053465"/>
              <a:gd name="connsiteX2" fmla="*/ 661861 w 883920"/>
              <a:gd name="connsiteY2" fmla="*/ 0 h 1053465"/>
              <a:gd name="connsiteX3" fmla="*/ 883920 w 883920"/>
              <a:gd name="connsiteY3" fmla="*/ 1053465 h 1053465"/>
              <a:gd name="connsiteX4" fmla="*/ 0 w 883920"/>
              <a:gd name="connsiteY4" fmla="*/ 977265 h 1053465"/>
              <a:gd name="connsiteX0" fmla="*/ 0 w 883920"/>
              <a:gd name="connsiteY0" fmla="*/ 977265 h 1111937"/>
              <a:gd name="connsiteX1" fmla="*/ 161099 w 883920"/>
              <a:gd name="connsiteY1" fmla="*/ 0 h 1111937"/>
              <a:gd name="connsiteX2" fmla="*/ 661861 w 883920"/>
              <a:gd name="connsiteY2" fmla="*/ 0 h 1111937"/>
              <a:gd name="connsiteX3" fmla="*/ 883920 w 883920"/>
              <a:gd name="connsiteY3" fmla="*/ 1053465 h 1111937"/>
              <a:gd name="connsiteX4" fmla="*/ 27915 w 883920"/>
              <a:gd name="connsiteY4" fmla="*/ 1108680 h 1111937"/>
              <a:gd name="connsiteX5" fmla="*/ 0 w 883920"/>
              <a:gd name="connsiteY5" fmla="*/ 977265 h 1111937"/>
              <a:gd name="connsiteX0" fmla="*/ 0 w 841472"/>
              <a:gd name="connsiteY0" fmla="*/ 977265 h 1110798"/>
              <a:gd name="connsiteX1" fmla="*/ 161099 w 841472"/>
              <a:gd name="connsiteY1" fmla="*/ 0 h 1110798"/>
              <a:gd name="connsiteX2" fmla="*/ 661861 w 841472"/>
              <a:gd name="connsiteY2" fmla="*/ 0 h 1110798"/>
              <a:gd name="connsiteX3" fmla="*/ 841472 w 841472"/>
              <a:gd name="connsiteY3" fmla="*/ 992505 h 1110798"/>
              <a:gd name="connsiteX4" fmla="*/ 27915 w 841472"/>
              <a:gd name="connsiteY4" fmla="*/ 1108680 h 1110798"/>
              <a:gd name="connsiteX5" fmla="*/ 0 w 841472"/>
              <a:gd name="connsiteY5" fmla="*/ 977265 h 1110798"/>
              <a:gd name="connsiteX0" fmla="*/ 28683 w 870155"/>
              <a:gd name="connsiteY0" fmla="*/ 977265 h 1125868"/>
              <a:gd name="connsiteX1" fmla="*/ 189782 w 870155"/>
              <a:gd name="connsiteY1" fmla="*/ 0 h 1125868"/>
              <a:gd name="connsiteX2" fmla="*/ 690544 w 870155"/>
              <a:gd name="connsiteY2" fmla="*/ 0 h 1125868"/>
              <a:gd name="connsiteX3" fmla="*/ 870155 w 870155"/>
              <a:gd name="connsiteY3" fmla="*/ 992505 h 1125868"/>
              <a:gd name="connsiteX4" fmla="*/ 0 w 870155"/>
              <a:gd name="connsiteY4" fmla="*/ 1123920 h 1125868"/>
              <a:gd name="connsiteX5" fmla="*/ 28683 w 870155"/>
              <a:gd name="connsiteY5" fmla="*/ 977265 h 112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0155" h="1125868">
                <a:moveTo>
                  <a:pt x="28683" y="977265"/>
                </a:moveTo>
                <a:lnTo>
                  <a:pt x="189782" y="0"/>
                </a:lnTo>
                <a:lnTo>
                  <a:pt x="690544" y="0"/>
                </a:lnTo>
                <a:lnTo>
                  <a:pt x="870155" y="992505"/>
                </a:lnTo>
                <a:cubicBezTo>
                  <a:pt x="589536" y="970270"/>
                  <a:pt x="280619" y="1146155"/>
                  <a:pt x="0" y="1123920"/>
                </a:cubicBezTo>
                <a:lnTo>
                  <a:pt x="28683" y="977265"/>
                </a:lnTo>
                <a:close/>
              </a:path>
            </a:pathLst>
          </a:cu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684726">
            <a:off x="5022600" y="2524360"/>
            <a:ext cx="323701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4092" y="2459601"/>
            <a:ext cx="170359" cy="12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4441" y="2506675"/>
            <a:ext cx="170359" cy="12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1569" y="3608666"/>
            <a:ext cx="7318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7071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230</Words>
  <Application>Microsoft Office PowerPoint</Application>
  <PresentationFormat>Экран (4:3)</PresentationFormat>
  <Paragraphs>226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Латинский квадрат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Латинский квадрат </vt:lpstr>
      <vt:lpstr>Впишите в клетки числа от 1 до 4</vt:lpstr>
      <vt:lpstr>Решение 1</vt:lpstr>
      <vt:lpstr>Решение 2</vt:lpstr>
      <vt:lpstr>Решение 3</vt:lpstr>
      <vt:lpstr>Впиши в клетки цифры 0, 1 и 2</vt:lpstr>
      <vt:lpstr>Проверь себя.</vt:lpstr>
      <vt:lpstr>Заполни клетки латинского квадрата числами 5, 6, 7 и 8</vt:lpstr>
      <vt:lpstr>Проверь себя.</vt:lpstr>
      <vt:lpstr>Заполни клетки числами 2, 4, 6, 8 </vt:lpstr>
      <vt:lpstr>Проверь себя.</vt:lpstr>
      <vt:lpstr>Впиши в клетки латинского квадрата числа от 0 до 4</vt:lpstr>
      <vt:lpstr>Проверь себя.</vt:lpstr>
      <vt:lpstr>Молодцы</vt:lpstr>
      <vt:lpstr>Литература. Сухин И.Г. Занимательные материалы. – М., ВАКО, 2004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oxana</dc:creator>
  <cp:lastModifiedBy>Tata</cp:lastModifiedBy>
  <cp:revision>66</cp:revision>
  <dcterms:created xsi:type="dcterms:W3CDTF">2012-02-13T14:32:49Z</dcterms:created>
  <dcterms:modified xsi:type="dcterms:W3CDTF">2013-01-18T20:10:05Z</dcterms:modified>
</cp:coreProperties>
</file>