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10160000" cy="7620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4" autoAdjust="0"/>
    <p:restoredTop sz="94660"/>
  </p:normalViewPr>
  <p:slideViewPr>
    <p:cSldViewPr>
      <p:cViewPr varScale="1">
        <p:scale>
          <a:sx n="60" d="100"/>
          <a:sy n="60" d="100"/>
        </p:scale>
        <p:origin x="-780" y="-84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E4746-65E0-4EE1-B4EF-3E3D87D778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E3AF1-E8C9-4CE8-83C4-5F02A4E67D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66000" y="304800"/>
            <a:ext cx="2286000" cy="6502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8000" y="304800"/>
            <a:ext cx="6705600" cy="6502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568BE-499B-4C82-9F48-50DE9DE112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68048-B290-4B42-B18A-A5C01E0FF2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AA7F9-75FF-4272-8BAC-85B4B21F89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41F0A-59B4-452D-8C3C-0CDB136D79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6EA00-15DF-49CA-AAC4-E887FE0849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80BE0-73DA-4667-9AE1-0263A4094B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8CE95-B03C-4240-9398-119685BB68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E7948-8F56-4138-8CF2-7440C92FBA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B8BFF-EA99-4250-AF39-B62C46CDBF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304800"/>
            <a:ext cx="91440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7780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938963"/>
            <a:ext cx="2370138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1863" y="6938963"/>
            <a:ext cx="3216275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1863" y="6938963"/>
            <a:ext cx="23701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9628AE-F29A-4299-A75F-4EFDBDA1A89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lipboard(2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40100" y="3683000"/>
            <a:ext cx="2497138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5600" y="1236663"/>
            <a:ext cx="8801100" cy="1855787"/>
            <a:chOff x="224" y="779"/>
            <a:chExt cx="5544" cy="1169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264" y="779"/>
              <a:ext cx="5465" cy="11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64" y="0"/>
                </a:cxn>
                <a:cxn ang="0">
                  <a:pos x="5464" y="1168"/>
                </a:cxn>
                <a:cxn ang="0">
                  <a:pos x="0" y="1168"/>
                </a:cxn>
                <a:cxn ang="0">
                  <a:pos x="0" y="0"/>
                </a:cxn>
              </a:cxnLst>
              <a:rect l="0" t="0" r="r" b="b"/>
              <a:pathLst>
                <a:path w="5465" h="1169">
                  <a:moveTo>
                    <a:pt x="0" y="0"/>
                  </a:moveTo>
                  <a:lnTo>
                    <a:pt x="5464" y="0"/>
                  </a:lnTo>
                  <a:lnTo>
                    <a:pt x="5464" y="1168"/>
                  </a:lnTo>
                  <a:lnTo>
                    <a:pt x="0" y="1168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AD5B">
                    <a:alpha val="39999"/>
                  </a:srgbClr>
                </a:gs>
                <a:gs pos="100000">
                  <a:srgbClr val="FFAD5B">
                    <a:gamma/>
                    <a:tint val="0"/>
                    <a:invGamma/>
                  </a:srgbClr>
                </a:gs>
              </a:gsLst>
              <a:lin ang="0" scaled="1"/>
            </a:gradFill>
            <a:ln w="38100" cap="flat">
              <a:solidFill>
                <a:srgbClr val="000000">
                  <a:alpha val="39999"/>
                </a:srgbClr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224" y="779"/>
              <a:ext cx="5544" cy="1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000000"/>
                  </a:solidFill>
                  <a:latin typeface="Arial - 24"/>
                </a:rPr>
                <a:t>                              Урок по теме</a:t>
              </a:r>
              <a:r>
                <a:rPr lang="ru-RU" sz="1600">
                  <a:solidFill>
                    <a:srgbClr val="000000"/>
                  </a:solidFill>
                  <a:latin typeface="Arial - 16"/>
                </a:rPr>
                <a:t> :</a:t>
              </a:r>
            </a:p>
            <a:p>
              <a:r>
                <a:rPr lang="ru-RU" sz="1600">
                  <a:solidFill>
                    <a:srgbClr val="000000"/>
                  </a:solidFill>
                  <a:latin typeface="Arial - 16"/>
                </a:rPr>
                <a:t>1</a:t>
              </a:r>
              <a:r>
                <a:rPr lang="ru-RU" sz="2000" i="1">
                  <a:solidFill>
                    <a:srgbClr val="000000"/>
                  </a:solidFill>
                  <a:latin typeface="Arial - 20"/>
                </a:rPr>
                <a:t> </a:t>
              </a:r>
              <a:r>
                <a:rPr lang="ru-RU" sz="2000" i="1">
                  <a:solidFill>
                    <a:srgbClr val="00005E"/>
                  </a:solidFill>
                  <a:latin typeface="Arial - 20"/>
                </a:rPr>
                <a:t>.Механическое движение.</a:t>
              </a:r>
            </a:p>
            <a:p>
              <a:r>
                <a:rPr lang="ru-RU" sz="2000" i="1">
                  <a:solidFill>
                    <a:srgbClr val="00005E"/>
                  </a:solidFill>
                  <a:latin typeface="Arial - 20"/>
                </a:rPr>
                <a:t>2.Равномерное и неравномерное движение.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9" name="Group 11"/>
          <p:cNvGrpSpPr>
            <a:grpSpLocks/>
          </p:cNvGrpSpPr>
          <p:nvPr/>
        </p:nvGrpSpPr>
        <p:grpSpPr bwMode="auto">
          <a:xfrm>
            <a:off x="6438900" y="2038350"/>
            <a:ext cx="903288" cy="850900"/>
            <a:chOff x="4056" y="1284"/>
            <a:chExt cx="569" cy="536"/>
          </a:xfrm>
        </p:grpSpPr>
        <p:sp>
          <p:nvSpPr>
            <p:cNvPr id="12290" name="Oval 2"/>
            <p:cNvSpPr>
              <a:spLocks noChangeArrowheads="1"/>
            </p:cNvSpPr>
            <p:nvPr/>
          </p:nvSpPr>
          <p:spPr bwMode="auto">
            <a:xfrm>
              <a:off x="4480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1" name="Oval 3"/>
            <p:cNvSpPr>
              <a:spLocks noChangeArrowheads="1"/>
            </p:cNvSpPr>
            <p:nvPr/>
          </p:nvSpPr>
          <p:spPr bwMode="auto">
            <a:xfrm>
              <a:off x="4128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auto">
            <a:xfrm>
              <a:off x="4056" y="1620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3" name="Oval 5"/>
            <p:cNvSpPr>
              <a:spLocks noChangeArrowheads="1"/>
            </p:cNvSpPr>
            <p:nvPr/>
          </p:nvSpPr>
          <p:spPr bwMode="auto">
            <a:xfrm>
              <a:off x="4296" y="1284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4336" y="1404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4344" y="1420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H="1">
              <a:off x="4264" y="1436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 flipH="1">
              <a:off x="4248" y="1516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>
              <a:off x="4328" y="1500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2300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2302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12303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35" name="Group 23"/>
          <p:cNvGrpSpPr>
            <a:grpSpLocks/>
          </p:cNvGrpSpPr>
          <p:nvPr/>
        </p:nvGrpSpPr>
        <p:grpSpPr bwMode="auto">
          <a:xfrm>
            <a:off x="57150" y="-234950"/>
            <a:ext cx="9582150" cy="1955800"/>
            <a:chOff x="36" y="-148"/>
            <a:chExt cx="6036" cy="1232"/>
          </a:xfrm>
        </p:grpSpPr>
        <p:grpSp>
          <p:nvGrpSpPr>
            <p:cNvPr id="13326" name="Group 14"/>
            <p:cNvGrpSpPr>
              <a:grpSpLocks/>
            </p:cNvGrpSpPr>
            <p:nvPr/>
          </p:nvGrpSpPr>
          <p:grpSpPr bwMode="auto">
            <a:xfrm>
              <a:off x="744" y="-148"/>
              <a:ext cx="5328" cy="1232"/>
              <a:chOff x="744" y="-148"/>
              <a:chExt cx="5328" cy="1232"/>
            </a:xfrm>
          </p:grpSpPr>
          <p:sp>
            <p:nvSpPr>
              <p:cNvPr id="13314" name="Oval 2"/>
              <p:cNvSpPr>
                <a:spLocks noChangeArrowheads="1"/>
              </p:cNvSpPr>
              <p:nvPr/>
            </p:nvSpPr>
            <p:spPr bwMode="auto">
              <a:xfrm>
                <a:off x="1328" y="852"/>
                <a:ext cx="80" cy="88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15" name="Oval 3"/>
              <p:cNvSpPr>
                <a:spLocks noChangeArrowheads="1"/>
              </p:cNvSpPr>
              <p:nvPr/>
            </p:nvSpPr>
            <p:spPr bwMode="auto">
              <a:xfrm>
                <a:off x="976" y="852"/>
                <a:ext cx="80" cy="88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16" name="Freeform 4"/>
              <p:cNvSpPr>
                <a:spLocks/>
              </p:cNvSpPr>
              <p:nvPr/>
            </p:nvSpPr>
            <p:spPr bwMode="auto">
              <a:xfrm>
                <a:off x="904" y="740"/>
                <a:ext cx="569" cy="9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8" y="0"/>
                  </a:cxn>
                  <a:cxn ang="0">
                    <a:pos x="568" y="96"/>
                  </a:cxn>
                  <a:cxn ang="0">
                    <a:pos x="0" y="96"/>
                  </a:cxn>
                  <a:cxn ang="0">
                    <a:pos x="0" y="0"/>
                  </a:cxn>
                </a:cxnLst>
                <a:rect l="0" t="0" r="r" b="b"/>
                <a:pathLst>
                  <a:path w="569" h="97">
                    <a:moveTo>
                      <a:pt x="0" y="0"/>
                    </a:moveTo>
                    <a:lnTo>
                      <a:pt x="568" y="0"/>
                    </a:lnTo>
                    <a:lnTo>
                      <a:pt x="568" y="96"/>
                    </a:lnTo>
                    <a:lnTo>
                      <a:pt x="0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999"/>
                </a:schemeClr>
              </a:solidFill>
              <a:ln w="381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17" name="Oval 5"/>
              <p:cNvSpPr>
                <a:spLocks noChangeArrowheads="1"/>
              </p:cNvSpPr>
              <p:nvPr/>
            </p:nvSpPr>
            <p:spPr bwMode="auto">
              <a:xfrm>
                <a:off x="1144" y="404"/>
                <a:ext cx="96" cy="120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18" name="Line 6"/>
              <p:cNvSpPr>
                <a:spLocks noChangeShapeType="1"/>
              </p:cNvSpPr>
              <p:nvPr/>
            </p:nvSpPr>
            <p:spPr bwMode="auto">
              <a:xfrm>
                <a:off x="1184" y="524"/>
                <a:ext cx="0" cy="10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19" name="Line 7"/>
              <p:cNvSpPr>
                <a:spLocks noChangeShapeType="1"/>
              </p:cNvSpPr>
              <p:nvPr/>
            </p:nvSpPr>
            <p:spPr bwMode="auto">
              <a:xfrm>
                <a:off x="1192" y="540"/>
                <a:ext cx="80" cy="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20" name="Line 8"/>
              <p:cNvSpPr>
                <a:spLocks noChangeShapeType="1"/>
              </p:cNvSpPr>
              <p:nvPr/>
            </p:nvSpPr>
            <p:spPr bwMode="auto">
              <a:xfrm flipH="1">
                <a:off x="1112" y="556"/>
                <a:ext cx="48" cy="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 flipH="1">
                <a:off x="1096" y="636"/>
                <a:ext cx="80" cy="11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/>
            </p:nvSpPr>
            <p:spPr bwMode="auto">
              <a:xfrm>
                <a:off x="1176" y="620"/>
                <a:ext cx="96" cy="12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13323" name="Picture 11" descr="MSOfficePNG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4932" y="-148"/>
                <a:ext cx="808" cy="1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3324" name="Line 12"/>
              <p:cNvSpPr>
                <a:spLocks noChangeShapeType="1"/>
              </p:cNvSpPr>
              <p:nvPr/>
            </p:nvSpPr>
            <p:spPr bwMode="auto">
              <a:xfrm>
                <a:off x="1368" y="788"/>
                <a:ext cx="46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oval" w="med" len="sm"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25" name="Line 13"/>
              <p:cNvSpPr>
                <a:spLocks noChangeShapeType="1"/>
              </p:cNvSpPr>
              <p:nvPr/>
            </p:nvSpPr>
            <p:spPr bwMode="auto">
              <a:xfrm>
                <a:off x="744" y="944"/>
                <a:ext cx="532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13327" name="Picture 15" descr="clipboard(13)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6" y="92"/>
              <a:ext cx="760" cy="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3334" name="Group 22"/>
            <p:cNvGrpSpPr>
              <a:grpSpLocks/>
            </p:cNvGrpSpPr>
            <p:nvPr/>
          </p:nvGrpSpPr>
          <p:grpSpPr bwMode="auto">
            <a:xfrm>
              <a:off x="473" y="608"/>
              <a:ext cx="169" cy="336"/>
              <a:chOff x="473" y="608"/>
              <a:chExt cx="169" cy="336"/>
            </a:xfrm>
          </p:grpSpPr>
          <p:sp>
            <p:nvSpPr>
              <p:cNvPr id="13328" name="Oval 16"/>
              <p:cNvSpPr>
                <a:spLocks noChangeArrowheads="1"/>
              </p:cNvSpPr>
              <p:nvPr/>
            </p:nvSpPr>
            <p:spPr bwMode="auto">
              <a:xfrm>
                <a:off x="519" y="608"/>
                <a:ext cx="92" cy="117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29" name="Line 17"/>
              <p:cNvSpPr>
                <a:spLocks noChangeShapeType="1"/>
              </p:cNvSpPr>
              <p:nvPr/>
            </p:nvSpPr>
            <p:spPr bwMode="auto">
              <a:xfrm>
                <a:off x="557" y="725"/>
                <a:ext cx="0" cy="10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30" name="Line 18"/>
              <p:cNvSpPr>
                <a:spLocks noChangeShapeType="1"/>
              </p:cNvSpPr>
              <p:nvPr/>
            </p:nvSpPr>
            <p:spPr bwMode="auto">
              <a:xfrm>
                <a:off x="565" y="741"/>
                <a:ext cx="77" cy="3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31" name="Line 19"/>
              <p:cNvSpPr>
                <a:spLocks noChangeShapeType="1"/>
              </p:cNvSpPr>
              <p:nvPr/>
            </p:nvSpPr>
            <p:spPr bwMode="auto">
              <a:xfrm flipH="1">
                <a:off x="499" y="745"/>
                <a:ext cx="46" cy="3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32" name="Line 20"/>
              <p:cNvSpPr>
                <a:spLocks noChangeShapeType="1"/>
              </p:cNvSpPr>
              <p:nvPr/>
            </p:nvSpPr>
            <p:spPr bwMode="auto">
              <a:xfrm flipH="1">
                <a:off x="473" y="834"/>
                <a:ext cx="77" cy="11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33" name="Line 21"/>
              <p:cNvSpPr>
                <a:spLocks noChangeShapeType="1"/>
              </p:cNvSpPr>
              <p:nvPr/>
            </p:nvSpPr>
            <p:spPr bwMode="auto">
              <a:xfrm>
                <a:off x="550" y="819"/>
                <a:ext cx="92" cy="12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3358" name="Group 46"/>
          <p:cNvGrpSpPr>
            <a:grpSpLocks/>
          </p:cNvGrpSpPr>
          <p:nvPr/>
        </p:nvGrpSpPr>
        <p:grpSpPr bwMode="auto">
          <a:xfrm>
            <a:off x="44450" y="1441450"/>
            <a:ext cx="9582150" cy="1955800"/>
            <a:chOff x="28" y="908"/>
            <a:chExt cx="6036" cy="1232"/>
          </a:xfrm>
        </p:grpSpPr>
        <p:grpSp>
          <p:nvGrpSpPr>
            <p:cNvPr id="13349" name="Group 37"/>
            <p:cNvGrpSpPr>
              <a:grpSpLocks/>
            </p:cNvGrpSpPr>
            <p:nvPr/>
          </p:nvGrpSpPr>
          <p:grpSpPr bwMode="auto">
            <a:xfrm>
              <a:off x="736" y="908"/>
              <a:ext cx="5328" cy="1232"/>
              <a:chOff x="736" y="908"/>
              <a:chExt cx="5328" cy="1232"/>
            </a:xfrm>
          </p:grpSpPr>
          <p:grpSp>
            <p:nvGrpSpPr>
              <p:cNvPr id="13346" name="Group 34"/>
              <p:cNvGrpSpPr>
                <a:grpSpLocks/>
              </p:cNvGrpSpPr>
              <p:nvPr/>
            </p:nvGrpSpPr>
            <p:grpSpPr bwMode="auto">
              <a:xfrm>
                <a:off x="4040" y="1436"/>
                <a:ext cx="928" cy="536"/>
                <a:chOff x="4040" y="1436"/>
                <a:chExt cx="928" cy="536"/>
              </a:xfrm>
            </p:grpSpPr>
            <p:sp>
              <p:nvSpPr>
                <p:cNvPr id="13336" name="Oval 24"/>
                <p:cNvSpPr>
                  <a:spLocks noChangeArrowheads="1"/>
                </p:cNvSpPr>
                <p:nvPr/>
              </p:nvSpPr>
              <p:spPr bwMode="auto">
                <a:xfrm>
                  <a:off x="4464" y="1884"/>
                  <a:ext cx="80" cy="88"/>
                </a:xfrm>
                <a:prstGeom prst="ellipse">
                  <a:avLst/>
                </a:prstGeom>
                <a:solidFill>
                  <a:schemeClr val="accent1">
                    <a:alpha val="999"/>
                  </a:schemeClr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37" name="Oval 25"/>
                <p:cNvSpPr>
                  <a:spLocks noChangeArrowheads="1"/>
                </p:cNvSpPr>
                <p:nvPr/>
              </p:nvSpPr>
              <p:spPr bwMode="auto">
                <a:xfrm>
                  <a:off x="4112" y="1884"/>
                  <a:ext cx="80" cy="88"/>
                </a:xfrm>
                <a:prstGeom prst="ellipse">
                  <a:avLst/>
                </a:prstGeom>
                <a:solidFill>
                  <a:schemeClr val="accent1">
                    <a:alpha val="999"/>
                  </a:schemeClr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38" name="Freeform 26"/>
                <p:cNvSpPr>
                  <a:spLocks/>
                </p:cNvSpPr>
                <p:nvPr/>
              </p:nvSpPr>
              <p:spPr bwMode="auto">
                <a:xfrm>
                  <a:off x="4040" y="1772"/>
                  <a:ext cx="569" cy="9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8" y="0"/>
                    </a:cxn>
                    <a:cxn ang="0">
                      <a:pos x="568" y="96"/>
                    </a:cxn>
                    <a:cxn ang="0">
                      <a:pos x="0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69" h="97">
                      <a:moveTo>
                        <a:pt x="0" y="0"/>
                      </a:moveTo>
                      <a:lnTo>
                        <a:pt x="568" y="0"/>
                      </a:lnTo>
                      <a:lnTo>
                        <a:pt x="568" y="96"/>
                      </a:lnTo>
                      <a:lnTo>
                        <a:pt x="0" y="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999"/>
                  </a:schemeClr>
                </a:solidFill>
                <a:ln w="38100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39" name="Oval 27"/>
                <p:cNvSpPr>
                  <a:spLocks noChangeArrowheads="1"/>
                </p:cNvSpPr>
                <p:nvPr/>
              </p:nvSpPr>
              <p:spPr bwMode="auto">
                <a:xfrm>
                  <a:off x="4280" y="1436"/>
                  <a:ext cx="96" cy="120"/>
                </a:xfrm>
                <a:prstGeom prst="ellipse">
                  <a:avLst/>
                </a:prstGeom>
                <a:solidFill>
                  <a:schemeClr val="accent1">
                    <a:alpha val="999"/>
                  </a:schemeClr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0" name="Line 28"/>
                <p:cNvSpPr>
                  <a:spLocks noChangeShapeType="1"/>
                </p:cNvSpPr>
                <p:nvPr/>
              </p:nvSpPr>
              <p:spPr bwMode="auto">
                <a:xfrm>
                  <a:off x="4320" y="1556"/>
                  <a:ext cx="0" cy="104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sm"/>
                  <a:tailEnd type="non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auto">
                <a:xfrm>
                  <a:off x="4328" y="1572"/>
                  <a:ext cx="80" cy="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sm"/>
                  <a:tailEnd type="non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4248" y="1588"/>
                  <a:ext cx="48" cy="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sm"/>
                  <a:tailEnd type="non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3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4232" y="1668"/>
                  <a:ext cx="80" cy="11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sm"/>
                  <a:tailEnd type="non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4" name="Line 32"/>
                <p:cNvSpPr>
                  <a:spLocks noChangeShapeType="1"/>
                </p:cNvSpPr>
                <p:nvPr/>
              </p:nvSpPr>
              <p:spPr bwMode="auto">
                <a:xfrm>
                  <a:off x="4312" y="1652"/>
                  <a:ext cx="96" cy="12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med" len="sm"/>
                  <a:tailEnd type="non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345" name="Line 33"/>
                <p:cNvSpPr>
                  <a:spLocks noChangeShapeType="1"/>
                </p:cNvSpPr>
                <p:nvPr/>
              </p:nvSpPr>
              <p:spPr bwMode="auto">
                <a:xfrm>
                  <a:off x="4504" y="1820"/>
                  <a:ext cx="464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oval" w="med" len="sm"/>
                  <a:tailEnd type="triangle" w="med" len="sm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pic>
            <p:nvPicPr>
              <p:cNvPr id="13347" name="Picture 35" descr="MSOfficePNG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4924" y="908"/>
                <a:ext cx="808" cy="1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3348" name="Line 36"/>
              <p:cNvSpPr>
                <a:spLocks noChangeShapeType="1"/>
              </p:cNvSpPr>
              <p:nvPr/>
            </p:nvSpPr>
            <p:spPr bwMode="auto">
              <a:xfrm>
                <a:off x="736" y="2000"/>
                <a:ext cx="532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13350" name="Picture 38" descr="clipboard(13)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8" y="1184"/>
              <a:ext cx="760" cy="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3357" name="Group 45"/>
            <p:cNvGrpSpPr>
              <a:grpSpLocks/>
            </p:cNvGrpSpPr>
            <p:nvPr/>
          </p:nvGrpSpPr>
          <p:grpSpPr bwMode="auto">
            <a:xfrm>
              <a:off x="541" y="1692"/>
              <a:ext cx="169" cy="336"/>
              <a:chOff x="541" y="1692"/>
              <a:chExt cx="169" cy="336"/>
            </a:xfrm>
          </p:grpSpPr>
          <p:sp>
            <p:nvSpPr>
              <p:cNvPr id="13351" name="Oval 39"/>
              <p:cNvSpPr>
                <a:spLocks noChangeArrowheads="1"/>
              </p:cNvSpPr>
              <p:nvPr/>
            </p:nvSpPr>
            <p:spPr bwMode="auto">
              <a:xfrm>
                <a:off x="587" y="1692"/>
                <a:ext cx="92" cy="117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2" name="Line 40"/>
              <p:cNvSpPr>
                <a:spLocks noChangeShapeType="1"/>
              </p:cNvSpPr>
              <p:nvPr/>
            </p:nvSpPr>
            <p:spPr bwMode="auto">
              <a:xfrm>
                <a:off x="625" y="1809"/>
                <a:ext cx="0" cy="10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3" name="Line 41"/>
              <p:cNvSpPr>
                <a:spLocks noChangeShapeType="1"/>
              </p:cNvSpPr>
              <p:nvPr/>
            </p:nvSpPr>
            <p:spPr bwMode="auto">
              <a:xfrm>
                <a:off x="633" y="1825"/>
                <a:ext cx="77" cy="3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4" name="Line 42"/>
              <p:cNvSpPr>
                <a:spLocks noChangeShapeType="1"/>
              </p:cNvSpPr>
              <p:nvPr/>
            </p:nvSpPr>
            <p:spPr bwMode="auto">
              <a:xfrm flipH="1">
                <a:off x="567" y="1829"/>
                <a:ext cx="46" cy="3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5" name="Line 43"/>
              <p:cNvSpPr>
                <a:spLocks noChangeShapeType="1"/>
              </p:cNvSpPr>
              <p:nvPr/>
            </p:nvSpPr>
            <p:spPr bwMode="auto">
              <a:xfrm flipH="1">
                <a:off x="541" y="1918"/>
                <a:ext cx="77" cy="11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6" name="Line 44"/>
              <p:cNvSpPr>
                <a:spLocks noChangeShapeType="1"/>
              </p:cNvSpPr>
              <p:nvPr/>
            </p:nvSpPr>
            <p:spPr bwMode="auto">
              <a:xfrm>
                <a:off x="618" y="1903"/>
                <a:ext cx="92" cy="12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3387" name="Group 75"/>
          <p:cNvGrpSpPr>
            <a:grpSpLocks/>
          </p:cNvGrpSpPr>
          <p:nvPr/>
        </p:nvGrpSpPr>
        <p:grpSpPr bwMode="auto">
          <a:xfrm>
            <a:off x="1384300" y="4292600"/>
            <a:ext cx="6807200" cy="1993900"/>
            <a:chOff x="872" y="2704"/>
            <a:chExt cx="4288" cy="1256"/>
          </a:xfrm>
        </p:grpSpPr>
        <p:grpSp>
          <p:nvGrpSpPr>
            <p:cNvPr id="13365" name="Group 53"/>
            <p:cNvGrpSpPr>
              <a:grpSpLocks/>
            </p:cNvGrpSpPr>
            <p:nvPr/>
          </p:nvGrpSpPr>
          <p:grpSpPr bwMode="auto">
            <a:xfrm>
              <a:off x="3368" y="3504"/>
              <a:ext cx="192" cy="360"/>
              <a:chOff x="3368" y="3504"/>
              <a:chExt cx="192" cy="360"/>
            </a:xfrm>
          </p:grpSpPr>
          <p:sp>
            <p:nvSpPr>
              <p:cNvPr id="13359" name="Oval 47"/>
              <p:cNvSpPr>
                <a:spLocks noChangeArrowheads="1"/>
              </p:cNvSpPr>
              <p:nvPr/>
            </p:nvSpPr>
            <p:spPr bwMode="auto">
              <a:xfrm>
                <a:off x="3416" y="3504"/>
                <a:ext cx="96" cy="120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0" name="Line 48"/>
              <p:cNvSpPr>
                <a:spLocks noChangeShapeType="1"/>
              </p:cNvSpPr>
              <p:nvPr/>
            </p:nvSpPr>
            <p:spPr bwMode="auto">
              <a:xfrm>
                <a:off x="3456" y="3624"/>
                <a:ext cx="0" cy="10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1" name="Line 49"/>
              <p:cNvSpPr>
                <a:spLocks noChangeShapeType="1"/>
              </p:cNvSpPr>
              <p:nvPr/>
            </p:nvSpPr>
            <p:spPr bwMode="auto">
              <a:xfrm>
                <a:off x="3464" y="3640"/>
                <a:ext cx="80" cy="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2" name="Line 50"/>
              <p:cNvSpPr>
                <a:spLocks noChangeShapeType="1"/>
              </p:cNvSpPr>
              <p:nvPr/>
            </p:nvSpPr>
            <p:spPr bwMode="auto">
              <a:xfrm flipH="1">
                <a:off x="3384" y="3656"/>
                <a:ext cx="48" cy="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3" name="Line 51"/>
              <p:cNvSpPr>
                <a:spLocks noChangeShapeType="1"/>
              </p:cNvSpPr>
              <p:nvPr/>
            </p:nvSpPr>
            <p:spPr bwMode="auto">
              <a:xfrm flipH="1">
                <a:off x="3368" y="3736"/>
                <a:ext cx="80" cy="11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4" name="Line 52"/>
              <p:cNvSpPr>
                <a:spLocks noChangeShapeType="1"/>
              </p:cNvSpPr>
              <p:nvPr/>
            </p:nvSpPr>
            <p:spPr bwMode="auto">
              <a:xfrm>
                <a:off x="3464" y="3736"/>
                <a:ext cx="96" cy="12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13366" name="Picture 54" descr="MSOffice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548" y="2728"/>
              <a:ext cx="808" cy="1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3377" name="Group 65"/>
            <p:cNvGrpSpPr>
              <a:grpSpLocks/>
            </p:cNvGrpSpPr>
            <p:nvPr/>
          </p:nvGrpSpPr>
          <p:grpSpPr bwMode="auto">
            <a:xfrm>
              <a:off x="872" y="2984"/>
              <a:ext cx="768" cy="456"/>
              <a:chOff x="872" y="2984"/>
              <a:chExt cx="768" cy="456"/>
            </a:xfrm>
          </p:grpSpPr>
          <p:sp>
            <p:nvSpPr>
              <p:cNvPr id="13367" name="Line 55"/>
              <p:cNvSpPr>
                <a:spLocks noChangeShapeType="1"/>
              </p:cNvSpPr>
              <p:nvPr/>
            </p:nvSpPr>
            <p:spPr bwMode="auto">
              <a:xfrm flipH="1">
                <a:off x="1104" y="3120"/>
                <a:ext cx="72" cy="6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8" name="Line 56"/>
              <p:cNvSpPr>
                <a:spLocks noChangeShapeType="1"/>
              </p:cNvSpPr>
              <p:nvPr/>
            </p:nvSpPr>
            <p:spPr bwMode="auto">
              <a:xfrm>
                <a:off x="1176" y="3104"/>
                <a:ext cx="120" cy="6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69" name="Line 57"/>
              <p:cNvSpPr>
                <a:spLocks noChangeShapeType="1"/>
              </p:cNvSpPr>
              <p:nvPr/>
            </p:nvSpPr>
            <p:spPr bwMode="auto">
              <a:xfrm>
                <a:off x="1176" y="3120"/>
                <a:ext cx="2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0" name="Line 58"/>
              <p:cNvSpPr>
                <a:spLocks noChangeShapeType="1"/>
              </p:cNvSpPr>
              <p:nvPr/>
            </p:nvSpPr>
            <p:spPr bwMode="auto">
              <a:xfrm>
                <a:off x="1192" y="3104"/>
                <a:ext cx="8" cy="1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1" name="Line 59"/>
              <p:cNvSpPr>
                <a:spLocks noChangeShapeType="1"/>
              </p:cNvSpPr>
              <p:nvPr/>
            </p:nvSpPr>
            <p:spPr bwMode="auto">
              <a:xfrm flipV="1">
                <a:off x="1392" y="3048"/>
                <a:ext cx="240" cy="11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2" name="Line 60"/>
              <p:cNvSpPr>
                <a:spLocks noChangeShapeType="1"/>
              </p:cNvSpPr>
              <p:nvPr/>
            </p:nvSpPr>
            <p:spPr bwMode="auto">
              <a:xfrm>
                <a:off x="1408" y="3328"/>
                <a:ext cx="232" cy="112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3" name="Line 61"/>
              <p:cNvSpPr>
                <a:spLocks noChangeShapeType="1"/>
              </p:cNvSpPr>
              <p:nvPr/>
            </p:nvSpPr>
            <p:spPr bwMode="auto">
              <a:xfrm>
                <a:off x="872" y="3392"/>
                <a:ext cx="54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4" name="Line 62"/>
              <p:cNvSpPr>
                <a:spLocks noChangeShapeType="1"/>
              </p:cNvSpPr>
              <p:nvPr/>
            </p:nvSpPr>
            <p:spPr bwMode="auto">
              <a:xfrm flipH="1">
                <a:off x="1136" y="3256"/>
                <a:ext cx="56" cy="12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5" name="Line 63"/>
              <p:cNvSpPr>
                <a:spLocks noChangeShapeType="1"/>
              </p:cNvSpPr>
              <p:nvPr/>
            </p:nvSpPr>
            <p:spPr bwMode="auto">
              <a:xfrm>
                <a:off x="1192" y="3240"/>
                <a:ext cx="72" cy="13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6" name="Oval 64"/>
              <p:cNvSpPr>
                <a:spLocks noChangeArrowheads="1"/>
              </p:cNvSpPr>
              <p:nvPr/>
            </p:nvSpPr>
            <p:spPr bwMode="auto">
              <a:xfrm>
                <a:off x="1144" y="2984"/>
                <a:ext cx="104" cy="104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3381" name="Group 69"/>
            <p:cNvGrpSpPr>
              <a:grpSpLocks/>
            </p:cNvGrpSpPr>
            <p:nvPr/>
          </p:nvGrpSpPr>
          <p:grpSpPr bwMode="auto">
            <a:xfrm>
              <a:off x="2776" y="2704"/>
              <a:ext cx="625" cy="184"/>
              <a:chOff x="2776" y="2704"/>
              <a:chExt cx="625" cy="184"/>
            </a:xfrm>
          </p:grpSpPr>
          <p:sp>
            <p:nvSpPr>
              <p:cNvPr id="13378" name="Freeform 66"/>
              <p:cNvSpPr>
                <a:spLocks/>
              </p:cNvSpPr>
              <p:nvPr/>
            </p:nvSpPr>
            <p:spPr bwMode="auto">
              <a:xfrm>
                <a:off x="2776" y="2704"/>
                <a:ext cx="625" cy="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24" y="0"/>
                  </a:cxn>
                  <a:cxn ang="0">
                    <a:pos x="624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625" h="81">
                    <a:moveTo>
                      <a:pt x="0" y="0"/>
                    </a:moveTo>
                    <a:lnTo>
                      <a:pt x="624" y="0"/>
                    </a:lnTo>
                    <a:lnTo>
                      <a:pt x="624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999"/>
                </a:schemeClr>
              </a:solidFill>
              <a:ln w="3810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79" name="Oval 67"/>
              <p:cNvSpPr>
                <a:spLocks noChangeArrowheads="1"/>
              </p:cNvSpPr>
              <p:nvPr/>
            </p:nvSpPr>
            <p:spPr bwMode="auto">
              <a:xfrm>
                <a:off x="2864" y="2808"/>
                <a:ext cx="104" cy="80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80" name="Oval 68"/>
              <p:cNvSpPr>
                <a:spLocks noChangeArrowheads="1"/>
              </p:cNvSpPr>
              <p:nvPr/>
            </p:nvSpPr>
            <p:spPr bwMode="auto">
              <a:xfrm>
                <a:off x="3200" y="2800"/>
                <a:ext cx="104" cy="80"/>
              </a:xfrm>
              <a:prstGeom prst="ellipse">
                <a:avLst/>
              </a:prstGeom>
              <a:solidFill>
                <a:schemeClr val="accent1">
                  <a:alpha val="999"/>
                </a:scheme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3382" name="Text Box 70"/>
            <p:cNvSpPr txBox="1">
              <a:spLocks noChangeArrowheads="1"/>
            </p:cNvSpPr>
            <p:nvPr/>
          </p:nvSpPr>
          <p:spPr bwMode="auto">
            <a:xfrm>
              <a:off x="1784" y="2728"/>
              <a:ext cx="1008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40E0D0"/>
                  </a:solidFill>
                  <a:latin typeface="Arial - 16"/>
                </a:rPr>
                <a:t>относительно</a:t>
              </a:r>
            </a:p>
          </p:txBody>
        </p:sp>
        <p:sp>
          <p:nvSpPr>
            <p:cNvPr id="13383" name="Text Box 71"/>
            <p:cNvSpPr txBox="1">
              <a:spLocks noChangeArrowheads="1"/>
            </p:cNvSpPr>
            <p:nvPr/>
          </p:nvSpPr>
          <p:spPr bwMode="auto">
            <a:xfrm>
              <a:off x="4392" y="3624"/>
              <a:ext cx="768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40E0D0"/>
                  </a:solidFill>
                  <a:latin typeface="Arial - 16"/>
                </a:rPr>
                <a:t>движется</a:t>
              </a:r>
            </a:p>
          </p:txBody>
        </p:sp>
        <p:sp>
          <p:nvSpPr>
            <p:cNvPr id="13384" name="Text Box 72"/>
            <p:cNvSpPr txBox="1">
              <a:spLocks noChangeArrowheads="1"/>
            </p:cNvSpPr>
            <p:nvPr/>
          </p:nvSpPr>
          <p:spPr bwMode="auto">
            <a:xfrm>
              <a:off x="3584" y="2752"/>
              <a:ext cx="72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40E0D0"/>
                  </a:solidFill>
                  <a:latin typeface="Arial - 16"/>
                </a:rPr>
                <a:t>покоится</a:t>
              </a:r>
            </a:p>
          </p:txBody>
        </p:sp>
        <p:sp>
          <p:nvSpPr>
            <p:cNvPr id="13385" name="Text Box 73"/>
            <p:cNvSpPr txBox="1">
              <a:spLocks noChangeArrowheads="1"/>
            </p:cNvSpPr>
            <p:nvPr/>
          </p:nvSpPr>
          <p:spPr bwMode="auto">
            <a:xfrm>
              <a:off x="1856" y="3520"/>
              <a:ext cx="1008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40E0D0"/>
                  </a:solidFill>
                  <a:latin typeface="Arial - 16"/>
                </a:rPr>
                <a:t>относительно</a:t>
              </a:r>
            </a:p>
          </p:txBody>
        </p:sp>
        <p:pic>
          <p:nvPicPr>
            <p:cNvPr id="13386" name="Picture 74" descr="clipboard(13)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3636" y="3084"/>
              <a:ext cx="678" cy="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77800" y="431800"/>
            <a:ext cx="10287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solidFill>
                  <a:srgbClr val="000000"/>
                </a:solidFill>
                <a:latin typeface="Times New Roman - 16"/>
              </a:rPr>
              <a:t>Задача1. Укажите относительно каких тел перечисленные ниже тела находятся в покое и относительно каких- в движении: пассажир в движущемся грузовике; легковой автомобиль, едущий за грузовиком на одном и том же расстоянии, груз в прицепе автомобиля.</a:t>
            </a:r>
          </a:p>
          <a:p>
            <a:r>
              <a:rPr lang="ru-RU" sz="1600">
                <a:solidFill>
                  <a:srgbClr val="000000"/>
                </a:solidFill>
                <a:latin typeface="Times New Roman - 16"/>
              </a:rPr>
              <a:t>Задача2. Относительно каких тел покоится и относительно каких тел движется человек, стоящий на тротуаре?</a:t>
            </a:r>
          </a:p>
        </p:txBody>
      </p:sp>
      <p:grpSp>
        <p:nvGrpSpPr>
          <p:cNvPr id="14346" name="Group 10"/>
          <p:cNvGrpSpPr>
            <a:grpSpLocks/>
          </p:cNvGrpSpPr>
          <p:nvPr/>
        </p:nvGrpSpPr>
        <p:grpSpPr bwMode="auto">
          <a:xfrm>
            <a:off x="800100" y="2019300"/>
            <a:ext cx="8667750" cy="3784600"/>
            <a:chOff x="504" y="1272"/>
            <a:chExt cx="5460" cy="2384"/>
          </a:xfrm>
        </p:grpSpPr>
        <p:pic>
          <p:nvPicPr>
            <p:cNvPr id="14339" name="Picture 3" descr="MSOfficePNG(2)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928" y="2224"/>
              <a:ext cx="1310" cy="1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340" name="Picture 4" descr="MSOfficePNG(5)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552" y="1272"/>
              <a:ext cx="845" cy="1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341" name="Picture 5" descr="MSOfficePNG(8)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5508" y="2272"/>
              <a:ext cx="456" cy="1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342" name="Picture 6" descr="MSOfficePNG(9)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504" y="1692"/>
              <a:ext cx="1096" cy="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343" name="Picture 7" descr="MSOfficePNG(10)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176" y="1940"/>
              <a:ext cx="341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736" y="3280"/>
              <a:ext cx="48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4345" name="Picture 9" descr="MSOfficePNG(11)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2744" y="2968"/>
              <a:ext cx="708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79400" y="6572250"/>
            <a:ext cx="10287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solidFill>
                  <a:srgbClr val="000000"/>
                </a:solidFill>
                <a:latin typeface="Times New Roman - 16"/>
              </a:rPr>
              <a:t>Задача 3. Перечислите, относительно каких тел водитель движущегося трамвая находится в состоянии покоя.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 flipH="1" flipV="1">
            <a:off x="2273300" y="2717800"/>
            <a:ext cx="1270000" cy="3683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5363" name="Picture 3" descr="clipboard(1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9700" y="15875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540500" y="2527300"/>
            <a:ext cx="116840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165600" y="2921000"/>
            <a:ext cx="203200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100" i="1">
                <a:solidFill>
                  <a:srgbClr val="FF0000"/>
                </a:solidFill>
                <a:latin typeface="Arial - 22"/>
              </a:rPr>
              <a:t>траектория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743200" y="3378200"/>
            <a:ext cx="52070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>
                <a:solidFill>
                  <a:srgbClr val="0000FF"/>
                </a:solidFill>
                <a:latin typeface="Arial - 14"/>
              </a:rPr>
              <a:t>Длина траектории,по которой движется тело в течение некоторого промежутка времени, называется </a:t>
            </a:r>
            <a:r>
              <a:rPr lang="ru-RU" sz="1400" i="1">
                <a:solidFill>
                  <a:srgbClr val="0000FF"/>
                </a:solidFill>
                <a:latin typeface="Arial - 14"/>
              </a:rPr>
              <a:t>путем.</a:t>
            </a:r>
          </a:p>
          <a:p>
            <a:pPr algn="ctr"/>
            <a:r>
              <a:rPr lang="ru-RU" sz="1400" i="1">
                <a:solidFill>
                  <a:srgbClr val="0000FF"/>
                </a:solidFill>
                <a:latin typeface="Arial - 14"/>
              </a:rPr>
              <a:t>S</a:t>
            </a:r>
            <a:r>
              <a:rPr lang="ru-RU" sz="1400">
                <a:solidFill>
                  <a:srgbClr val="0000FF"/>
                </a:solidFill>
                <a:latin typeface="Arial - 14"/>
              </a:rPr>
              <a:t>-обозначение пройденного пути.</a:t>
            </a:r>
          </a:p>
          <a:p>
            <a:pPr algn="ctr"/>
            <a:r>
              <a:rPr lang="ru-RU" sz="1400">
                <a:solidFill>
                  <a:srgbClr val="0000FF"/>
                </a:solidFill>
                <a:latin typeface="Arial - 14"/>
              </a:rPr>
              <a:t>В  СИ: метр (м)</a:t>
            </a:r>
          </a:p>
          <a:p>
            <a:pPr algn="ctr"/>
            <a:r>
              <a:rPr lang="ru-RU" sz="1400">
                <a:solidFill>
                  <a:srgbClr val="0000FF"/>
                </a:solidFill>
                <a:latin typeface="Arial - 14"/>
              </a:rPr>
              <a:t>вне: км;см; мм и др.</a:t>
            </a:r>
          </a:p>
        </p:txBody>
      </p:sp>
      <p:pic>
        <p:nvPicPr>
          <p:cNvPr id="15367" name="Picture 7" descr="clipboard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5300" y="4470400"/>
            <a:ext cx="2159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Picture 8" descr="MSOfficePNG(1)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25550" y="4457700"/>
            <a:ext cx="22987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9" name="Picture 9" descr="MSOfficePNG(6)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096250" y="1022350"/>
            <a:ext cx="15367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0" name="Picture 10" descr="MSOfficePNG(7)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06750" y="292100"/>
            <a:ext cx="38227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76300" y="304800"/>
            <a:ext cx="8813800" cy="584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Задача 4.</a:t>
            </a: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Установите соответствие между примером механического движения и видом траектории.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ПРИМЕР                                                                ВИД ТРАЕКТОРИИ</a:t>
            </a: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А) падение метеора                                             1) окружность</a:t>
            </a: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Б) движение стрелки секундомера                     2) кривая</a:t>
            </a: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В) падение капли дождя в безветренную           3) прямая</a:t>
            </a: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погоду.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Задача5.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Выразите пройденный путь в метрах: 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     65 км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     0,54 км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     4 км 300м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     2300см</a:t>
            </a:r>
          </a:p>
          <a:p>
            <a:endParaRPr lang="ru-RU" sz="1500">
              <a:solidFill>
                <a:srgbClr val="000000"/>
              </a:solidFill>
              <a:latin typeface="Times New Roman - 16"/>
            </a:endParaRPr>
          </a:p>
          <a:p>
            <a:r>
              <a:rPr lang="ru-RU" sz="1500">
                <a:solidFill>
                  <a:srgbClr val="000000"/>
                </a:solidFill>
                <a:latin typeface="Times New Roman - 16"/>
              </a:rPr>
              <a:t>                  4м 10 см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2565400" y="114300"/>
            <a:ext cx="4889500" cy="1143000"/>
            <a:chOff x="1616" y="72"/>
            <a:chExt cx="3080" cy="720"/>
          </a:xfrm>
        </p:grpSpPr>
        <p:grpSp>
          <p:nvGrpSpPr>
            <p:cNvPr id="17412" name="Group 4"/>
            <p:cNvGrpSpPr>
              <a:grpSpLocks/>
            </p:cNvGrpSpPr>
            <p:nvPr/>
          </p:nvGrpSpPr>
          <p:grpSpPr bwMode="auto">
            <a:xfrm>
              <a:off x="2320" y="72"/>
              <a:ext cx="1632" cy="265"/>
              <a:chOff x="2320" y="72"/>
              <a:chExt cx="1632" cy="265"/>
            </a:xfrm>
          </p:grpSpPr>
          <p:sp>
            <p:nvSpPr>
              <p:cNvPr id="17410" name="Freeform 2"/>
              <p:cNvSpPr>
                <a:spLocks/>
              </p:cNvSpPr>
              <p:nvPr/>
            </p:nvSpPr>
            <p:spPr bwMode="auto">
              <a:xfrm>
                <a:off x="2336" y="72"/>
                <a:ext cx="1545" cy="2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44" y="0"/>
                  </a:cxn>
                  <a:cxn ang="0">
                    <a:pos x="1544" y="264"/>
                  </a:cxn>
                  <a:cxn ang="0">
                    <a:pos x="0" y="264"/>
                  </a:cxn>
                  <a:cxn ang="0">
                    <a:pos x="0" y="0"/>
                  </a:cxn>
                </a:cxnLst>
                <a:rect l="0" t="0" r="r" b="b"/>
                <a:pathLst>
                  <a:path w="1545" h="265">
                    <a:moveTo>
                      <a:pt x="0" y="0"/>
                    </a:moveTo>
                    <a:lnTo>
                      <a:pt x="1544" y="0"/>
                    </a:lnTo>
                    <a:lnTo>
                      <a:pt x="1544" y="264"/>
                    </a:lnTo>
                    <a:lnTo>
                      <a:pt x="0" y="2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8FB98">
                  <a:alpha val="80000"/>
                </a:srgbClr>
              </a:solidFill>
              <a:ln w="38100" cap="flat">
                <a:solidFill>
                  <a:srgbClr val="000000">
                    <a:alpha val="80000"/>
                  </a:srgbClr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11" name="Text Box 3"/>
              <p:cNvSpPr txBox="1">
                <a:spLocks noChangeArrowheads="1"/>
              </p:cNvSpPr>
              <p:nvPr/>
            </p:nvSpPr>
            <p:spPr bwMode="auto">
              <a:xfrm>
                <a:off x="2320" y="120"/>
                <a:ext cx="1632" cy="1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1500">
                    <a:solidFill>
                      <a:srgbClr val="000000"/>
                    </a:solidFill>
                    <a:latin typeface="Arial - 16"/>
                  </a:rPr>
                  <a:t>механическое движение</a:t>
                </a:r>
              </a:p>
            </p:txBody>
          </p:sp>
        </p:grp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 flipH="1">
              <a:off x="1616" y="568"/>
              <a:ext cx="368" cy="22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triangl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4" name="Line 6"/>
            <p:cNvSpPr>
              <a:spLocks noChangeShapeType="1"/>
            </p:cNvSpPr>
            <p:nvPr/>
          </p:nvSpPr>
          <p:spPr bwMode="auto">
            <a:xfrm>
              <a:off x="4240" y="520"/>
              <a:ext cx="456" cy="25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triangl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914400" y="1460500"/>
            <a:ext cx="2400300" cy="393700"/>
            <a:chOff x="576" y="920"/>
            <a:chExt cx="1512" cy="248"/>
          </a:xfrm>
        </p:grpSpPr>
        <p:sp>
          <p:nvSpPr>
            <p:cNvPr id="17416" name="Oval 8"/>
            <p:cNvSpPr>
              <a:spLocks noChangeArrowheads="1"/>
            </p:cNvSpPr>
            <p:nvPr/>
          </p:nvSpPr>
          <p:spPr bwMode="auto">
            <a:xfrm>
              <a:off x="576" y="920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936" y="944"/>
              <a:ext cx="992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500">
                  <a:solidFill>
                    <a:srgbClr val="000000"/>
                  </a:solidFill>
                  <a:latin typeface="Arial - 16"/>
                </a:rPr>
                <a:t>равномерное</a:t>
              </a:r>
            </a:p>
          </p:txBody>
        </p:sp>
      </p:grpSp>
      <p:grpSp>
        <p:nvGrpSpPr>
          <p:cNvPr id="17421" name="Group 13"/>
          <p:cNvGrpSpPr>
            <a:grpSpLocks/>
          </p:cNvGrpSpPr>
          <p:nvPr/>
        </p:nvGrpSpPr>
        <p:grpSpPr bwMode="auto">
          <a:xfrm>
            <a:off x="6870700" y="1460500"/>
            <a:ext cx="2400300" cy="393700"/>
            <a:chOff x="4328" y="920"/>
            <a:chExt cx="1512" cy="248"/>
          </a:xfrm>
        </p:grpSpPr>
        <p:sp>
          <p:nvSpPr>
            <p:cNvPr id="17419" name="Oval 11"/>
            <p:cNvSpPr>
              <a:spLocks noChangeArrowheads="1"/>
            </p:cNvSpPr>
            <p:nvPr/>
          </p:nvSpPr>
          <p:spPr bwMode="auto">
            <a:xfrm>
              <a:off x="4328" y="920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4584" y="968"/>
              <a:ext cx="1136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6"/>
                </a:rPr>
                <a:t>неравномерное</a:t>
              </a:r>
            </a:p>
          </p:txBody>
        </p:sp>
      </p:grpSp>
      <p:grpSp>
        <p:nvGrpSpPr>
          <p:cNvPr id="17452" name="Group 44"/>
          <p:cNvGrpSpPr>
            <a:grpSpLocks/>
          </p:cNvGrpSpPr>
          <p:nvPr/>
        </p:nvGrpSpPr>
        <p:grpSpPr bwMode="auto">
          <a:xfrm>
            <a:off x="-6350" y="3168650"/>
            <a:ext cx="4737100" cy="1689100"/>
            <a:chOff x="-4" y="1996"/>
            <a:chExt cx="2984" cy="1064"/>
          </a:xfrm>
        </p:grpSpPr>
        <p:grpSp>
          <p:nvGrpSpPr>
            <p:cNvPr id="17443" name="Group 35"/>
            <p:cNvGrpSpPr>
              <a:grpSpLocks/>
            </p:cNvGrpSpPr>
            <p:nvPr/>
          </p:nvGrpSpPr>
          <p:grpSpPr bwMode="auto">
            <a:xfrm>
              <a:off x="-4" y="1996"/>
              <a:ext cx="2984" cy="1064"/>
              <a:chOff x="-4" y="1996"/>
              <a:chExt cx="2984" cy="1064"/>
            </a:xfrm>
          </p:grpSpPr>
          <p:grpSp>
            <p:nvGrpSpPr>
              <p:cNvPr id="17434" name="Group 26"/>
              <p:cNvGrpSpPr>
                <a:grpSpLocks/>
              </p:cNvGrpSpPr>
              <p:nvPr/>
            </p:nvGrpSpPr>
            <p:grpSpPr bwMode="auto">
              <a:xfrm>
                <a:off x="-4" y="1996"/>
                <a:ext cx="2984" cy="1064"/>
                <a:chOff x="-4" y="1996"/>
                <a:chExt cx="2984" cy="1064"/>
              </a:xfrm>
            </p:grpSpPr>
            <p:grpSp>
              <p:nvGrpSpPr>
                <p:cNvPr id="17428" name="Group 20"/>
                <p:cNvGrpSpPr>
                  <a:grpSpLocks/>
                </p:cNvGrpSpPr>
                <p:nvPr/>
              </p:nvGrpSpPr>
              <p:grpSpPr bwMode="auto">
                <a:xfrm>
                  <a:off x="-4" y="1996"/>
                  <a:ext cx="2984" cy="1064"/>
                  <a:chOff x="-4" y="1996"/>
                  <a:chExt cx="2984" cy="1064"/>
                </a:xfrm>
              </p:grpSpPr>
              <p:pic>
                <p:nvPicPr>
                  <p:cNvPr id="17422" name="Picture 14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-4" y="1996"/>
                    <a:ext cx="2984" cy="10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23" name="Picture 15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04" y="232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24" name="Picture 16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672" y="233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25" name="Picture 17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256" y="2320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26" name="Picture 18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864" y="2344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27" name="Picture 19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2424" y="232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17429" name="Picture 21" descr="temp(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108" y="2752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30" name="Picture 22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708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31" name="Picture 23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1260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32" name="Picture 24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1884" y="2760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33" name="Picture 25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2476" y="274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17435" name="Line 27"/>
              <p:cNvSpPr>
                <a:spLocks noChangeShapeType="1"/>
              </p:cNvSpPr>
              <p:nvPr/>
            </p:nvSpPr>
            <p:spPr bwMode="auto">
              <a:xfrm>
                <a:off x="280" y="2200"/>
                <a:ext cx="232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7442" name="Group 34"/>
              <p:cNvGrpSpPr>
                <a:grpSpLocks/>
              </p:cNvGrpSpPr>
              <p:nvPr/>
            </p:nvGrpSpPr>
            <p:grpSpPr bwMode="auto">
              <a:xfrm>
                <a:off x="272" y="2176"/>
                <a:ext cx="2337" cy="89"/>
                <a:chOff x="272" y="2176"/>
                <a:chExt cx="2337" cy="89"/>
              </a:xfrm>
            </p:grpSpPr>
            <p:sp>
              <p:nvSpPr>
                <p:cNvPr id="17436" name="Freeform 28"/>
                <p:cNvSpPr>
                  <a:spLocks/>
                </p:cNvSpPr>
                <p:nvPr/>
              </p:nvSpPr>
              <p:spPr bwMode="auto">
                <a:xfrm>
                  <a:off x="272" y="2176"/>
                  <a:ext cx="17" cy="5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4"/>
                    </a:cxn>
                    <a:cxn ang="0">
                      <a:pos x="6" y="7"/>
                    </a:cxn>
                    <a:cxn ang="0">
                      <a:pos x="9" y="11"/>
                    </a:cxn>
                    <a:cxn ang="0">
                      <a:pos x="11" y="15"/>
                    </a:cxn>
                    <a:cxn ang="0">
                      <a:pos x="13" y="20"/>
                    </a:cxn>
                    <a:cxn ang="0">
                      <a:pos x="14" y="25"/>
                    </a:cxn>
                    <a:cxn ang="0">
                      <a:pos x="14" y="30"/>
                    </a:cxn>
                    <a:cxn ang="0">
                      <a:pos x="15" y="31"/>
                    </a:cxn>
                    <a:cxn ang="0">
                      <a:pos x="15" y="30"/>
                    </a:cxn>
                    <a:cxn ang="0">
                      <a:pos x="15" y="29"/>
                    </a:cxn>
                    <a:cxn ang="0">
                      <a:pos x="16" y="29"/>
                    </a:cxn>
                    <a:cxn ang="0">
                      <a:pos x="16" y="30"/>
                    </a:cxn>
                    <a:cxn ang="0">
                      <a:pos x="16" y="38"/>
                    </a:cxn>
                    <a:cxn ang="0">
                      <a:pos x="16" y="51"/>
                    </a:cxn>
                    <a:cxn ang="0">
                      <a:pos x="15" y="53"/>
                    </a:cxn>
                    <a:cxn ang="0">
                      <a:pos x="14" y="51"/>
                    </a:cxn>
                    <a:cxn ang="0">
                      <a:pos x="8" y="40"/>
                    </a:cxn>
                  </a:cxnLst>
                  <a:rect l="0" t="0" r="r" b="b"/>
                  <a:pathLst>
                    <a:path w="17" h="5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6" y="7"/>
                      </a:lnTo>
                      <a:lnTo>
                        <a:pt x="9" y="11"/>
                      </a:lnTo>
                      <a:lnTo>
                        <a:pt x="11" y="15"/>
                      </a:lnTo>
                      <a:lnTo>
                        <a:pt x="13" y="20"/>
                      </a:lnTo>
                      <a:lnTo>
                        <a:pt x="14" y="25"/>
                      </a:lnTo>
                      <a:lnTo>
                        <a:pt x="14" y="30"/>
                      </a:lnTo>
                      <a:lnTo>
                        <a:pt x="15" y="31"/>
                      </a:lnTo>
                      <a:lnTo>
                        <a:pt x="15" y="30"/>
                      </a:lnTo>
                      <a:lnTo>
                        <a:pt x="15" y="29"/>
                      </a:lnTo>
                      <a:lnTo>
                        <a:pt x="16" y="29"/>
                      </a:lnTo>
                      <a:lnTo>
                        <a:pt x="16" y="30"/>
                      </a:lnTo>
                      <a:lnTo>
                        <a:pt x="16" y="38"/>
                      </a:lnTo>
                      <a:lnTo>
                        <a:pt x="16" y="51"/>
                      </a:lnTo>
                      <a:lnTo>
                        <a:pt x="15" y="53"/>
                      </a:lnTo>
                      <a:lnTo>
                        <a:pt x="14" y="51"/>
                      </a:lnTo>
                      <a:lnTo>
                        <a:pt x="8" y="40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37" name="Freeform 29"/>
                <p:cNvSpPr>
                  <a:spLocks/>
                </p:cNvSpPr>
                <p:nvPr/>
              </p:nvSpPr>
              <p:spPr bwMode="auto">
                <a:xfrm>
                  <a:off x="280" y="2176"/>
                  <a:ext cx="1" cy="5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56"/>
                    </a:cxn>
                  </a:cxnLst>
                  <a:rect l="0" t="0" r="r" b="b"/>
                  <a:pathLst>
                    <a:path w="1" h="57">
                      <a:moveTo>
                        <a:pt x="0" y="0"/>
                      </a:moveTo>
                      <a:lnTo>
                        <a:pt x="0" y="56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38" name="Freeform 30"/>
                <p:cNvSpPr>
                  <a:spLocks/>
                </p:cNvSpPr>
                <p:nvPr/>
              </p:nvSpPr>
              <p:spPr bwMode="auto">
                <a:xfrm>
                  <a:off x="856" y="2184"/>
                  <a:ext cx="9" cy="4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9"/>
                    </a:cxn>
                    <a:cxn ang="0">
                      <a:pos x="6" y="13"/>
                    </a:cxn>
                    <a:cxn ang="0">
                      <a:pos x="6" y="18"/>
                    </a:cxn>
                    <a:cxn ang="0">
                      <a:pos x="8" y="48"/>
                    </a:cxn>
                  </a:cxnLst>
                  <a:rect l="0" t="0" r="r" b="b"/>
                  <a:pathLst>
                    <a:path w="9" h="49">
                      <a:moveTo>
                        <a:pt x="0" y="0"/>
                      </a:moveTo>
                      <a:lnTo>
                        <a:pt x="4" y="9"/>
                      </a:lnTo>
                      <a:lnTo>
                        <a:pt x="6" y="13"/>
                      </a:lnTo>
                      <a:lnTo>
                        <a:pt x="6" y="18"/>
                      </a:lnTo>
                      <a:lnTo>
                        <a:pt x="8" y="48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39" name="Freeform 31"/>
                <p:cNvSpPr>
                  <a:spLocks/>
                </p:cNvSpPr>
                <p:nvPr/>
              </p:nvSpPr>
              <p:spPr bwMode="auto">
                <a:xfrm>
                  <a:off x="1448" y="2176"/>
                  <a:ext cx="9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1" y="34"/>
                    </a:cxn>
                    <a:cxn ang="0">
                      <a:pos x="2" y="40"/>
                    </a:cxn>
                    <a:cxn ang="0">
                      <a:pos x="8" y="64"/>
                    </a:cxn>
                  </a:cxnLst>
                  <a:rect l="0" t="0" r="r" b="b"/>
                  <a:pathLst>
                    <a:path w="9" h="65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1" y="34"/>
                      </a:lnTo>
                      <a:lnTo>
                        <a:pt x="2" y="40"/>
                      </a:lnTo>
                      <a:lnTo>
                        <a:pt x="8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40" name="Freeform 32"/>
                <p:cNvSpPr>
                  <a:spLocks/>
                </p:cNvSpPr>
                <p:nvPr/>
              </p:nvSpPr>
              <p:spPr bwMode="auto">
                <a:xfrm>
                  <a:off x="2032" y="2184"/>
                  <a:ext cx="9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1" y="34"/>
                    </a:cxn>
                    <a:cxn ang="0">
                      <a:pos x="2" y="40"/>
                    </a:cxn>
                    <a:cxn ang="0">
                      <a:pos x="8" y="64"/>
                    </a:cxn>
                  </a:cxnLst>
                  <a:rect l="0" t="0" r="r" b="b"/>
                  <a:pathLst>
                    <a:path w="9" h="65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1" y="34"/>
                      </a:lnTo>
                      <a:lnTo>
                        <a:pt x="2" y="40"/>
                      </a:lnTo>
                      <a:lnTo>
                        <a:pt x="8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41" name="Freeform 33"/>
                <p:cNvSpPr>
                  <a:spLocks/>
                </p:cNvSpPr>
                <p:nvPr/>
              </p:nvSpPr>
              <p:spPr bwMode="auto">
                <a:xfrm>
                  <a:off x="2608" y="2176"/>
                  <a:ext cx="1" cy="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1" h="89">
                      <a:moveTo>
                        <a:pt x="0" y="0"/>
                      </a:moveTo>
                      <a:lnTo>
                        <a:pt x="0" y="88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7444" name="Text Box 36"/>
            <p:cNvSpPr txBox="1">
              <a:spLocks noChangeArrowheads="1"/>
            </p:cNvSpPr>
            <p:nvPr/>
          </p:nvSpPr>
          <p:spPr bwMode="auto">
            <a:xfrm>
              <a:off x="472" y="2048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1056" y="2032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1624" y="2016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7447" name="Text Box 39"/>
            <p:cNvSpPr txBox="1">
              <a:spLocks noChangeArrowheads="1"/>
            </p:cNvSpPr>
            <p:nvPr/>
          </p:nvSpPr>
          <p:spPr bwMode="auto">
            <a:xfrm>
              <a:off x="2208" y="2024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17448" name="Text Box 40"/>
            <p:cNvSpPr txBox="1">
              <a:spLocks noChangeArrowheads="1"/>
            </p:cNvSpPr>
            <p:nvPr/>
          </p:nvSpPr>
          <p:spPr bwMode="auto">
            <a:xfrm>
              <a:off x="1080" y="2272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7449" name="Text Box 41"/>
            <p:cNvSpPr txBox="1">
              <a:spLocks noChangeArrowheads="1"/>
            </p:cNvSpPr>
            <p:nvPr/>
          </p:nvSpPr>
          <p:spPr bwMode="auto">
            <a:xfrm>
              <a:off x="1664" y="228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7450" name="Text Box 42"/>
            <p:cNvSpPr txBox="1">
              <a:spLocks noChangeArrowheads="1"/>
            </p:cNvSpPr>
            <p:nvPr/>
          </p:nvSpPr>
          <p:spPr bwMode="auto">
            <a:xfrm>
              <a:off x="2264" y="2272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17451" name="Text Box 43"/>
            <p:cNvSpPr txBox="1">
              <a:spLocks noChangeArrowheads="1"/>
            </p:cNvSpPr>
            <p:nvPr/>
          </p:nvSpPr>
          <p:spPr bwMode="auto">
            <a:xfrm>
              <a:off x="488" y="228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</p:grpSp>
      <p:grpSp>
        <p:nvGrpSpPr>
          <p:cNvPr id="17482" name="Group 74"/>
          <p:cNvGrpSpPr>
            <a:grpSpLocks/>
          </p:cNvGrpSpPr>
          <p:nvPr/>
        </p:nvGrpSpPr>
        <p:grpSpPr bwMode="auto">
          <a:xfrm>
            <a:off x="5511800" y="2940050"/>
            <a:ext cx="4933950" cy="1689100"/>
            <a:chOff x="3472" y="1852"/>
            <a:chExt cx="3108" cy="1064"/>
          </a:xfrm>
        </p:grpSpPr>
        <p:grpSp>
          <p:nvGrpSpPr>
            <p:cNvPr id="17473" name="Group 65"/>
            <p:cNvGrpSpPr>
              <a:grpSpLocks/>
            </p:cNvGrpSpPr>
            <p:nvPr/>
          </p:nvGrpSpPr>
          <p:grpSpPr bwMode="auto">
            <a:xfrm>
              <a:off x="3472" y="1852"/>
              <a:ext cx="3108" cy="1064"/>
              <a:chOff x="3472" y="1852"/>
              <a:chExt cx="3108" cy="1064"/>
            </a:xfrm>
          </p:grpSpPr>
          <p:grpSp>
            <p:nvGrpSpPr>
              <p:cNvPr id="17465" name="Group 57"/>
              <p:cNvGrpSpPr>
                <a:grpSpLocks/>
              </p:cNvGrpSpPr>
              <p:nvPr/>
            </p:nvGrpSpPr>
            <p:grpSpPr bwMode="auto">
              <a:xfrm>
                <a:off x="3472" y="1852"/>
                <a:ext cx="3108" cy="1064"/>
                <a:chOff x="3472" y="1852"/>
                <a:chExt cx="3108" cy="1064"/>
              </a:xfrm>
            </p:grpSpPr>
            <p:grpSp>
              <p:nvGrpSpPr>
                <p:cNvPr id="17459" name="Group 51"/>
                <p:cNvGrpSpPr>
                  <a:grpSpLocks/>
                </p:cNvGrpSpPr>
                <p:nvPr/>
              </p:nvGrpSpPr>
              <p:grpSpPr bwMode="auto">
                <a:xfrm>
                  <a:off x="3472" y="1852"/>
                  <a:ext cx="3108" cy="1064"/>
                  <a:chOff x="3472" y="1852"/>
                  <a:chExt cx="3108" cy="1064"/>
                </a:xfrm>
              </p:grpSpPr>
              <p:pic>
                <p:nvPicPr>
                  <p:cNvPr id="17453" name="Picture 45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3596" y="1852"/>
                    <a:ext cx="2984" cy="106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54" name="Picture 46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6136" y="217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55" name="Picture 47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472" y="2176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56" name="Picture 48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856" y="2168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57" name="Picture 49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4440" y="2192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7458" name="Picture 50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5152" y="2192"/>
                    <a:ext cx="368" cy="4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17460" name="Picture 52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516" y="258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61" name="Picture 53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900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62" name="Picture 54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4484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63" name="Picture 55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5220" y="2576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64" name="Picture 56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6148" y="2584"/>
                  <a:ext cx="296" cy="2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17466" name="Line 58"/>
              <p:cNvSpPr>
                <a:spLocks noChangeShapeType="1"/>
              </p:cNvSpPr>
              <p:nvPr/>
            </p:nvSpPr>
            <p:spPr bwMode="auto">
              <a:xfrm>
                <a:off x="3576" y="2128"/>
                <a:ext cx="262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7471" name="Group 63"/>
              <p:cNvGrpSpPr>
                <a:grpSpLocks/>
              </p:cNvGrpSpPr>
              <p:nvPr/>
            </p:nvGrpSpPr>
            <p:grpSpPr bwMode="auto">
              <a:xfrm>
                <a:off x="3576" y="2088"/>
                <a:ext cx="2641" cy="89"/>
                <a:chOff x="3576" y="2088"/>
                <a:chExt cx="2641" cy="89"/>
              </a:xfrm>
            </p:grpSpPr>
            <p:sp>
              <p:nvSpPr>
                <p:cNvPr id="17467" name="Freeform 59"/>
                <p:cNvSpPr>
                  <a:spLocks/>
                </p:cNvSpPr>
                <p:nvPr/>
              </p:nvSpPr>
              <p:spPr bwMode="auto">
                <a:xfrm>
                  <a:off x="3576" y="2096"/>
                  <a:ext cx="1" cy="6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1" h="65">
                      <a:moveTo>
                        <a:pt x="0" y="0"/>
                      </a:moveTo>
                      <a:lnTo>
                        <a:pt x="0" y="64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68" name="Freeform 60"/>
                <p:cNvSpPr>
                  <a:spLocks/>
                </p:cNvSpPr>
                <p:nvPr/>
              </p:nvSpPr>
              <p:spPr bwMode="auto">
                <a:xfrm>
                  <a:off x="4032" y="2096"/>
                  <a:ext cx="1" cy="8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1" h="81">
                      <a:moveTo>
                        <a:pt x="0" y="0"/>
                      </a:moveTo>
                      <a:lnTo>
                        <a:pt x="0" y="80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69" name="Freeform 61"/>
                <p:cNvSpPr>
                  <a:spLocks/>
                </p:cNvSpPr>
                <p:nvPr/>
              </p:nvSpPr>
              <p:spPr bwMode="auto">
                <a:xfrm>
                  <a:off x="4608" y="2088"/>
                  <a:ext cx="1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1" h="73">
                      <a:moveTo>
                        <a:pt x="0" y="0"/>
                      </a:moveTo>
                      <a:lnTo>
                        <a:pt x="0" y="72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470" name="Freeform 62"/>
                <p:cNvSpPr>
                  <a:spLocks/>
                </p:cNvSpPr>
                <p:nvPr/>
              </p:nvSpPr>
              <p:spPr bwMode="auto">
                <a:xfrm>
                  <a:off x="6216" y="2088"/>
                  <a:ext cx="1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2"/>
                    </a:cxn>
                  </a:cxnLst>
                  <a:rect l="0" t="0" r="r" b="b"/>
                  <a:pathLst>
                    <a:path w="1" h="73">
                      <a:moveTo>
                        <a:pt x="0" y="0"/>
                      </a:moveTo>
                      <a:lnTo>
                        <a:pt x="0" y="72"/>
                      </a:lnTo>
                    </a:path>
                  </a:pathLst>
                </a:custGeom>
                <a:noFill/>
                <a:ln w="38100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7472" name="Freeform 64"/>
              <p:cNvSpPr>
                <a:spLocks/>
              </p:cNvSpPr>
              <p:nvPr/>
            </p:nvSpPr>
            <p:spPr bwMode="auto">
              <a:xfrm>
                <a:off x="5344" y="2088"/>
                <a:ext cx="1" cy="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"/>
                  </a:cxn>
                </a:cxnLst>
                <a:rect l="0" t="0" r="r" b="b"/>
                <a:pathLst>
                  <a:path w="1" h="73">
                    <a:moveTo>
                      <a:pt x="0" y="0"/>
                    </a:moveTo>
                    <a:lnTo>
                      <a:pt x="0" y="72"/>
                    </a:lnTo>
                  </a:path>
                </a:pathLst>
              </a:custGeom>
              <a:noFill/>
              <a:ln w="38100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7474" name="Text Box 66"/>
            <p:cNvSpPr txBox="1">
              <a:spLocks noChangeArrowheads="1"/>
            </p:cNvSpPr>
            <p:nvPr/>
          </p:nvSpPr>
          <p:spPr bwMode="auto">
            <a:xfrm>
              <a:off x="3704" y="1920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17475" name="Text Box 67"/>
            <p:cNvSpPr txBox="1">
              <a:spLocks noChangeArrowheads="1"/>
            </p:cNvSpPr>
            <p:nvPr/>
          </p:nvSpPr>
          <p:spPr bwMode="auto">
            <a:xfrm>
              <a:off x="4192" y="1904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7476" name="Text Box 68"/>
            <p:cNvSpPr txBox="1">
              <a:spLocks noChangeArrowheads="1"/>
            </p:cNvSpPr>
            <p:nvPr/>
          </p:nvSpPr>
          <p:spPr bwMode="auto">
            <a:xfrm>
              <a:off x="4896" y="1928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7477" name="Text Box 69"/>
            <p:cNvSpPr txBox="1">
              <a:spLocks noChangeArrowheads="1"/>
            </p:cNvSpPr>
            <p:nvPr/>
          </p:nvSpPr>
          <p:spPr bwMode="auto">
            <a:xfrm>
              <a:off x="5632" y="1920"/>
              <a:ext cx="304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17478" name="Text Box 70"/>
            <p:cNvSpPr txBox="1">
              <a:spLocks noChangeArrowheads="1"/>
            </p:cNvSpPr>
            <p:nvPr/>
          </p:nvSpPr>
          <p:spPr bwMode="auto">
            <a:xfrm>
              <a:off x="3760" y="2184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17479" name="Text Box 71"/>
            <p:cNvSpPr txBox="1">
              <a:spLocks noChangeArrowheads="1"/>
            </p:cNvSpPr>
            <p:nvPr/>
          </p:nvSpPr>
          <p:spPr bwMode="auto">
            <a:xfrm>
              <a:off x="4240" y="2184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17480" name="Text Box 72"/>
            <p:cNvSpPr txBox="1">
              <a:spLocks noChangeArrowheads="1"/>
            </p:cNvSpPr>
            <p:nvPr/>
          </p:nvSpPr>
          <p:spPr bwMode="auto">
            <a:xfrm>
              <a:off x="4960" y="2160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17481" name="Text Box 73"/>
            <p:cNvSpPr txBox="1">
              <a:spLocks noChangeArrowheads="1"/>
            </p:cNvSpPr>
            <p:nvPr/>
          </p:nvSpPr>
          <p:spPr bwMode="auto">
            <a:xfrm>
              <a:off x="5688" y="2176"/>
              <a:ext cx="2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9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</p:grpSp>
      <p:sp>
        <p:nvSpPr>
          <p:cNvPr id="17483" name="Text Box 75"/>
          <p:cNvSpPr txBox="1">
            <a:spLocks noChangeArrowheads="1"/>
          </p:cNvSpPr>
          <p:nvPr/>
        </p:nvSpPr>
        <p:spPr bwMode="auto">
          <a:xfrm>
            <a:off x="241300" y="2146300"/>
            <a:ext cx="46990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300">
                <a:solidFill>
                  <a:srgbClr val="FF0000"/>
                </a:solidFill>
                <a:latin typeface="Arial - 14"/>
              </a:rPr>
              <a:t>движение,при котором тело за любые равные промежутки времени проходит равные пути.</a:t>
            </a:r>
          </a:p>
        </p:txBody>
      </p:sp>
      <p:sp>
        <p:nvSpPr>
          <p:cNvPr id="17484" name="Text Box 76"/>
          <p:cNvSpPr txBox="1">
            <a:spLocks noChangeArrowheads="1"/>
          </p:cNvSpPr>
          <p:nvPr/>
        </p:nvSpPr>
        <p:spPr bwMode="auto">
          <a:xfrm>
            <a:off x="5232400" y="2184400"/>
            <a:ext cx="5207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rgbClr val="FF0000"/>
                </a:solidFill>
                <a:latin typeface="Arial - 14"/>
              </a:rPr>
              <a:t>движение,при которм тело за равные промежутки времени проходит разные пути.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5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50925" y="25384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3054350" y="342900"/>
            <a:ext cx="2400300" cy="393700"/>
            <a:chOff x="1924" y="216"/>
            <a:chExt cx="1512" cy="248"/>
          </a:xfrm>
        </p:grpSpPr>
        <p:sp>
          <p:nvSpPr>
            <p:cNvPr id="18436" name="Oval 4"/>
            <p:cNvSpPr>
              <a:spLocks noChangeArrowheads="1"/>
            </p:cNvSpPr>
            <p:nvPr/>
          </p:nvSpPr>
          <p:spPr bwMode="auto">
            <a:xfrm>
              <a:off x="1924" y="216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2288" y="240"/>
              <a:ext cx="992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500">
                  <a:solidFill>
                    <a:srgbClr val="000000"/>
                  </a:solidFill>
                  <a:latin typeface="Arial - 16"/>
                </a:rPr>
                <a:t>равномерное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52725" y="24749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27525" y="25003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16625" y="25511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6172200" y="2527300"/>
            <a:ext cx="3441700" cy="2008188"/>
            <a:chOff x="3888" y="1592"/>
            <a:chExt cx="2168" cy="1265"/>
          </a:xfrm>
        </p:grpSpPr>
        <p:sp>
          <p:nvSpPr>
            <p:cNvPr id="4098" name="Freeform 2"/>
            <p:cNvSpPr>
              <a:spLocks/>
            </p:cNvSpPr>
            <p:nvPr/>
          </p:nvSpPr>
          <p:spPr bwMode="auto">
            <a:xfrm>
              <a:off x="3888" y="1600"/>
              <a:ext cx="2105" cy="12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04" y="0"/>
                </a:cxn>
                <a:cxn ang="0">
                  <a:pos x="2104" y="1240"/>
                </a:cxn>
                <a:cxn ang="0">
                  <a:pos x="0" y="1240"/>
                </a:cxn>
                <a:cxn ang="0">
                  <a:pos x="0" y="0"/>
                </a:cxn>
              </a:cxnLst>
              <a:rect l="0" t="0" r="r" b="b"/>
              <a:pathLst>
                <a:path w="2105" h="1241">
                  <a:moveTo>
                    <a:pt x="0" y="0"/>
                  </a:moveTo>
                  <a:lnTo>
                    <a:pt x="2104" y="0"/>
                  </a:lnTo>
                  <a:lnTo>
                    <a:pt x="2104" y="1240"/>
                  </a:lnTo>
                  <a:lnTo>
                    <a:pt x="0" y="1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FFD4"/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3944" y="1592"/>
              <a:ext cx="2112" cy="1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100">
                  <a:solidFill>
                    <a:srgbClr val="000000"/>
                  </a:solidFill>
                  <a:latin typeface="Arial - 12"/>
                </a:rPr>
                <a:t>Движение</a:t>
              </a:r>
            </a:p>
            <a:p>
              <a:pPr algn="ctr"/>
              <a:r>
                <a:rPr lang="ru-RU" sz="1100">
                  <a:solidFill>
                    <a:srgbClr val="000000"/>
                  </a:solidFill>
                  <a:latin typeface="Arial - 12"/>
                </a:rPr>
                <a:t>Движенья нет,сказал мудрец брадатый.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Другой смолчал и стал пред ним ходить,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Сильнее бы не мог он возразить;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Хвалили все ответ замысловатый.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Но, господа,забавный случай сей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Другой пример на память мне приводит: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Ведь каждый день пред нами солнце ходит,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Однако ж прав упрямый Галилей.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                                          </a:t>
              </a:r>
            </a:p>
            <a:p>
              <a:r>
                <a:rPr lang="ru-RU" sz="1100">
                  <a:solidFill>
                    <a:srgbClr val="000000"/>
                  </a:solidFill>
                  <a:latin typeface="Arial - 12"/>
                </a:rPr>
                <a:t>                                      А.С.Пушкин</a:t>
              </a:r>
            </a:p>
          </p:txBody>
        </p:sp>
      </p:grp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1981200" y="431800"/>
            <a:ext cx="5384800" cy="750888"/>
            <a:chOff x="1248" y="272"/>
            <a:chExt cx="3392" cy="473"/>
          </a:xfrm>
        </p:grpSpPr>
        <p:sp>
          <p:nvSpPr>
            <p:cNvPr id="4101" name="Freeform 5"/>
            <p:cNvSpPr>
              <a:spLocks/>
            </p:cNvSpPr>
            <p:nvPr/>
          </p:nvSpPr>
          <p:spPr bwMode="auto">
            <a:xfrm>
              <a:off x="1248" y="272"/>
              <a:ext cx="3353" cy="4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52" y="0"/>
                </a:cxn>
                <a:cxn ang="0">
                  <a:pos x="3352" y="472"/>
                </a:cxn>
                <a:cxn ang="0">
                  <a:pos x="0" y="472"/>
                </a:cxn>
                <a:cxn ang="0">
                  <a:pos x="0" y="0"/>
                </a:cxn>
              </a:cxnLst>
              <a:rect l="0" t="0" r="r" b="b"/>
              <a:pathLst>
                <a:path w="3353" h="473">
                  <a:moveTo>
                    <a:pt x="0" y="0"/>
                  </a:moveTo>
                  <a:lnTo>
                    <a:pt x="3352" y="0"/>
                  </a:lnTo>
                  <a:lnTo>
                    <a:pt x="3352" y="472"/>
                  </a:lnTo>
                  <a:lnTo>
                    <a:pt x="0" y="4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FFD4"/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1360" y="344"/>
              <a:ext cx="3280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600">
                  <a:solidFill>
                    <a:srgbClr val="000000"/>
                  </a:solidFill>
                  <a:latin typeface="Arial - 16"/>
                </a:rPr>
                <a:t>Механическое движение-изменение с течением времени положения тел </a:t>
              </a:r>
              <a:r>
                <a:rPr lang="ru-RU" sz="1600" i="1">
                  <a:solidFill>
                    <a:srgbClr val="000000"/>
                  </a:solidFill>
                  <a:latin typeface="Arial - 16"/>
                </a:rPr>
                <a:t>относительно </a:t>
              </a:r>
              <a:r>
                <a:rPr lang="ru-RU" sz="1600">
                  <a:solidFill>
                    <a:srgbClr val="000000"/>
                  </a:solidFill>
                  <a:latin typeface="Arial - 16"/>
                </a:rPr>
                <a:t>других тел.</a:t>
              </a:r>
            </a:p>
          </p:txBody>
        </p:sp>
      </p:grpSp>
      <p:pic>
        <p:nvPicPr>
          <p:cNvPr id="4104" name="Picture 8" descr="clipboard(5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100" y="1993900"/>
            <a:ext cx="4979988" cy="301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5" name="Picture 9" descr="clipboard(6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400" y="901700"/>
            <a:ext cx="393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6" name="Picture 10" descr="clipboard(6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" y="685800"/>
            <a:ext cx="393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1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80325" y="26146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5" y="14239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5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80325" y="26146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1511300" y="2667000"/>
            <a:ext cx="0" cy="787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3149600" y="2641600"/>
            <a:ext cx="0" cy="774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4800600" y="2654300"/>
            <a:ext cx="0" cy="800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438900" y="2679700"/>
            <a:ext cx="38100" cy="774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1511300" y="2679700"/>
            <a:ext cx="14732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3213100" y="2641600"/>
            <a:ext cx="14478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4838700" y="2628900"/>
            <a:ext cx="14732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477000" y="2641600"/>
            <a:ext cx="15748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66" name="Group 14"/>
          <p:cNvGrpSpPr>
            <a:grpSpLocks/>
          </p:cNvGrpSpPr>
          <p:nvPr/>
        </p:nvGrpSpPr>
        <p:grpSpPr bwMode="auto">
          <a:xfrm>
            <a:off x="2082800" y="2070100"/>
            <a:ext cx="344488" cy="344488"/>
            <a:chOff x="1312" y="1304"/>
            <a:chExt cx="217" cy="217"/>
          </a:xfrm>
        </p:grpSpPr>
        <p:sp>
          <p:nvSpPr>
            <p:cNvPr id="23564" name="Freeform 12"/>
            <p:cNvSpPr>
              <a:spLocks/>
            </p:cNvSpPr>
            <p:nvPr/>
          </p:nvSpPr>
          <p:spPr bwMode="auto">
            <a:xfrm>
              <a:off x="1312" y="1304"/>
              <a:ext cx="161" cy="185"/>
            </a:xfrm>
            <a:custGeom>
              <a:avLst/>
              <a:gdLst/>
              <a:ahLst/>
              <a:cxnLst>
                <a:cxn ang="0">
                  <a:pos x="106" y="5"/>
                </a:cxn>
                <a:cxn ang="0">
                  <a:pos x="95" y="2"/>
                </a:cxn>
                <a:cxn ang="0">
                  <a:pos x="85" y="1"/>
                </a:cxn>
                <a:cxn ang="0">
                  <a:pos x="70" y="0"/>
                </a:cxn>
                <a:cxn ang="0">
                  <a:pos x="54" y="1"/>
                </a:cxn>
                <a:cxn ang="0">
                  <a:pos x="47" y="4"/>
                </a:cxn>
                <a:cxn ang="0">
                  <a:pos x="43" y="9"/>
                </a:cxn>
                <a:cxn ang="0">
                  <a:pos x="38" y="16"/>
                </a:cxn>
                <a:cxn ang="0">
                  <a:pos x="35" y="22"/>
                </a:cxn>
                <a:cxn ang="0">
                  <a:pos x="34" y="31"/>
                </a:cxn>
                <a:cxn ang="0">
                  <a:pos x="35" y="38"/>
                </a:cxn>
                <a:cxn ang="0">
                  <a:pos x="38" y="45"/>
                </a:cxn>
                <a:cxn ang="0">
                  <a:pos x="45" y="54"/>
                </a:cxn>
                <a:cxn ang="0">
                  <a:pos x="46" y="63"/>
                </a:cxn>
                <a:cxn ang="0">
                  <a:pos x="52" y="68"/>
                </a:cxn>
                <a:cxn ang="0">
                  <a:pos x="58" y="71"/>
                </a:cxn>
                <a:cxn ang="0">
                  <a:pos x="63" y="78"/>
                </a:cxn>
                <a:cxn ang="0">
                  <a:pos x="71" y="85"/>
                </a:cxn>
                <a:cxn ang="0">
                  <a:pos x="79" y="86"/>
                </a:cxn>
                <a:cxn ang="0">
                  <a:pos x="89" y="90"/>
                </a:cxn>
                <a:cxn ang="0">
                  <a:pos x="98" y="93"/>
                </a:cxn>
                <a:cxn ang="0">
                  <a:pos x="106" y="94"/>
                </a:cxn>
                <a:cxn ang="0">
                  <a:pos x="114" y="98"/>
                </a:cxn>
                <a:cxn ang="0">
                  <a:pos x="122" y="102"/>
                </a:cxn>
                <a:cxn ang="0">
                  <a:pos x="130" y="102"/>
                </a:cxn>
                <a:cxn ang="0">
                  <a:pos x="135" y="106"/>
                </a:cxn>
                <a:cxn ang="0">
                  <a:pos x="141" y="110"/>
                </a:cxn>
                <a:cxn ang="0">
                  <a:pos x="146" y="115"/>
                </a:cxn>
                <a:cxn ang="0">
                  <a:pos x="154" y="122"/>
                </a:cxn>
                <a:cxn ang="0">
                  <a:pos x="158" y="130"/>
                </a:cxn>
                <a:cxn ang="0">
                  <a:pos x="159" y="138"/>
                </a:cxn>
                <a:cxn ang="0">
                  <a:pos x="160" y="154"/>
                </a:cxn>
                <a:cxn ang="0">
                  <a:pos x="156" y="162"/>
                </a:cxn>
                <a:cxn ang="0">
                  <a:pos x="149" y="166"/>
                </a:cxn>
                <a:cxn ang="0">
                  <a:pos x="141" y="168"/>
                </a:cxn>
                <a:cxn ang="0">
                  <a:pos x="134" y="172"/>
                </a:cxn>
                <a:cxn ang="0">
                  <a:pos x="126" y="174"/>
                </a:cxn>
                <a:cxn ang="0">
                  <a:pos x="118" y="176"/>
                </a:cxn>
                <a:cxn ang="0">
                  <a:pos x="110" y="180"/>
                </a:cxn>
                <a:cxn ang="0">
                  <a:pos x="102" y="182"/>
                </a:cxn>
                <a:cxn ang="0">
                  <a:pos x="94" y="183"/>
                </a:cxn>
                <a:cxn ang="0">
                  <a:pos x="86" y="184"/>
                </a:cxn>
                <a:cxn ang="0">
                  <a:pos x="34" y="184"/>
                </a:cxn>
                <a:cxn ang="0">
                  <a:pos x="26" y="182"/>
                </a:cxn>
                <a:cxn ang="0">
                  <a:pos x="19" y="178"/>
                </a:cxn>
                <a:cxn ang="0">
                  <a:pos x="14" y="173"/>
                </a:cxn>
                <a:cxn ang="0">
                  <a:pos x="6" y="165"/>
                </a:cxn>
                <a:cxn ang="0">
                  <a:pos x="2" y="160"/>
                </a:cxn>
              </a:cxnLst>
              <a:rect l="0" t="0" r="r" b="b"/>
              <a:pathLst>
                <a:path w="161" h="185">
                  <a:moveTo>
                    <a:pt x="128" y="16"/>
                  </a:moveTo>
                  <a:lnTo>
                    <a:pt x="106" y="5"/>
                  </a:lnTo>
                  <a:lnTo>
                    <a:pt x="101" y="3"/>
                  </a:lnTo>
                  <a:lnTo>
                    <a:pt x="95" y="2"/>
                  </a:lnTo>
                  <a:lnTo>
                    <a:pt x="90" y="2"/>
                  </a:lnTo>
                  <a:lnTo>
                    <a:pt x="85" y="1"/>
                  </a:lnTo>
                  <a:lnTo>
                    <a:pt x="80" y="1"/>
                  </a:lnTo>
                  <a:lnTo>
                    <a:pt x="70" y="0"/>
                  </a:lnTo>
                  <a:lnTo>
                    <a:pt x="58" y="0"/>
                  </a:lnTo>
                  <a:lnTo>
                    <a:pt x="54" y="1"/>
                  </a:lnTo>
                  <a:lnTo>
                    <a:pt x="50" y="2"/>
                  </a:lnTo>
                  <a:lnTo>
                    <a:pt x="47" y="4"/>
                  </a:lnTo>
                  <a:lnTo>
                    <a:pt x="45" y="6"/>
                  </a:lnTo>
                  <a:lnTo>
                    <a:pt x="43" y="9"/>
                  </a:lnTo>
                  <a:lnTo>
                    <a:pt x="42" y="11"/>
                  </a:lnTo>
                  <a:lnTo>
                    <a:pt x="38" y="16"/>
                  </a:lnTo>
                  <a:lnTo>
                    <a:pt x="36" y="19"/>
                  </a:lnTo>
                  <a:lnTo>
                    <a:pt x="35" y="22"/>
                  </a:lnTo>
                  <a:lnTo>
                    <a:pt x="34" y="26"/>
                  </a:lnTo>
                  <a:lnTo>
                    <a:pt x="34" y="31"/>
                  </a:lnTo>
                  <a:lnTo>
                    <a:pt x="34" y="35"/>
                  </a:lnTo>
                  <a:lnTo>
                    <a:pt x="35" y="38"/>
                  </a:lnTo>
                  <a:lnTo>
                    <a:pt x="37" y="42"/>
                  </a:lnTo>
                  <a:lnTo>
                    <a:pt x="38" y="45"/>
                  </a:lnTo>
                  <a:lnTo>
                    <a:pt x="43" y="50"/>
                  </a:lnTo>
                  <a:lnTo>
                    <a:pt x="45" y="54"/>
                  </a:lnTo>
                  <a:lnTo>
                    <a:pt x="46" y="58"/>
                  </a:lnTo>
                  <a:lnTo>
                    <a:pt x="46" y="63"/>
                  </a:lnTo>
                  <a:lnTo>
                    <a:pt x="49" y="66"/>
                  </a:lnTo>
                  <a:lnTo>
                    <a:pt x="52" y="68"/>
                  </a:lnTo>
                  <a:lnTo>
                    <a:pt x="56" y="70"/>
                  </a:lnTo>
                  <a:lnTo>
                    <a:pt x="58" y="71"/>
                  </a:lnTo>
                  <a:lnTo>
                    <a:pt x="61" y="73"/>
                  </a:lnTo>
                  <a:lnTo>
                    <a:pt x="63" y="78"/>
                  </a:lnTo>
                  <a:lnTo>
                    <a:pt x="67" y="83"/>
                  </a:lnTo>
                  <a:lnTo>
                    <a:pt x="71" y="85"/>
                  </a:lnTo>
                  <a:lnTo>
                    <a:pt x="74" y="86"/>
                  </a:lnTo>
                  <a:lnTo>
                    <a:pt x="79" y="86"/>
                  </a:lnTo>
                  <a:lnTo>
                    <a:pt x="84" y="88"/>
                  </a:lnTo>
                  <a:lnTo>
                    <a:pt x="89" y="90"/>
                  </a:lnTo>
                  <a:lnTo>
                    <a:pt x="94" y="92"/>
                  </a:lnTo>
                  <a:lnTo>
                    <a:pt x="98" y="93"/>
                  </a:lnTo>
                  <a:lnTo>
                    <a:pt x="102" y="94"/>
                  </a:lnTo>
                  <a:lnTo>
                    <a:pt x="106" y="94"/>
                  </a:lnTo>
                  <a:lnTo>
                    <a:pt x="110" y="96"/>
                  </a:lnTo>
                  <a:lnTo>
                    <a:pt x="114" y="98"/>
                  </a:lnTo>
                  <a:lnTo>
                    <a:pt x="118" y="100"/>
                  </a:lnTo>
                  <a:lnTo>
                    <a:pt x="122" y="102"/>
                  </a:lnTo>
                  <a:lnTo>
                    <a:pt x="126" y="102"/>
                  </a:lnTo>
                  <a:lnTo>
                    <a:pt x="130" y="102"/>
                  </a:lnTo>
                  <a:lnTo>
                    <a:pt x="133" y="104"/>
                  </a:lnTo>
                  <a:lnTo>
                    <a:pt x="135" y="106"/>
                  </a:lnTo>
                  <a:lnTo>
                    <a:pt x="138" y="108"/>
                  </a:lnTo>
                  <a:lnTo>
                    <a:pt x="141" y="110"/>
                  </a:lnTo>
                  <a:lnTo>
                    <a:pt x="144" y="113"/>
                  </a:lnTo>
                  <a:lnTo>
                    <a:pt x="146" y="115"/>
                  </a:lnTo>
                  <a:lnTo>
                    <a:pt x="152" y="120"/>
                  </a:lnTo>
                  <a:lnTo>
                    <a:pt x="154" y="122"/>
                  </a:lnTo>
                  <a:lnTo>
                    <a:pt x="157" y="126"/>
                  </a:lnTo>
                  <a:lnTo>
                    <a:pt x="158" y="130"/>
                  </a:lnTo>
                  <a:lnTo>
                    <a:pt x="159" y="134"/>
                  </a:lnTo>
                  <a:lnTo>
                    <a:pt x="159" y="138"/>
                  </a:lnTo>
                  <a:lnTo>
                    <a:pt x="160" y="147"/>
                  </a:lnTo>
                  <a:lnTo>
                    <a:pt x="160" y="154"/>
                  </a:lnTo>
                  <a:lnTo>
                    <a:pt x="159" y="157"/>
                  </a:lnTo>
                  <a:lnTo>
                    <a:pt x="156" y="162"/>
                  </a:lnTo>
                  <a:lnTo>
                    <a:pt x="153" y="164"/>
                  </a:lnTo>
                  <a:lnTo>
                    <a:pt x="149" y="166"/>
                  </a:lnTo>
                  <a:lnTo>
                    <a:pt x="145" y="166"/>
                  </a:lnTo>
                  <a:lnTo>
                    <a:pt x="141" y="168"/>
                  </a:lnTo>
                  <a:lnTo>
                    <a:pt x="138" y="170"/>
                  </a:lnTo>
                  <a:lnTo>
                    <a:pt x="134" y="172"/>
                  </a:lnTo>
                  <a:lnTo>
                    <a:pt x="130" y="173"/>
                  </a:lnTo>
                  <a:lnTo>
                    <a:pt x="126" y="174"/>
                  </a:lnTo>
                  <a:lnTo>
                    <a:pt x="122" y="174"/>
                  </a:lnTo>
                  <a:lnTo>
                    <a:pt x="118" y="176"/>
                  </a:lnTo>
                  <a:lnTo>
                    <a:pt x="114" y="178"/>
                  </a:lnTo>
                  <a:lnTo>
                    <a:pt x="110" y="180"/>
                  </a:lnTo>
                  <a:lnTo>
                    <a:pt x="106" y="182"/>
                  </a:lnTo>
                  <a:lnTo>
                    <a:pt x="102" y="182"/>
                  </a:lnTo>
                  <a:lnTo>
                    <a:pt x="98" y="182"/>
                  </a:lnTo>
                  <a:lnTo>
                    <a:pt x="94" y="183"/>
                  </a:lnTo>
                  <a:lnTo>
                    <a:pt x="90" y="183"/>
                  </a:lnTo>
                  <a:lnTo>
                    <a:pt x="86" y="184"/>
                  </a:lnTo>
                  <a:lnTo>
                    <a:pt x="78" y="184"/>
                  </a:lnTo>
                  <a:lnTo>
                    <a:pt x="34" y="184"/>
                  </a:lnTo>
                  <a:lnTo>
                    <a:pt x="30" y="183"/>
                  </a:lnTo>
                  <a:lnTo>
                    <a:pt x="26" y="182"/>
                  </a:lnTo>
                  <a:lnTo>
                    <a:pt x="22" y="180"/>
                  </a:lnTo>
                  <a:lnTo>
                    <a:pt x="19" y="178"/>
                  </a:lnTo>
                  <a:lnTo>
                    <a:pt x="17" y="175"/>
                  </a:lnTo>
                  <a:lnTo>
                    <a:pt x="14" y="173"/>
                  </a:lnTo>
                  <a:lnTo>
                    <a:pt x="11" y="170"/>
                  </a:lnTo>
                  <a:lnTo>
                    <a:pt x="6" y="165"/>
                  </a:lnTo>
                  <a:lnTo>
                    <a:pt x="4" y="162"/>
                  </a:lnTo>
                  <a:lnTo>
                    <a:pt x="2" y="160"/>
                  </a:lnTo>
                  <a:lnTo>
                    <a:pt x="0" y="15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5" name="Freeform 13"/>
            <p:cNvSpPr>
              <a:spLocks/>
            </p:cNvSpPr>
            <p:nvPr/>
          </p:nvSpPr>
          <p:spPr bwMode="auto">
            <a:xfrm>
              <a:off x="1528" y="1448"/>
              <a:ext cx="1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2"/>
                </a:cxn>
              </a:cxnLst>
              <a:rect l="0" t="0" r="r" b="b"/>
              <a:pathLst>
                <a:path w="1" h="73">
                  <a:moveTo>
                    <a:pt x="0" y="0"/>
                  </a:moveTo>
                  <a:lnTo>
                    <a:pt x="0" y="7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73" name="Group 21"/>
          <p:cNvGrpSpPr>
            <a:grpSpLocks/>
          </p:cNvGrpSpPr>
          <p:nvPr/>
        </p:nvGrpSpPr>
        <p:grpSpPr bwMode="auto">
          <a:xfrm>
            <a:off x="3810000" y="1993900"/>
            <a:ext cx="3938588" cy="420688"/>
            <a:chOff x="2400" y="1256"/>
            <a:chExt cx="2481" cy="265"/>
          </a:xfrm>
        </p:grpSpPr>
        <p:sp>
          <p:nvSpPr>
            <p:cNvPr id="23567" name="Freeform 15"/>
            <p:cNvSpPr>
              <a:spLocks/>
            </p:cNvSpPr>
            <p:nvPr/>
          </p:nvSpPr>
          <p:spPr bwMode="auto">
            <a:xfrm>
              <a:off x="2400" y="1264"/>
              <a:ext cx="159" cy="169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37" y="5"/>
                </a:cxn>
                <a:cxn ang="0">
                  <a:pos x="34" y="13"/>
                </a:cxn>
                <a:cxn ang="0">
                  <a:pos x="33" y="22"/>
                </a:cxn>
                <a:cxn ang="0">
                  <a:pos x="34" y="30"/>
                </a:cxn>
                <a:cxn ang="0">
                  <a:pos x="38" y="37"/>
                </a:cxn>
                <a:cxn ang="0">
                  <a:pos x="43" y="42"/>
                </a:cxn>
                <a:cxn ang="0">
                  <a:pos x="46" y="48"/>
                </a:cxn>
                <a:cxn ang="0">
                  <a:pos x="49" y="52"/>
                </a:cxn>
                <a:cxn ang="0">
                  <a:pos x="56" y="54"/>
                </a:cxn>
                <a:cxn ang="0">
                  <a:pos x="63" y="58"/>
                </a:cxn>
                <a:cxn ang="0">
                  <a:pos x="70" y="62"/>
                </a:cxn>
                <a:cxn ang="0">
                  <a:pos x="78" y="67"/>
                </a:cxn>
                <a:cxn ang="0">
                  <a:pos x="89" y="70"/>
                </a:cxn>
                <a:cxn ang="0">
                  <a:pos x="98" y="72"/>
                </a:cxn>
                <a:cxn ang="0">
                  <a:pos x="106" y="76"/>
                </a:cxn>
                <a:cxn ang="0">
                  <a:pos x="111" y="81"/>
                </a:cxn>
                <a:cxn ang="0">
                  <a:pos x="117" y="85"/>
                </a:cxn>
                <a:cxn ang="0">
                  <a:pos x="122" y="86"/>
                </a:cxn>
                <a:cxn ang="0">
                  <a:pos x="128" y="90"/>
                </a:cxn>
                <a:cxn ang="0">
                  <a:pos x="134" y="94"/>
                </a:cxn>
                <a:cxn ang="0">
                  <a:pos x="142" y="102"/>
                </a:cxn>
                <a:cxn ang="0">
                  <a:pos x="149" y="110"/>
                </a:cxn>
                <a:cxn ang="0">
                  <a:pos x="150" y="114"/>
                </a:cxn>
                <a:cxn ang="0">
                  <a:pos x="154" y="122"/>
                </a:cxn>
                <a:cxn ang="0">
                  <a:pos x="157" y="131"/>
                </a:cxn>
                <a:cxn ang="0">
                  <a:pos x="158" y="138"/>
                </a:cxn>
                <a:cxn ang="0">
                  <a:pos x="157" y="146"/>
                </a:cxn>
                <a:cxn ang="0">
                  <a:pos x="154" y="154"/>
                </a:cxn>
                <a:cxn ang="0">
                  <a:pos x="149" y="158"/>
                </a:cxn>
                <a:cxn ang="0">
                  <a:pos x="142" y="158"/>
                </a:cxn>
                <a:cxn ang="0">
                  <a:pos x="133" y="160"/>
                </a:cxn>
                <a:cxn ang="0">
                  <a:pos x="126" y="164"/>
                </a:cxn>
                <a:cxn ang="0">
                  <a:pos x="118" y="166"/>
                </a:cxn>
                <a:cxn ang="0">
                  <a:pos x="109" y="167"/>
                </a:cxn>
                <a:cxn ang="0">
                  <a:pos x="93" y="168"/>
                </a:cxn>
                <a:cxn ang="0">
                  <a:pos x="42" y="168"/>
                </a:cxn>
                <a:cxn ang="0">
                  <a:pos x="32" y="166"/>
                </a:cxn>
                <a:cxn ang="0">
                  <a:pos x="22" y="162"/>
                </a:cxn>
                <a:cxn ang="0">
                  <a:pos x="0" y="160"/>
                </a:cxn>
              </a:cxnLst>
              <a:rect l="0" t="0" r="r" b="b"/>
              <a:pathLst>
                <a:path w="159" h="169">
                  <a:moveTo>
                    <a:pt x="128" y="0"/>
                  </a:moveTo>
                  <a:lnTo>
                    <a:pt x="43" y="0"/>
                  </a:lnTo>
                  <a:lnTo>
                    <a:pt x="39" y="2"/>
                  </a:lnTo>
                  <a:lnTo>
                    <a:pt x="37" y="5"/>
                  </a:lnTo>
                  <a:lnTo>
                    <a:pt x="35" y="9"/>
                  </a:lnTo>
                  <a:lnTo>
                    <a:pt x="34" y="13"/>
                  </a:lnTo>
                  <a:lnTo>
                    <a:pt x="34" y="18"/>
                  </a:lnTo>
                  <a:lnTo>
                    <a:pt x="33" y="22"/>
                  </a:lnTo>
                  <a:lnTo>
                    <a:pt x="34" y="26"/>
                  </a:lnTo>
                  <a:lnTo>
                    <a:pt x="34" y="30"/>
                  </a:lnTo>
                  <a:lnTo>
                    <a:pt x="37" y="34"/>
                  </a:lnTo>
                  <a:lnTo>
                    <a:pt x="38" y="37"/>
                  </a:lnTo>
                  <a:lnTo>
                    <a:pt x="41" y="39"/>
                  </a:lnTo>
                  <a:lnTo>
                    <a:pt x="43" y="42"/>
                  </a:lnTo>
                  <a:lnTo>
                    <a:pt x="45" y="45"/>
                  </a:lnTo>
                  <a:lnTo>
                    <a:pt x="46" y="48"/>
                  </a:lnTo>
                  <a:lnTo>
                    <a:pt x="46" y="50"/>
                  </a:lnTo>
                  <a:lnTo>
                    <a:pt x="49" y="52"/>
                  </a:lnTo>
                  <a:lnTo>
                    <a:pt x="52" y="54"/>
                  </a:lnTo>
                  <a:lnTo>
                    <a:pt x="56" y="54"/>
                  </a:lnTo>
                  <a:lnTo>
                    <a:pt x="60" y="56"/>
                  </a:lnTo>
                  <a:lnTo>
                    <a:pt x="63" y="58"/>
                  </a:lnTo>
                  <a:lnTo>
                    <a:pt x="66" y="60"/>
                  </a:lnTo>
                  <a:lnTo>
                    <a:pt x="70" y="62"/>
                  </a:lnTo>
                  <a:lnTo>
                    <a:pt x="74" y="65"/>
                  </a:lnTo>
                  <a:lnTo>
                    <a:pt x="78" y="67"/>
                  </a:lnTo>
                  <a:lnTo>
                    <a:pt x="83" y="69"/>
                  </a:lnTo>
                  <a:lnTo>
                    <a:pt x="89" y="70"/>
                  </a:lnTo>
                  <a:lnTo>
                    <a:pt x="94" y="70"/>
                  </a:lnTo>
                  <a:lnTo>
                    <a:pt x="98" y="72"/>
                  </a:lnTo>
                  <a:lnTo>
                    <a:pt x="102" y="74"/>
                  </a:lnTo>
                  <a:lnTo>
                    <a:pt x="106" y="76"/>
                  </a:lnTo>
                  <a:lnTo>
                    <a:pt x="108" y="78"/>
                  </a:lnTo>
                  <a:lnTo>
                    <a:pt x="111" y="81"/>
                  </a:lnTo>
                  <a:lnTo>
                    <a:pt x="114" y="83"/>
                  </a:lnTo>
                  <a:lnTo>
                    <a:pt x="117" y="85"/>
                  </a:lnTo>
                  <a:lnTo>
                    <a:pt x="120" y="86"/>
                  </a:lnTo>
                  <a:lnTo>
                    <a:pt x="122" y="86"/>
                  </a:lnTo>
                  <a:lnTo>
                    <a:pt x="126" y="88"/>
                  </a:lnTo>
                  <a:lnTo>
                    <a:pt x="128" y="90"/>
                  </a:lnTo>
                  <a:lnTo>
                    <a:pt x="130" y="92"/>
                  </a:lnTo>
                  <a:lnTo>
                    <a:pt x="134" y="94"/>
                  </a:lnTo>
                  <a:lnTo>
                    <a:pt x="136" y="97"/>
                  </a:lnTo>
                  <a:lnTo>
                    <a:pt x="142" y="102"/>
                  </a:lnTo>
                  <a:lnTo>
                    <a:pt x="146" y="106"/>
                  </a:lnTo>
                  <a:lnTo>
                    <a:pt x="149" y="110"/>
                  </a:lnTo>
                  <a:lnTo>
                    <a:pt x="150" y="112"/>
                  </a:lnTo>
                  <a:lnTo>
                    <a:pt x="150" y="114"/>
                  </a:lnTo>
                  <a:lnTo>
                    <a:pt x="152" y="118"/>
                  </a:lnTo>
                  <a:lnTo>
                    <a:pt x="154" y="122"/>
                  </a:lnTo>
                  <a:lnTo>
                    <a:pt x="156" y="127"/>
                  </a:lnTo>
                  <a:lnTo>
                    <a:pt x="157" y="131"/>
                  </a:lnTo>
                  <a:lnTo>
                    <a:pt x="158" y="134"/>
                  </a:lnTo>
                  <a:lnTo>
                    <a:pt x="158" y="138"/>
                  </a:lnTo>
                  <a:lnTo>
                    <a:pt x="158" y="142"/>
                  </a:lnTo>
                  <a:lnTo>
                    <a:pt x="157" y="146"/>
                  </a:lnTo>
                  <a:lnTo>
                    <a:pt x="155" y="150"/>
                  </a:lnTo>
                  <a:lnTo>
                    <a:pt x="154" y="154"/>
                  </a:lnTo>
                  <a:lnTo>
                    <a:pt x="151" y="156"/>
                  </a:lnTo>
                  <a:lnTo>
                    <a:pt x="149" y="158"/>
                  </a:lnTo>
                  <a:lnTo>
                    <a:pt x="146" y="158"/>
                  </a:lnTo>
                  <a:lnTo>
                    <a:pt x="142" y="158"/>
                  </a:lnTo>
                  <a:lnTo>
                    <a:pt x="137" y="159"/>
                  </a:lnTo>
                  <a:lnTo>
                    <a:pt x="133" y="160"/>
                  </a:lnTo>
                  <a:lnTo>
                    <a:pt x="130" y="162"/>
                  </a:lnTo>
                  <a:lnTo>
                    <a:pt x="126" y="164"/>
                  </a:lnTo>
                  <a:lnTo>
                    <a:pt x="122" y="166"/>
                  </a:lnTo>
                  <a:lnTo>
                    <a:pt x="118" y="166"/>
                  </a:lnTo>
                  <a:lnTo>
                    <a:pt x="114" y="167"/>
                  </a:lnTo>
                  <a:lnTo>
                    <a:pt x="109" y="167"/>
                  </a:lnTo>
                  <a:lnTo>
                    <a:pt x="103" y="167"/>
                  </a:lnTo>
                  <a:lnTo>
                    <a:pt x="93" y="168"/>
                  </a:lnTo>
                  <a:lnTo>
                    <a:pt x="58" y="168"/>
                  </a:lnTo>
                  <a:lnTo>
                    <a:pt x="42" y="168"/>
                  </a:lnTo>
                  <a:lnTo>
                    <a:pt x="37" y="167"/>
                  </a:lnTo>
                  <a:lnTo>
                    <a:pt x="32" y="166"/>
                  </a:lnTo>
                  <a:lnTo>
                    <a:pt x="26" y="164"/>
                  </a:lnTo>
                  <a:lnTo>
                    <a:pt x="22" y="162"/>
                  </a:lnTo>
                  <a:lnTo>
                    <a:pt x="18" y="162"/>
                  </a:lnTo>
                  <a:lnTo>
                    <a:pt x="0" y="16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8" name="Freeform 16"/>
            <p:cNvSpPr>
              <a:spLocks/>
            </p:cNvSpPr>
            <p:nvPr/>
          </p:nvSpPr>
          <p:spPr bwMode="auto">
            <a:xfrm>
              <a:off x="2624" y="1400"/>
              <a:ext cx="57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0"/>
                </a:cxn>
                <a:cxn ang="0">
                  <a:pos x="21" y="1"/>
                </a:cxn>
                <a:cxn ang="0">
                  <a:pos x="24" y="2"/>
                </a:cxn>
                <a:cxn ang="0">
                  <a:pos x="26" y="4"/>
                </a:cxn>
                <a:cxn ang="0">
                  <a:pos x="28" y="7"/>
                </a:cxn>
                <a:cxn ang="0">
                  <a:pos x="30" y="11"/>
                </a:cxn>
                <a:cxn ang="0">
                  <a:pos x="30" y="15"/>
                </a:cxn>
                <a:cxn ang="0">
                  <a:pos x="31" y="20"/>
                </a:cxn>
                <a:cxn ang="0">
                  <a:pos x="31" y="25"/>
                </a:cxn>
                <a:cxn ang="0">
                  <a:pos x="31" y="30"/>
                </a:cxn>
                <a:cxn ang="0">
                  <a:pos x="30" y="34"/>
                </a:cxn>
                <a:cxn ang="0">
                  <a:pos x="30" y="38"/>
                </a:cxn>
                <a:cxn ang="0">
                  <a:pos x="28" y="42"/>
                </a:cxn>
                <a:cxn ang="0">
                  <a:pos x="26" y="44"/>
                </a:cxn>
                <a:cxn ang="0">
                  <a:pos x="23" y="47"/>
                </a:cxn>
                <a:cxn ang="0">
                  <a:pos x="21" y="50"/>
                </a:cxn>
                <a:cxn ang="0">
                  <a:pos x="19" y="53"/>
                </a:cxn>
                <a:cxn ang="0">
                  <a:pos x="18" y="56"/>
                </a:cxn>
                <a:cxn ang="0">
                  <a:pos x="18" y="58"/>
                </a:cxn>
                <a:cxn ang="0">
                  <a:pos x="15" y="62"/>
                </a:cxn>
                <a:cxn ang="0">
                  <a:pos x="12" y="64"/>
                </a:cxn>
                <a:cxn ang="0">
                  <a:pos x="8" y="66"/>
                </a:cxn>
                <a:cxn ang="0">
                  <a:pos x="6" y="70"/>
                </a:cxn>
                <a:cxn ang="0">
                  <a:pos x="6" y="72"/>
                </a:cxn>
                <a:cxn ang="0">
                  <a:pos x="6" y="74"/>
                </a:cxn>
                <a:cxn ang="0">
                  <a:pos x="9" y="77"/>
                </a:cxn>
                <a:cxn ang="0">
                  <a:pos x="12" y="78"/>
                </a:cxn>
                <a:cxn ang="0">
                  <a:pos x="16" y="78"/>
                </a:cxn>
                <a:cxn ang="0">
                  <a:pos x="21" y="79"/>
                </a:cxn>
                <a:cxn ang="0">
                  <a:pos x="26" y="79"/>
                </a:cxn>
                <a:cxn ang="0">
                  <a:pos x="30" y="79"/>
                </a:cxn>
                <a:cxn ang="0">
                  <a:pos x="40" y="80"/>
                </a:cxn>
                <a:cxn ang="0">
                  <a:pos x="56" y="80"/>
                </a:cxn>
              </a:cxnLst>
              <a:rect l="0" t="0" r="r" b="b"/>
              <a:pathLst>
                <a:path w="57" h="81">
                  <a:moveTo>
                    <a:pt x="0" y="0"/>
                  </a:moveTo>
                  <a:lnTo>
                    <a:pt x="18" y="0"/>
                  </a:lnTo>
                  <a:lnTo>
                    <a:pt x="21" y="1"/>
                  </a:lnTo>
                  <a:lnTo>
                    <a:pt x="24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31" y="20"/>
                  </a:lnTo>
                  <a:lnTo>
                    <a:pt x="31" y="25"/>
                  </a:lnTo>
                  <a:lnTo>
                    <a:pt x="31" y="30"/>
                  </a:lnTo>
                  <a:lnTo>
                    <a:pt x="30" y="34"/>
                  </a:lnTo>
                  <a:lnTo>
                    <a:pt x="30" y="38"/>
                  </a:lnTo>
                  <a:lnTo>
                    <a:pt x="28" y="42"/>
                  </a:lnTo>
                  <a:lnTo>
                    <a:pt x="26" y="44"/>
                  </a:lnTo>
                  <a:lnTo>
                    <a:pt x="23" y="47"/>
                  </a:lnTo>
                  <a:lnTo>
                    <a:pt x="21" y="50"/>
                  </a:lnTo>
                  <a:lnTo>
                    <a:pt x="19" y="53"/>
                  </a:lnTo>
                  <a:lnTo>
                    <a:pt x="18" y="56"/>
                  </a:lnTo>
                  <a:lnTo>
                    <a:pt x="18" y="58"/>
                  </a:lnTo>
                  <a:lnTo>
                    <a:pt x="15" y="62"/>
                  </a:lnTo>
                  <a:lnTo>
                    <a:pt x="12" y="64"/>
                  </a:lnTo>
                  <a:lnTo>
                    <a:pt x="8" y="66"/>
                  </a:lnTo>
                  <a:lnTo>
                    <a:pt x="6" y="70"/>
                  </a:lnTo>
                  <a:lnTo>
                    <a:pt x="6" y="72"/>
                  </a:lnTo>
                  <a:lnTo>
                    <a:pt x="6" y="74"/>
                  </a:lnTo>
                  <a:lnTo>
                    <a:pt x="9" y="77"/>
                  </a:lnTo>
                  <a:lnTo>
                    <a:pt x="12" y="78"/>
                  </a:lnTo>
                  <a:lnTo>
                    <a:pt x="16" y="78"/>
                  </a:lnTo>
                  <a:lnTo>
                    <a:pt x="21" y="79"/>
                  </a:lnTo>
                  <a:lnTo>
                    <a:pt x="26" y="79"/>
                  </a:lnTo>
                  <a:lnTo>
                    <a:pt x="30" y="79"/>
                  </a:lnTo>
                  <a:lnTo>
                    <a:pt x="40" y="80"/>
                  </a:lnTo>
                  <a:lnTo>
                    <a:pt x="56" y="8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9" name="Freeform 17"/>
            <p:cNvSpPr>
              <a:spLocks/>
            </p:cNvSpPr>
            <p:nvPr/>
          </p:nvSpPr>
          <p:spPr bwMode="auto">
            <a:xfrm>
              <a:off x="3367" y="1256"/>
              <a:ext cx="192" cy="209"/>
            </a:xfrm>
            <a:custGeom>
              <a:avLst/>
              <a:gdLst/>
              <a:ahLst/>
              <a:cxnLst>
                <a:cxn ang="0">
                  <a:pos x="135" y="8"/>
                </a:cxn>
                <a:cxn ang="0">
                  <a:pos x="125" y="6"/>
                </a:cxn>
                <a:cxn ang="0">
                  <a:pos x="116" y="2"/>
                </a:cxn>
                <a:cxn ang="0">
                  <a:pos x="107" y="1"/>
                </a:cxn>
                <a:cxn ang="0">
                  <a:pos x="97" y="1"/>
                </a:cxn>
                <a:cxn ang="0">
                  <a:pos x="87" y="1"/>
                </a:cxn>
                <a:cxn ang="0">
                  <a:pos x="80" y="4"/>
                </a:cxn>
                <a:cxn ang="0">
                  <a:pos x="71" y="6"/>
                </a:cxn>
                <a:cxn ang="0">
                  <a:pos x="63" y="8"/>
                </a:cxn>
                <a:cxn ang="0">
                  <a:pos x="55" y="12"/>
                </a:cxn>
                <a:cxn ang="0">
                  <a:pos x="47" y="19"/>
                </a:cxn>
                <a:cxn ang="0">
                  <a:pos x="39" y="26"/>
                </a:cxn>
                <a:cxn ang="0">
                  <a:pos x="35" y="34"/>
                </a:cxn>
                <a:cxn ang="0">
                  <a:pos x="34" y="44"/>
                </a:cxn>
                <a:cxn ang="0">
                  <a:pos x="34" y="54"/>
                </a:cxn>
                <a:cxn ang="0">
                  <a:pos x="35" y="62"/>
                </a:cxn>
                <a:cxn ang="0">
                  <a:pos x="42" y="71"/>
                </a:cxn>
                <a:cxn ang="0">
                  <a:pos x="47" y="78"/>
                </a:cxn>
                <a:cxn ang="0">
                  <a:pos x="52" y="86"/>
                </a:cxn>
                <a:cxn ang="0">
                  <a:pos x="59" y="92"/>
                </a:cxn>
                <a:cxn ang="0">
                  <a:pos x="68" y="95"/>
                </a:cxn>
                <a:cxn ang="0">
                  <a:pos x="75" y="99"/>
                </a:cxn>
                <a:cxn ang="0">
                  <a:pos x="83" y="102"/>
                </a:cxn>
                <a:cxn ang="0">
                  <a:pos x="92" y="103"/>
                </a:cxn>
                <a:cxn ang="0">
                  <a:pos x="103" y="103"/>
                </a:cxn>
                <a:cxn ang="0">
                  <a:pos x="111" y="106"/>
                </a:cxn>
                <a:cxn ang="0">
                  <a:pos x="117" y="110"/>
                </a:cxn>
                <a:cxn ang="0">
                  <a:pos x="126" y="117"/>
                </a:cxn>
                <a:cxn ang="0">
                  <a:pos x="137" y="122"/>
                </a:cxn>
                <a:cxn ang="0">
                  <a:pos x="143" y="126"/>
                </a:cxn>
                <a:cxn ang="0">
                  <a:pos x="152" y="126"/>
                </a:cxn>
                <a:cxn ang="0">
                  <a:pos x="159" y="130"/>
                </a:cxn>
                <a:cxn ang="0">
                  <a:pos x="168" y="137"/>
                </a:cxn>
                <a:cxn ang="0">
                  <a:pos x="179" y="146"/>
                </a:cxn>
                <a:cxn ang="0">
                  <a:pos x="185" y="154"/>
                </a:cxn>
                <a:cxn ang="0">
                  <a:pos x="190" y="164"/>
                </a:cxn>
                <a:cxn ang="0">
                  <a:pos x="191" y="174"/>
                </a:cxn>
                <a:cxn ang="0">
                  <a:pos x="190" y="182"/>
                </a:cxn>
                <a:cxn ang="0">
                  <a:pos x="187" y="187"/>
                </a:cxn>
                <a:cxn ang="0">
                  <a:pos x="179" y="191"/>
                </a:cxn>
                <a:cxn ang="0">
                  <a:pos x="166" y="198"/>
                </a:cxn>
                <a:cxn ang="0">
                  <a:pos x="159" y="203"/>
                </a:cxn>
                <a:cxn ang="0">
                  <a:pos x="151" y="206"/>
                </a:cxn>
                <a:cxn ang="0">
                  <a:pos x="142" y="207"/>
                </a:cxn>
                <a:cxn ang="0">
                  <a:pos x="127" y="208"/>
                </a:cxn>
                <a:cxn ang="0">
                  <a:pos x="3" y="208"/>
                </a:cxn>
                <a:cxn ang="0">
                  <a:pos x="0" y="203"/>
                </a:cxn>
              </a:cxnLst>
              <a:rect l="0" t="0" r="r" b="b"/>
              <a:pathLst>
                <a:path w="192" h="209">
                  <a:moveTo>
                    <a:pt x="169" y="8"/>
                  </a:moveTo>
                  <a:lnTo>
                    <a:pt x="135" y="8"/>
                  </a:lnTo>
                  <a:lnTo>
                    <a:pt x="129" y="7"/>
                  </a:lnTo>
                  <a:lnTo>
                    <a:pt x="125" y="6"/>
                  </a:lnTo>
                  <a:lnTo>
                    <a:pt x="121" y="4"/>
                  </a:lnTo>
                  <a:lnTo>
                    <a:pt x="116" y="2"/>
                  </a:lnTo>
                  <a:lnTo>
                    <a:pt x="111" y="2"/>
                  </a:lnTo>
                  <a:lnTo>
                    <a:pt x="107" y="1"/>
                  </a:lnTo>
                  <a:lnTo>
                    <a:pt x="102" y="1"/>
                  </a:lnTo>
                  <a:lnTo>
                    <a:pt x="97" y="1"/>
                  </a:lnTo>
                  <a:lnTo>
                    <a:pt x="91" y="0"/>
                  </a:lnTo>
                  <a:lnTo>
                    <a:pt x="87" y="1"/>
                  </a:lnTo>
                  <a:lnTo>
                    <a:pt x="83" y="2"/>
                  </a:lnTo>
                  <a:lnTo>
                    <a:pt x="80" y="4"/>
                  </a:lnTo>
                  <a:lnTo>
                    <a:pt x="75" y="6"/>
                  </a:lnTo>
                  <a:lnTo>
                    <a:pt x="71" y="6"/>
                  </a:lnTo>
                  <a:lnTo>
                    <a:pt x="67" y="7"/>
                  </a:lnTo>
                  <a:lnTo>
                    <a:pt x="63" y="8"/>
                  </a:lnTo>
                  <a:lnTo>
                    <a:pt x="59" y="10"/>
                  </a:lnTo>
                  <a:lnTo>
                    <a:pt x="55" y="12"/>
                  </a:lnTo>
                  <a:lnTo>
                    <a:pt x="52" y="14"/>
                  </a:lnTo>
                  <a:lnTo>
                    <a:pt x="47" y="19"/>
                  </a:lnTo>
                  <a:lnTo>
                    <a:pt x="41" y="24"/>
                  </a:lnTo>
                  <a:lnTo>
                    <a:pt x="39" y="26"/>
                  </a:lnTo>
                  <a:lnTo>
                    <a:pt x="37" y="30"/>
                  </a:lnTo>
                  <a:lnTo>
                    <a:pt x="35" y="34"/>
                  </a:lnTo>
                  <a:lnTo>
                    <a:pt x="35" y="39"/>
                  </a:lnTo>
                  <a:lnTo>
                    <a:pt x="34" y="44"/>
                  </a:lnTo>
                  <a:lnTo>
                    <a:pt x="34" y="49"/>
                  </a:lnTo>
                  <a:lnTo>
                    <a:pt x="34" y="54"/>
                  </a:lnTo>
                  <a:lnTo>
                    <a:pt x="35" y="58"/>
                  </a:lnTo>
                  <a:lnTo>
                    <a:pt x="35" y="62"/>
                  </a:lnTo>
                  <a:lnTo>
                    <a:pt x="37" y="66"/>
                  </a:lnTo>
                  <a:lnTo>
                    <a:pt x="42" y="71"/>
                  </a:lnTo>
                  <a:lnTo>
                    <a:pt x="44" y="74"/>
                  </a:lnTo>
                  <a:lnTo>
                    <a:pt x="47" y="78"/>
                  </a:lnTo>
                  <a:lnTo>
                    <a:pt x="49" y="82"/>
                  </a:lnTo>
                  <a:lnTo>
                    <a:pt x="52" y="86"/>
                  </a:lnTo>
                  <a:lnTo>
                    <a:pt x="55" y="90"/>
                  </a:lnTo>
                  <a:lnTo>
                    <a:pt x="59" y="92"/>
                  </a:lnTo>
                  <a:lnTo>
                    <a:pt x="64" y="94"/>
                  </a:lnTo>
                  <a:lnTo>
                    <a:pt x="68" y="95"/>
                  </a:lnTo>
                  <a:lnTo>
                    <a:pt x="71" y="97"/>
                  </a:lnTo>
                  <a:lnTo>
                    <a:pt x="75" y="99"/>
                  </a:lnTo>
                  <a:lnTo>
                    <a:pt x="79" y="101"/>
                  </a:lnTo>
                  <a:lnTo>
                    <a:pt x="83" y="102"/>
                  </a:lnTo>
                  <a:lnTo>
                    <a:pt x="87" y="102"/>
                  </a:lnTo>
                  <a:lnTo>
                    <a:pt x="92" y="103"/>
                  </a:lnTo>
                  <a:lnTo>
                    <a:pt x="98" y="103"/>
                  </a:lnTo>
                  <a:lnTo>
                    <a:pt x="103" y="103"/>
                  </a:lnTo>
                  <a:lnTo>
                    <a:pt x="107" y="105"/>
                  </a:lnTo>
                  <a:lnTo>
                    <a:pt x="111" y="106"/>
                  </a:lnTo>
                  <a:lnTo>
                    <a:pt x="114" y="108"/>
                  </a:lnTo>
                  <a:lnTo>
                    <a:pt x="117" y="110"/>
                  </a:lnTo>
                  <a:lnTo>
                    <a:pt x="123" y="115"/>
                  </a:lnTo>
                  <a:lnTo>
                    <a:pt x="126" y="117"/>
                  </a:lnTo>
                  <a:lnTo>
                    <a:pt x="131" y="118"/>
                  </a:lnTo>
                  <a:lnTo>
                    <a:pt x="137" y="122"/>
                  </a:lnTo>
                  <a:lnTo>
                    <a:pt x="139" y="124"/>
                  </a:lnTo>
                  <a:lnTo>
                    <a:pt x="143" y="126"/>
                  </a:lnTo>
                  <a:lnTo>
                    <a:pt x="147" y="126"/>
                  </a:lnTo>
                  <a:lnTo>
                    <a:pt x="152" y="126"/>
                  </a:lnTo>
                  <a:lnTo>
                    <a:pt x="156" y="128"/>
                  </a:lnTo>
                  <a:lnTo>
                    <a:pt x="159" y="130"/>
                  </a:lnTo>
                  <a:lnTo>
                    <a:pt x="163" y="132"/>
                  </a:lnTo>
                  <a:lnTo>
                    <a:pt x="168" y="137"/>
                  </a:lnTo>
                  <a:lnTo>
                    <a:pt x="174" y="142"/>
                  </a:lnTo>
                  <a:lnTo>
                    <a:pt x="179" y="146"/>
                  </a:lnTo>
                  <a:lnTo>
                    <a:pt x="183" y="150"/>
                  </a:lnTo>
                  <a:lnTo>
                    <a:pt x="185" y="154"/>
                  </a:lnTo>
                  <a:lnTo>
                    <a:pt x="187" y="159"/>
                  </a:lnTo>
                  <a:lnTo>
                    <a:pt x="190" y="164"/>
                  </a:lnTo>
                  <a:lnTo>
                    <a:pt x="191" y="169"/>
                  </a:lnTo>
                  <a:lnTo>
                    <a:pt x="191" y="174"/>
                  </a:lnTo>
                  <a:lnTo>
                    <a:pt x="191" y="178"/>
                  </a:lnTo>
                  <a:lnTo>
                    <a:pt x="190" y="182"/>
                  </a:lnTo>
                  <a:lnTo>
                    <a:pt x="188" y="186"/>
                  </a:lnTo>
                  <a:lnTo>
                    <a:pt x="187" y="187"/>
                  </a:lnTo>
                  <a:lnTo>
                    <a:pt x="184" y="189"/>
                  </a:lnTo>
                  <a:lnTo>
                    <a:pt x="179" y="191"/>
                  </a:lnTo>
                  <a:lnTo>
                    <a:pt x="170" y="196"/>
                  </a:lnTo>
                  <a:lnTo>
                    <a:pt x="166" y="198"/>
                  </a:lnTo>
                  <a:lnTo>
                    <a:pt x="163" y="201"/>
                  </a:lnTo>
                  <a:lnTo>
                    <a:pt x="159" y="203"/>
                  </a:lnTo>
                  <a:lnTo>
                    <a:pt x="155" y="205"/>
                  </a:lnTo>
                  <a:lnTo>
                    <a:pt x="151" y="206"/>
                  </a:lnTo>
                  <a:lnTo>
                    <a:pt x="147" y="206"/>
                  </a:lnTo>
                  <a:lnTo>
                    <a:pt x="142" y="207"/>
                  </a:lnTo>
                  <a:lnTo>
                    <a:pt x="136" y="207"/>
                  </a:lnTo>
                  <a:lnTo>
                    <a:pt x="127" y="208"/>
                  </a:lnTo>
                  <a:lnTo>
                    <a:pt x="120" y="208"/>
                  </a:lnTo>
                  <a:lnTo>
                    <a:pt x="3" y="208"/>
                  </a:lnTo>
                  <a:lnTo>
                    <a:pt x="1" y="206"/>
                  </a:lnTo>
                  <a:lnTo>
                    <a:pt x="0" y="203"/>
                  </a:lnTo>
                  <a:lnTo>
                    <a:pt x="9" y="19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0" name="Freeform 18"/>
            <p:cNvSpPr>
              <a:spLocks/>
            </p:cNvSpPr>
            <p:nvPr/>
          </p:nvSpPr>
          <p:spPr bwMode="auto">
            <a:xfrm>
              <a:off x="3600" y="1424"/>
              <a:ext cx="53" cy="9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7" y="0"/>
                </a:cxn>
                <a:cxn ang="0">
                  <a:pos x="20" y="1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29" y="6"/>
                </a:cxn>
                <a:cxn ang="0">
                  <a:pos x="32" y="9"/>
                </a:cxn>
                <a:cxn ang="0">
                  <a:pos x="34" y="11"/>
                </a:cxn>
                <a:cxn ang="0">
                  <a:pos x="36" y="14"/>
                </a:cxn>
                <a:cxn ang="0">
                  <a:pos x="38" y="16"/>
                </a:cxn>
                <a:cxn ang="0">
                  <a:pos x="38" y="19"/>
                </a:cxn>
                <a:cxn ang="0">
                  <a:pos x="39" y="22"/>
                </a:cxn>
                <a:cxn ang="0">
                  <a:pos x="39" y="26"/>
                </a:cxn>
                <a:cxn ang="0">
                  <a:pos x="39" y="31"/>
                </a:cxn>
                <a:cxn ang="0">
                  <a:pos x="38" y="35"/>
                </a:cxn>
                <a:cxn ang="0">
                  <a:pos x="38" y="38"/>
                </a:cxn>
                <a:cxn ang="0">
                  <a:pos x="36" y="42"/>
                </a:cxn>
                <a:cxn ang="0">
                  <a:pos x="34" y="44"/>
                </a:cxn>
                <a:cxn ang="0">
                  <a:pos x="31" y="45"/>
                </a:cxn>
                <a:cxn ang="0">
                  <a:pos x="29" y="46"/>
                </a:cxn>
                <a:cxn ang="0">
                  <a:pos x="28" y="48"/>
                </a:cxn>
                <a:cxn ang="0">
                  <a:pos x="29" y="50"/>
                </a:cxn>
                <a:cxn ang="0">
                  <a:pos x="30" y="52"/>
                </a:cxn>
                <a:cxn ang="0">
                  <a:pos x="31" y="54"/>
                </a:cxn>
                <a:cxn ang="0">
                  <a:pos x="34" y="57"/>
                </a:cxn>
                <a:cxn ang="0">
                  <a:pos x="35" y="59"/>
                </a:cxn>
                <a:cxn ang="0">
                  <a:pos x="40" y="64"/>
                </a:cxn>
                <a:cxn ang="0">
                  <a:pos x="50" y="74"/>
                </a:cxn>
                <a:cxn ang="0">
                  <a:pos x="52" y="78"/>
                </a:cxn>
                <a:cxn ang="0">
                  <a:pos x="51" y="80"/>
                </a:cxn>
                <a:cxn ang="0">
                  <a:pos x="50" y="82"/>
                </a:cxn>
                <a:cxn ang="0">
                  <a:pos x="48" y="85"/>
                </a:cxn>
                <a:cxn ang="0">
                  <a:pos x="44" y="86"/>
                </a:cxn>
                <a:cxn ang="0">
                  <a:pos x="40" y="86"/>
                </a:cxn>
                <a:cxn ang="0">
                  <a:pos x="37" y="88"/>
                </a:cxn>
                <a:cxn ang="0">
                  <a:pos x="34" y="90"/>
                </a:cxn>
                <a:cxn ang="0">
                  <a:pos x="30" y="92"/>
                </a:cxn>
                <a:cxn ang="0">
                  <a:pos x="26" y="93"/>
                </a:cxn>
                <a:cxn ang="0">
                  <a:pos x="22" y="94"/>
                </a:cxn>
                <a:cxn ang="0">
                  <a:pos x="18" y="94"/>
                </a:cxn>
                <a:cxn ang="0">
                  <a:pos x="13" y="95"/>
                </a:cxn>
                <a:cxn ang="0">
                  <a:pos x="7" y="95"/>
                </a:cxn>
                <a:cxn ang="0">
                  <a:pos x="0" y="96"/>
                </a:cxn>
              </a:cxnLst>
              <a:rect l="0" t="0" r="r" b="b"/>
              <a:pathLst>
                <a:path w="53" h="97">
                  <a:moveTo>
                    <a:pt x="8" y="0"/>
                  </a:move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9" y="6"/>
                  </a:lnTo>
                  <a:lnTo>
                    <a:pt x="32" y="9"/>
                  </a:lnTo>
                  <a:lnTo>
                    <a:pt x="34" y="11"/>
                  </a:lnTo>
                  <a:lnTo>
                    <a:pt x="36" y="14"/>
                  </a:lnTo>
                  <a:lnTo>
                    <a:pt x="38" y="16"/>
                  </a:lnTo>
                  <a:lnTo>
                    <a:pt x="38" y="19"/>
                  </a:lnTo>
                  <a:lnTo>
                    <a:pt x="39" y="22"/>
                  </a:lnTo>
                  <a:lnTo>
                    <a:pt x="39" y="26"/>
                  </a:lnTo>
                  <a:lnTo>
                    <a:pt x="39" y="31"/>
                  </a:lnTo>
                  <a:lnTo>
                    <a:pt x="38" y="35"/>
                  </a:lnTo>
                  <a:lnTo>
                    <a:pt x="38" y="38"/>
                  </a:lnTo>
                  <a:lnTo>
                    <a:pt x="36" y="42"/>
                  </a:lnTo>
                  <a:lnTo>
                    <a:pt x="34" y="44"/>
                  </a:lnTo>
                  <a:lnTo>
                    <a:pt x="31" y="45"/>
                  </a:lnTo>
                  <a:lnTo>
                    <a:pt x="29" y="46"/>
                  </a:lnTo>
                  <a:lnTo>
                    <a:pt x="28" y="48"/>
                  </a:lnTo>
                  <a:lnTo>
                    <a:pt x="29" y="50"/>
                  </a:lnTo>
                  <a:lnTo>
                    <a:pt x="30" y="52"/>
                  </a:lnTo>
                  <a:lnTo>
                    <a:pt x="31" y="54"/>
                  </a:lnTo>
                  <a:lnTo>
                    <a:pt x="34" y="57"/>
                  </a:lnTo>
                  <a:lnTo>
                    <a:pt x="35" y="59"/>
                  </a:lnTo>
                  <a:lnTo>
                    <a:pt x="40" y="64"/>
                  </a:lnTo>
                  <a:lnTo>
                    <a:pt x="50" y="74"/>
                  </a:lnTo>
                  <a:lnTo>
                    <a:pt x="52" y="78"/>
                  </a:lnTo>
                  <a:lnTo>
                    <a:pt x="51" y="80"/>
                  </a:lnTo>
                  <a:lnTo>
                    <a:pt x="50" y="82"/>
                  </a:lnTo>
                  <a:lnTo>
                    <a:pt x="48" y="85"/>
                  </a:lnTo>
                  <a:lnTo>
                    <a:pt x="44" y="86"/>
                  </a:lnTo>
                  <a:lnTo>
                    <a:pt x="40" y="86"/>
                  </a:lnTo>
                  <a:lnTo>
                    <a:pt x="37" y="88"/>
                  </a:lnTo>
                  <a:lnTo>
                    <a:pt x="34" y="90"/>
                  </a:lnTo>
                  <a:lnTo>
                    <a:pt x="30" y="92"/>
                  </a:lnTo>
                  <a:lnTo>
                    <a:pt x="26" y="93"/>
                  </a:lnTo>
                  <a:lnTo>
                    <a:pt x="22" y="94"/>
                  </a:lnTo>
                  <a:lnTo>
                    <a:pt x="18" y="94"/>
                  </a:lnTo>
                  <a:lnTo>
                    <a:pt x="13" y="95"/>
                  </a:lnTo>
                  <a:lnTo>
                    <a:pt x="7" y="95"/>
                  </a:lnTo>
                  <a:lnTo>
                    <a:pt x="0" y="9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1" name="Freeform 19"/>
            <p:cNvSpPr>
              <a:spLocks/>
            </p:cNvSpPr>
            <p:nvPr/>
          </p:nvSpPr>
          <p:spPr bwMode="auto">
            <a:xfrm>
              <a:off x="4473" y="1264"/>
              <a:ext cx="231" cy="21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5" y="2"/>
                </a:cxn>
                <a:cxn ang="0">
                  <a:pos x="13" y="11"/>
                </a:cxn>
                <a:cxn ang="0">
                  <a:pos x="5" y="19"/>
                </a:cxn>
                <a:cxn ang="0">
                  <a:pos x="1" y="26"/>
                </a:cxn>
                <a:cxn ang="0">
                  <a:pos x="0" y="34"/>
                </a:cxn>
                <a:cxn ang="0">
                  <a:pos x="1" y="44"/>
                </a:cxn>
                <a:cxn ang="0">
                  <a:pos x="3" y="54"/>
                </a:cxn>
                <a:cxn ang="0">
                  <a:pos x="5" y="62"/>
                </a:cxn>
                <a:cxn ang="0">
                  <a:pos x="8" y="70"/>
                </a:cxn>
                <a:cxn ang="0">
                  <a:pos x="15" y="78"/>
                </a:cxn>
                <a:cxn ang="0">
                  <a:pos x="25" y="84"/>
                </a:cxn>
                <a:cxn ang="0">
                  <a:pos x="34" y="87"/>
                </a:cxn>
                <a:cxn ang="0">
                  <a:pos x="45" y="91"/>
                </a:cxn>
                <a:cxn ang="0">
                  <a:pos x="53" y="98"/>
                </a:cxn>
                <a:cxn ang="0">
                  <a:pos x="61" y="106"/>
                </a:cxn>
                <a:cxn ang="0">
                  <a:pos x="69" y="110"/>
                </a:cxn>
                <a:cxn ang="0">
                  <a:pos x="89" y="115"/>
                </a:cxn>
                <a:cxn ang="0">
                  <a:pos x="99" y="120"/>
                </a:cxn>
                <a:cxn ang="0">
                  <a:pos x="108" y="126"/>
                </a:cxn>
                <a:cxn ang="0">
                  <a:pos x="117" y="130"/>
                </a:cxn>
                <a:cxn ang="0">
                  <a:pos x="127" y="134"/>
                </a:cxn>
                <a:cxn ang="0">
                  <a:pos x="138" y="136"/>
                </a:cxn>
                <a:cxn ang="0">
                  <a:pos x="149" y="140"/>
                </a:cxn>
                <a:cxn ang="0">
                  <a:pos x="157" y="142"/>
                </a:cxn>
                <a:cxn ang="0">
                  <a:pos x="164" y="144"/>
                </a:cxn>
                <a:cxn ang="0">
                  <a:pos x="173" y="148"/>
                </a:cxn>
                <a:cxn ang="0">
                  <a:pos x="185" y="155"/>
                </a:cxn>
                <a:cxn ang="0">
                  <a:pos x="193" y="158"/>
                </a:cxn>
                <a:cxn ang="0">
                  <a:pos x="202" y="160"/>
                </a:cxn>
                <a:cxn ang="0">
                  <a:pos x="213" y="164"/>
                </a:cxn>
                <a:cxn ang="0">
                  <a:pos x="224" y="171"/>
                </a:cxn>
                <a:cxn ang="0">
                  <a:pos x="228" y="176"/>
                </a:cxn>
                <a:cxn ang="0">
                  <a:pos x="229" y="182"/>
                </a:cxn>
                <a:cxn ang="0">
                  <a:pos x="230" y="191"/>
                </a:cxn>
                <a:cxn ang="0">
                  <a:pos x="226" y="202"/>
                </a:cxn>
                <a:cxn ang="0">
                  <a:pos x="220" y="205"/>
                </a:cxn>
                <a:cxn ang="0">
                  <a:pos x="211" y="206"/>
                </a:cxn>
                <a:cxn ang="0">
                  <a:pos x="201" y="207"/>
                </a:cxn>
                <a:cxn ang="0">
                  <a:pos x="189" y="210"/>
                </a:cxn>
                <a:cxn ang="0">
                  <a:pos x="175" y="214"/>
                </a:cxn>
                <a:cxn ang="0">
                  <a:pos x="163" y="215"/>
                </a:cxn>
                <a:cxn ang="0">
                  <a:pos x="141" y="216"/>
                </a:cxn>
                <a:cxn ang="0">
                  <a:pos x="113" y="215"/>
                </a:cxn>
                <a:cxn ang="0">
                  <a:pos x="103" y="212"/>
                </a:cxn>
                <a:cxn ang="0">
                  <a:pos x="89" y="205"/>
                </a:cxn>
                <a:cxn ang="0">
                  <a:pos x="77" y="202"/>
                </a:cxn>
                <a:cxn ang="0">
                  <a:pos x="77" y="201"/>
                </a:cxn>
                <a:cxn ang="0">
                  <a:pos x="86" y="194"/>
                </a:cxn>
                <a:cxn ang="0">
                  <a:pos x="94" y="189"/>
                </a:cxn>
                <a:cxn ang="0">
                  <a:pos x="109" y="186"/>
                </a:cxn>
                <a:cxn ang="0">
                  <a:pos x="126" y="185"/>
                </a:cxn>
              </a:cxnLst>
              <a:rect l="0" t="0" r="r" b="b"/>
              <a:pathLst>
                <a:path w="231" h="217">
                  <a:moveTo>
                    <a:pt x="159" y="0"/>
                  </a:moveTo>
                  <a:lnTo>
                    <a:pt x="33" y="0"/>
                  </a:lnTo>
                  <a:lnTo>
                    <a:pt x="29" y="1"/>
                  </a:lnTo>
                  <a:lnTo>
                    <a:pt x="25" y="2"/>
                  </a:lnTo>
                  <a:lnTo>
                    <a:pt x="19" y="6"/>
                  </a:lnTo>
                  <a:lnTo>
                    <a:pt x="13" y="11"/>
                  </a:lnTo>
                  <a:lnTo>
                    <a:pt x="7" y="16"/>
                  </a:lnTo>
                  <a:lnTo>
                    <a:pt x="5" y="19"/>
                  </a:lnTo>
                  <a:lnTo>
                    <a:pt x="3" y="22"/>
                  </a:lnTo>
                  <a:lnTo>
                    <a:pt x="1" y="26"/>
                  </a:lnTo>
                  <a:lnTo>
                    <a:pt x="0" y="30"/>
                  </a:lnTo>
                  <a:lnTo>
                    <a:pt x="0" y="34"/>
                  </a:lnTo>
                  <a:lnTo>
                    <a:pt x="0" y="39"/>
                  </a:lnTo>
                  <a:lnTo>
                    <a:pt x="1" y="44"/>
                  </a:lnTo>
                  <a:lnTo>
                    <a:pt x="1" y="49"/>
                  </a:lnTo>
                  <a:lnTo>
                    <a:pt x="3" y="54"/>
                  </a:lnTo>
                  <a:lnTo>
                    <a:pt x="5" y="58"/>
                  </a:lnTo>
                  <a:lnTo>
                    <a:pt x="5" y="62"/>
                  </a:lnTo>
                  <a:lnTo>
                    <a:pt x="6" y="66"/>
                  </a:lnTo>
                  <a:lnTo>
                    <a:pt x="8" y="70"/>
                  </a:lnTo>
                  <a:lnTo>
                    <a:pt x="11" y="74"/>
                  </a:lnTo>
                  <a:lnTo>
                    <a:pt x="15" y="78"/>
                  </a:lnTo>
                  <a:lnTo>
                    <a:pt x="20" y="82"/>
                  </a:lnTo>
                  <a:lnTo>
                    <a:pt x="25" y="84"/>
                  </a:lnTo>
                  <a:lnTo>
                    <a:pt x="29" y="85"/>
                  </a:lnTo>
                  <a:lnTo>
                    <a:pt x="34" y="87"/>
                  </a:lnTo>
                  <a:lnTo>
                    <a:pt x="39" y="89"/>
                  </a:lnTo>
                  <a:lnTo>
                    <a:pt x="45" y="91"/>
                  </a:lnTo>
                  <a:lnTo>
                    <a:pt x="49" y="94"/>
                  </a:lnTo>
                  <a:lnTo>
                    <a:pt x="53" y="98"/>
                  </a:lnTo>
                  <a:lnTo>
                    <a:pt x="56" y="103"/>
                  </a:lnTo>
                  <a:lnTo>
                    <a:pt x="61" y="106"/>
                  </a:lnTo>
                  <a:lnTo>
                    <a:pt x="65" y="108"/>
                  </a:lnTo>
                  <a:lnTo>
                    <a:pt x="69" y="110"/>
                  </a:lnTo>
                  <a:lnTo>
                    <a:pt x="82" y="114"/>
                  </a:lnTo>
                  <a:lnTo>
                    <a:pt x="89" y="115"/>
                  </a:lnTo>
                  <a:lnTo>
                    <a:pt x="94" y="118"/>
                  </a:lnTo>
                  <a:lnTo>
                    <a:pt x="99" y="120"/>
                  </a:lnTo>
                  <a:lnTo>
                    <a:pt x="103" y="123"/>
                  </a:lnTo>
                  <a:lnTo>
                    <a:pt x="108" y="126"/>
                  </a:lnTo>
                  <a:lnTo>
                    <a:pt x="113" y="128"/>
                  </a:lnTo>
                  <a:lnTo>
                    <a:pt x="117" y="130"/>
                  </a:lnTo>
                  <a:lnTo>
                    <a:pt x="122" y="133"/>
                  </a:lnTo>
                  <a:lnTo>
                    <a:pt x="127" y="134"/>
                  </a:lnTo>
                  <a:lnTo>
                    <a:pt x="133" y="134"/>
                  </a:lnTo>
                  <a:lnTo>
                    <a:pt x="138" y="136"/>
                  </a:lnTo>
                  <a:lnTo>
                    <a:pt x="143" y="138"/>
                  </a:lnTo>
                  <a:lnTo>
                    <a:pt x="149" y="140"/>
                  </a:lnTo>
                  <a:lnTo>
                    <a:pt x="153" y="141"/>
                  </a:lnTo>
                  <a:lnTo>
                    <a:pt x="157" y="142"/>
                  </a:lnTo>
                  <a:lnTo>
                    <a:pt x="160" y="142"/>
                  </a:lnTo>
                  <a:lnTo>
                    <a:pt x="164" y="144"/>
                  </a:lnTo>
                  <a:lnTo>
                    <a:pt x="169" y="146"/>
                  </a:lnTo>
                  <a:lnTo>
                    <a:pt x="173" y="148"/>
                  </a:lnTo>
                  <a:lnTo>
                    <a:pt x="177" y="150"/>
                  </a:lnTo>
                  <a:lnTo>
                    <a:pt x="185" y="155"/>
                  </a:lnTo>
                  <a:lnTo>
                    <a:pt x="189" y="157"/>
                  </a:lnTo>
                  <a:lnTo>
                    <a:pt x="193" y="158"/>
                  </a:lnTo>
                  <a:lnTo>
                    <a:pt x="197" y="158"/>
                  </a:lnTo>
                  <a:lnTo>
                    <a:pt x="202" y="160"/>
                  </a:lnTo>
                  <a:lnTo>
                    <a:pt x="208" y="162"/>
                  </a:lnTo>
                  <a:lnTo>
                    <a:pt x="213" y="164"/>
                  </a:lnTo>
                  <a:lnTo>
                    <a:pt x="217" y="166"/>
                  </a:lnTo>
                  <a:lnTo>
                    <a:pt x="224" y="171"/>
                  </a:lnTo>
                  <a:lnTo>
                    <a:pt x="226" y="174"/>
                  </a:lnTo>
                  <a:lnTo>
                    <a:pt x="228" y="176"/>
                  </a:lnTo>
                  <a:lnTo>
                    <a:pt x="229" y="178"/>
                  </a:lnTo>
                  <a:lnTo>
                    <a:pt x="229" y="182"/>
                  </a:lnTo>
                  <a:lnTo>
                    <a:pt x="230" y="186"/>
                  </a:lnTo>
                  <a:lnTo>
                    <a:pt x="230" y="191"/>
                  </a:lnTo>
                  <a:lnTo>
                    <a:pt x="229" y="195"/>
                  </a:lnTo>
                  <a:lnTo>
                    <a:pt x="226" y="202"/>
                  </a:lnTo>
                  <a:lnTo>
                    <a:pt x="224" y="204"/>
                  </a:lnTo>
                  <a:lnTo>
                    <a:pt x="220" y="205"/>
                  </a:lnTo>
                  <a:lnTo>
                    <a:pt x="216" y="206"/>
                  </a:lnTo>
                  <a:lnTo>
                    <a:pt x="211" y="206"/>
                  </a:lnTo>
                  <a:lnTo>
                    <a:pt x="206" y="207"/>
                  </a:lnTo>
                  <a:lnTo>
                    <a:pt x="201" y="207"/>
                  </a:lnTo>
                  <a:lnTo>
                    <a:pt x="195" y="209"/>
                  </a:lnTo>
                  <a:lnTo>
                    <a:pt x="189" y="210"/>
                  </a:lnTo>
                  <a:lnTo>
                    <a:pt x="181" y="212"/>
                  </a:lnTo>
                  <a:lnTo>
                    <a:pt x="175" y="214"/>
                  </a:lnTo>
                  <a:lnTo>
                    <a:pt x="169" y="214"/>
                  </a:lnTo>
                  <a:lnTo>
                    <a:pt x="163" y="215"/>
                  </a:lnTo>
                  <a:lnTo>
                    <a:pt x="156" y="215"/>
                  </a:lnTo>
                  <a:lnTo>
                    <a:pt x="141" y="216"/>
                  </a:lnTo>
                  <a:lnTo>
                    <a:pt x="119" y="216"/>
                  </a:lnTo>
                  <a:lnTo>
                    <a:pt x="113" y="215"/>
                  </a:lnTo>
                  <a:lnTo>
                    <a:pt x="108" y="214"/>
                  </a:lnTo>
                  <a:lnTo>
                    <a:pt x="103" y="212"/>
                  </a:lnTo>
                  <a:lnTo>
                    <a:pt x="94" y="207"/>
                  </a:lnTo>
                  <a:lnTo>
                    <a:pt x="89" y="205"/>
                  </a:lnTo>
                  <a:lnTo>
                    <a:pt x="85" y="203"/>
                  </a:lnTo>
                  <a:lnTo>
                    <a:pt x="77" y="202"/>
                  </a:lnTo>
                  <a:lnTo>
                    <a:pt x="77" y="201"/>
                  </a:lnTo>
                  <a:lnTo>
                    <a:pt x="86" y="194"/>
                  </a:lnTo>
                  <a:lnTo>
                    <a:pt x="90" y="191"/>
                  </a:lnTo>
                  <a:lnTo>
                    <a:pt x="94" y="189"/>
                  </a:lnTo>
                  <a:lnTo>
                    <a:pt x="101" y="187"/>
                  </a:lnTo>
                  <a:lnTo>
                    <a:pt x="109" y="186"/>
                  </a:lnTo>
                  <a:lnTo>
                    <a:pt x="117" y="186"/>
                  </a:lnTo>
                  <a:lnTo>
                    <a:pt x="126" y="185"/>
                  </a:lnTo>
                  <a:lnTo>
                    <a:pt x="159" y="184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2" name="Freeform 20"/>
            <p:cNvSpPr>
              <a:spLocks/>
            </p:cNvSpPr>
            <p:nvPr/>
          </p:nvSpPr>
          <p:spPr bwMode="auto">
            <a:xfrm>
              <a:off x="4808" y="1424"/>
              <a:ext cx="7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1" y="26"/>
                </a:cxn>
                <a:cxn ang="0">
                  <a:pos x="2" y="30"/>
                </a:cxn>
                <a:cxn ang="0">
                  <a:pos x="4" y="34"/>
                </a:cxn>
                <a:cxn ang="0">
                  <a:pos x="6" y="37"/>
                </a:cxn>
                <a:cxn ang="0">
                  <a:pos x="9" y="39"/>
                </a:cxn>
                <a:cxn ang="0">
                  <a:pos x="11" y="42"/>
                </a:cxn>
                <a:cxn ang="0">
                  <a:pos x="14" y="44"/>
                </a:cxn>
                <a:cxn ang="0">
                  <a:pos x="18" y="46"/>
                </a:cxn>
                <a:cxn ang="0">
                  <a:pos x="23" y="46"/>
                </a:cxn>
                <a:cxn ang="0">
                  <a:pos x="26" y="46"/>
                </a:cxn>
                <a:cxn ang="0">
                  <a:pos x="28" y="45"/>
                </a:cxn>
                <a:cxn ang="0">
                  <a:pos x="30" y="43"/>
                </a:cxn>
                <a:cxn ang="0">
                  <a:pos x="32" y="42"/>
                </a:cxn>
                <a:cxn ang="0">
                  <a:pos x="35" y="42"/>
                </a:cxn>
                <a:cxn ang="0">
                  <a:pos x="40" y="41"/>
                </a:cxn>
                <a:cxn ang="0">
                  <a:pos x="43" y="40"/>
                </a:cxn>
                <a:cxn ang="0">
                  <a:pos x="46" y="38"/>
                </a:cxn>
                <a:cxn ang="0">
                  <a:pos x="50" y="36"/>
                </a:cxn>
                <a:cxn ang="0">
                  <a:pos x="52" y="37"/>
                </a:cxn>
                <a:cxn ang="0">
                  <a:pos x="54" y="38"/>
                </a:cxn>
                <a:cxn ang="0">
                  <a:pos x="54" y="42"/>
                </a:cxn>
                <a:cxn ang="0">
                  <a:pos x="60" y="59"/>
                </a:cxn>
                <a:cxn ang="0">
                  <a:pos x="61" y="65"/>
                </a:cxn>
                <a:cxn ang="0">
                  <a:pos x="62" y="71"/>
                </a:cxn>
                <a:cxn ang="0">
                  <a:pos x="62" y="77"/>
                </a:cxn>
                <a:cxn ang="0">
                  <a:pos x="64" y="82"/>
                </a:cxn>
                <a:cxn ang="0">
                  <a:pos x="66" y="86"/>
                </a:cxn>
                <a:cxn ang="0">
                  <a:pos x="68" y="89"/>
                </a:cxn>
                <a:cxn ang="0">
                  <a:pos x="70" y="92"/>
                </a:cxn>
                <a:cxn ang="0">
                  <a:pos x="70" y="95"/>
                </a:cxn>
                <a:cxn ang="0">
                  <a:pos x="72" y="96"/>
                </a:cxn>
              </a:cxnLst>
              <a:rect l="0" t="0" r="r" b="b"/>
              <a:pathLst>
                <a:path w="73" h="97">
                  <a:moveTo>
                    <a:pt x="0" y="0"/>
                  </a:moveTo>
                  <a:lnTo>
                    <a:pt x="0" y="22"/>
                  </a:lnTo>
                  <a:lnTo>
                    <a:pt x="1" y="26"/>
                  </a:lnTo>
                  <a:lnTo>
                    <a:pt x="2" y="30"/>
                  </a:lnTo>
                  <a:lnTo>
                    <a:pt x="4" y="34"/>
                  </a:lnTo>
                  <a:lnTo>
                    <a:pt x="6" y="37"/>
                  </a:lnTo>
                  <a:lnTo>
                    <a:pt x="9" y="39"/>
                  </a:lnTo>
                  <a:lnTo>
                    <a:pt x="11" y="42"/>
                  </a:lnTo>
                  <a:lnTo>
                    <a:pt x="14" y="44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26" y="46"/>
                  </a:lnTo>
                  <a:lnTo>
                    <a:pt x="28" y="45"/>
                  </a:lnTo>
                  <a:lnTo>
                    <a:pt x="30" y="43"/>
                  </a:lnTo>
                  <a:lnTo>
                    <a:pt x="32" y="42"/>
                  </a:lnTo>
                  <a:lnTo>
                    <a:pt x="35" y="42"/>
                  </a:lnTo>
                  <a:lnTo>
                    <a:pt x="40" y="41"/>
                  </a:lnTo>
                  <a:lnTo>
                    <a:pt x="43" y="40"/>
                  </a:lnTo>
                  <a:lnTo>
                    <a:pt x="46" y="38"/>
                  </a:lnTo>
                  <a:lnTo>
                    <a:pt x="50" y="36"/>
                  </a:lnTo>
                  <a:lnTo>
                    <a:pt x="52" y="37"/>
                  </a:lnTo>
                  <a:lnTo>
                    <a:pt x="54" y="38"/>
                  </a:lnTo>
                  <a:lnTo>
                    <a:pt x="54" y="42"/>
                  </a:lnTo>
                  <a:lnTo>
                    <a:pt x="60" y="59"/>
                  </a:lnTo>
                  <a:lnTo>
                    <a:pt x="61" y="65"/>
                  </a:lnTo>
                  <a:lnTo>
                    <a:pt x="62" y="71"/>
                  </a:lnTo>
                  <a:lnTo>
                    <a:pt x="62" y="77"/>
                  </a:lnTo>
                  <a:lnTo>
                    <a:pt x="64" y="82"/>
                  </a:lnTo>
                  <a:lnTo>
                    <a:pt x="66" y="86"/>
                  </a:lnTo>
                  <a:lnTo>
                    <a:pt x="68" y="89"/>
                  </a:lnTo>
                  <a:lnTo>
                    <a:pt x="70" y="92"/>
                  </a:lnTo>
                  <a:lnTo>
                    <a:pt x="70" y="95"/>
                  </a:lnTo>
                  <a:lnTo>
                    <a:pt x="72" y="9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80" name="Group 28"/>
          <p:cNvGrpSpPr>
            <a:grpSpLocks/>
          </p:cNvGrpSpPr>
          <p:nvPr/>
        </p:nvGrpSpPr>
        <p:grpSpPr bwMode="auto">
          <a:xfrm>
            <a:off x="2133600" y="3429000"/>
            <a:ext cx="2033588" cy="534988"/>
            <a:chOff x="1344" y="2160"/>
            <a:chExt cx="1281" cy="337"/>
          </a:xfrm>
        </p:grpSpPr>
        <p:sp>
          <p:nvSpPr>
            <p:cNvPr id="23574" name="Freeform 22"/>
            <p:cNvSpPr>
              <a:spLocks/>
            </p:cNvSpPr>
            <p:nvPr/>
          </p:nvSpPr>
          <p:spPr bwMode="auto">
            <a:xfrm>
              <a:off x="1360" y="2176"/>
              <a:ext cx="154" cy="213"/>
            </a:xfrm>
            <a:custGeom>
              <a:avLst/>
              <a:gdLst/>
              <a:ahLst/>
              <a:cxnLst>
                <a:cxn ang="0">
                  <a:pos x="40" y="4"/>
                </a:cxn>
                <a:cxn ang="0">
                  <a:pos x="38" y="11"/>
                </a:cxn>
                <a:cxn ang="0">
                  <a:pos x="34" y="19"/>
                </a:cxn>
                <a:cxn ang="0">
                  <a:pos x="26" y="31"/>
                </a:cxn>
                <a:cxn ang="0">
                  <a:pos x="22" y="42"/>
                </a:cxn>
                <a:cxn ang="0">
                  <a:pos x="18" y="50"/>
                </a:cxn>
                <a:cxn ang="0">
                  <a:pos x="18" y="58"/>
                </a:cxn>
                <a:cxn ang="0">
                  <a:pos x="17" y="68"/>
                </a:cxn>
                <a:cxn ang="0">
                  <a:pos x="15" y="80"/>
                </a:cxn>
                <a:cxn ang="0">
                  <a:pos x="12" y="88"/>
                </a:cxn>
                <a:cxn ang="0">
                  <a:pos x="10" y="98"/>
                </a:cxn>
                <a:cxn ang="0">
                  <a:pos x="8" y="107"/>
                </a:cxn>
                <a:cxn ang="0">
                  <a:pos x="4" y="118"/>
                </a:cxn>
                <a:cxn ang="0">
                  <a:pos x="2" y="126"/>
                </a:cxn>
                <a:cxn ang="0">
                  <a:pos x="1" y="134"/>
                </a:cxn>
                <a:cxn ang="0">
                  <a:pos x="0" y="142"/>
                </a:cxn>
                <a:cxn ang="0">
                  <a:pos x="2" y="153"/>
                </a:cxn>
                <a:cxn ang="0">
                  <a:pos x="7" y="163"/>
                </a:cxn>
                <a:cxn ang="0">
                  <a:pos x="15" y="174"/>
                </a:cxn>
                <a:cxn ang="0">
                  <a:pos x="25" y="182"/>
                </a:cxn>
                <a:cxn ang="0">
                  <a:pos x="34" y="188"/>
                </a:cxn>
                <a:cxn ang="0">
                  <a:pos x="42" y="194"/>
                </a:cxn>
                <a:cxn ang="0">
                  <a:pos x="50" y="198"/>
                </a:cxn>
                <a:cxn ang="0">
                  <a:pos x="60" y="199"/>
                </a:cxn>
                <a:cxn ang="0">
                  <a:pos x="74" y="199"/>
                </a:cxn>
                <a:cxn ang="0">
                  <a:pos x="86" y="202"/>
                </a:cxn>
                <a:cxn ang="0">
                  <a:pos x="99" y="206"/>
                </a:cxn>
                <a:cxn ang="0">
                  <a:pos x="114" y="207"/>
                </a:cxn>
                <a:cxn ang="0">
                  <a:pos x="132" y="208"/>
                </a:cxn>
                <a:cxn ang="0">
                  <a:pos x="143" y="210"/>
                </a:cxn>
                <a:cxn ang="0">
                  <a:pos x="152" y="212"/>
                </a:cxn>
                <a:cxn ang="0">
                  <a:pos x="153" y="206"/>
                </a:cxn>
                <a:cxn ang="0">
                  <a:pos x="150" y="198"/>
                </a:cxn>
              </a:cxnLst>
              <a:rect l="0" t="0" r="r" b="b"/>
              <a:pathLst>
                <a:path w="154" h="213">
                  <a:moveTo>
                    <a:pt x="40" y="0"/>
                  </a:moveTo>
                  <a:lnTo>
                    <a:pt x="40" y="4"/>
                  </a:lnTo>
                  <a:lnTo>
                    <a:pt x="39" y="7"/>
                  </a:lnTo>
                  <a:lnTo>
                    <a:pt x="38" y="11"/>
                  </a:lnTo>
                  <a:lnTo>
                    <a:pt x="36" y="15"/>
                  </a:lnTo>
                  <a:lnTo>
                    <a:pt x="34" y="19"/>
                  </a:lnTo>
                  <a:lnTo>
                    <a:pt x="29" y="26"/>
                  </a:lnTo>
                  <a:lnTo>
                    <a:pt x="26" y="31"/>
                  </a:lnTo>
                  <a:lnTo>
                    <a:pt x="24" y="38"/>
                  </a:lnTo>
                  <a:lnTo>
                    <a:pt x="22" y="42"/>
                  </a:lnTo>
                  <a:lnTo>
                    <a:pt x="20" y="47"/>
                  </a:lnTo>
                  <a:lnTo>
                    <a:pt x="18" y="50"/>
                  </a:lnTo>
                  <a:lnTo>
                    <a:pt x="18" y="54"/>
                  </a:lnTo>
                  <a:lnTo>
                    <a:pt x="18" y="58"/>
                  </a:lnTo>
                  <a:lnTo>
                    <a:pt x="17" y="62"/>
                  </a:lnTo>
                  <a:lnTo>
                    <a:pt x="17" y="68"/>
                  </a:lnTo>
                  <a:lnTo>
                    <a:pt x="16" y="75"/>
                  </a:lnTo>
                  <a:lnTo>
                    <a:pt x="15" y="80"/>
                  </a:lnTo>
                  <a:lnTo>
                    <a:pt x="14" y="85"/>
                  </a:lnTo>
                  <a:lnTo>
                    <a:pt x="12" y="88"/>
                  </a:lnTo>
                  <a:lnTo>
                    <a:pt x="10" y="93"/>
                  </a:lnTo>
                  <a:lnTo>
                    <a:pt x="10" y="98"/>
                  </a:lnTo>
                  <a:lnTo>
                    <a:pt x="9" y="102"/>
                  </a:lnTo>
                  <a:lnTo>
                    <a:pt x="8" y="107"/>
                  </a:lnTo>
                  <a:lnTo>
                    <a:pt x="6" y="112"/>
                  </a:lnTo>
                  <a:lnTo>
                    <a:pt x="4" y="118"/>
                  </a:lnTo>
                  <a:lnTo>
                    <a:pt x="2" y="122"/>
                  </a:lnTo>
                  <a:lnTo>
                    <a:pt x="2" y="126"/>
                  </a:lnTo>
                  <a:lnTo>
                    <a:pt x="2" y="129"/>
                  </a:lnTo>
                  <a:lnTo>
                    <a:pt x="1" y="134"/>
                  </a:lnTo>
                  <a:lnTo>
                    <a:pt x="1" y="138"/>
                  </a:lnTo>
                  <a:lnTo>
                    <a:pt x="0" y="142"/>
                  </a:lnTo>
                  <a:lnTo>
                    <a:pt x="1" y="147"/>
                  </a:lnTo>
                  <a:lnTo>
                    <a:pt x="2" y="153"/>
                  </a:lnTo>
                  <a:lnTo>
                    <a:pt x="4" y="158"/>
                  </a:lnTo>
                  <a:lnTo>
                    <a:pt x="7" y="163"/>
                  </a:lnTo>
                  <a:lnTo>
                    <a:pt x="11" y="168"/>
                  </a:lnTo>
                  <a:lnTo>
                    <a:pt x="15" y="174"/>
                  </a:lnTo>
                  <a:lnTo>
                    <a:pt x="20" y="178"/>
                  </a:lnTo>
                  <a:lnTo>
                    <a:pt x="25" y="182"/>
                  </a:lnTo>
                  <a:lnTo>
                    <a:pt x="30" y="185"/>
                  </a:lnTo>
                  <a:lnTo>
                    <a:pt x="34" y="188"/>
                  </a:lnTo>
                  <a:lnTo>
                    <a:pt x="38" y="191"/>
                  </a:lnTo>
                  <a:lnTo>
                    <a:pt x="42" y="194"/>
                  </a:lnTo>
                  <a:lnTo>
                    <a:pt x="46" y="196"/>
                  </a:lnTo>
                  <a:lnTo>
                    <a:pt x="50" y="198"/>
                  </a:lnTo>
                  <a:lnTo>
                    <a:pt x="54" y="198"/>
                  </a:lnTo>
                  <a:lnTo>
                    <a:pt x="60" y="199"/>
                  </a:lnTo>
                  <a:lnTo>
                    <a:pt x="67" y="199"/>
                  </a:lnTo>
                  <a:lnTo>
                    <a:pt x="74" y="199"/>
                  </a:lnTo>
                  <a:lnTo>
                    <a:pt x="80" y="201"/>
                  </a:lnTo>
                  <a:lnTo>
                    <a:pt x="86" y="202"/>
                  </a:lnTo>
                  <a:lnTo>
                    <a:pt x="92" y="204"/>
                  </a:lnTo>
                  <a:lnTo>
                    <a:pt x="99" y="206"/>
                  </a:lnTo>
                  <a:lnTo>
                    <a:pt x="106" y="206"/>
                  </a:lnTo>
                  <a:lnTo>
                    <a:pt x="114" y="207"/>
                  </a:lnTo>
                  <a:lnTo>
                    <a:pt x="120" y="207"/>
                  </a:lnTo>
                  <a:lnTo>
                    <a:pt x="132" y="208"/>
                  </a:lnTo>
                  <a:lnTo>
                    <a:pt x="138" y="209"/>
                  </a:lnTo>
                  <a:lnTo>
                    <a:pt x="143" y="210"/>
                  </a:lnTo>
                  <a:lnTo>
                    <a:pt x="149" y="212"/>
                  </a:lnTo>
                  <a:lnTo>
                    <a:pt x="152" y="212"/>
                  </a:lnTo>
                  <a:lnTo>
                    <a:pt x="153" y="210"/>
                  </a:lnTo>
                  <a:lnTo>
                    <a:pt x="153" y="206"/>
                  </a:lnTo>
                  <a:lnTo>
                    <a:pt x="151" y="202"/>
                  </a:lnTo>
                  <a:lnTo>
                    <a:pt x="150" y="198"/>
                  </a:lnTo>
                  <a:lnTo>
                    <a:pt x="136" y="184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5" name="Freeform 23"/>
            <p:cNvSpPr>
              <a:spLocks/>
            </p:cNvSpPr>
            <p:nvPr/>
          </p:nvSpPr>
          <p:spPr bwMode="auto">
            <a:xfrm>
              <a:off x="1344" y="2264"/>
              <a:ext cx="113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4"/>
                </a:cxn>
                <a:cxn ang="0">
                  <a:pos x="6" y="6"/>
                </a:cxn>
                <a:cxn ang="0">
                  <a:pos x="9" y="6"/>
                </a:cxn>
                <a:cxn ang="0">
                  <a:pos x="11" y="7"/>
                </a:cxn>
                <a:cxn ang="0">
                  <a:pos x="15" y="8"/>
                </a:cxn>
                <a:cxn ang="0">
                  <a:pos x="27" y="12"/>
                </a:cxn>
                <a:cxn ang="0">
                  <a:pos x="34" y="14"/>
                </a:cxn>
                <a:cxn ang="0">
                  <a:pos x="39" y="14"/>
                </a:cxn>
                <a:cxn ang="0">
                  <a:pos x="45" y="14"/>
                </a:cxn>
                <a:cxn ang="0">
                  <a:pos x="50" y="16"/>
                </a:cxn>
                <a:cxn ang="0">
                  <a:pos x="54" y="18"/>
                </a:cxn>
                <a:cxn ang="0">
                  <a:pos x="57" y="20"/>
                </a:cxn>
                <a:cxn ang="0">
                  <a:pos x="60" y="22"/>
                </a:cxn>
                <a:cxn ang="0">
                  <a:pos x="63" y="22"/>
                </a:cxn>
                <a:cxn ang="0">
                  <a:pos x="66" y="22"/>
                </a:cxn>
                <a:cxn ang="0">
                  <a:pos x="70" y="23"/>
                </a:cxn>
                <a:cxn ang="0">
                  <a:pos x="74" y="23"/>
                </a:cxn>
                <a:cxn ang="0">
                  <a:pos x="78" y="24"/>
                </a:cxn>
                <a:cxn ang="0">
                  <a:pos x="82" y="25"/>
                </a:cxn>
                <a:cxn ang="0">
                  <a:pos x="86" y="26"/>
                </a:cxn>
                <a:cxn ang="0">
                  <a:pos x="90" y="28"/>
                </a:cxn>
                <a:cxn ang="0">
                  <a:pos x="94" y="30"/>
                </a:cxn>
                <a:cxn ang="0">
                  <a:pos x="98" y="30"/>
                </a:cxn>
                <a:cxn ang="0">
                  <a:pos x="112" y="32"/>
                </a:cxn>
              </a:cxnLst>
              <a:rect l="0" t="0" r="r" b="b"/>
              <a:pathLst>
                <a:path w="113" h="33">
                  <a:moveTo>
                    <a:pt x="0" y="0"/>
                  </a:moveTo>
                  <a:lnTo>
                    <a:pt x="4" y="4"/>
                  </a:lnTo>
                  <a:lnTo>
                    <a:pt x="6" y="6"/>
                  </a:lnTo>
                  <a:lnTo>
                    <a:pt x="9" y="6"/>
                  </a:lnTo>
                  <a:lnTo>
                    <a:pt x="11" y="7"/>
                  </a:lnTo>
                  <a:lnTo>
                    <a:pt x="15" y="8"/>
                  </a:lnTo>
                  <a:lnTo>
                    <a:pt x="27" y="12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5" y="14"/>
                  </a:lnTo>
                  <a:lnTo>
                    <a:pt x="50" y="16"/>
                  </a:lnTo>
                  <a:lnTo>
                    <a:pt x="54" y="18"/>
                  </a:lnTo>
                  <a:lnTo>
                    <a:pt x="57" y="20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6" y="22"/>
                  </a:lnTo>
                  <a:lnTo>
                    <a:pt x="70" y="23"/>
                  </a:lnTo>
                  <a:lnTo>
                    <a:pt x="74" y="23"/>
                  </a:lnTo>
                  <a:lnTo>
                    <a:pt x="78" y="24"/>
                  </a:lnTo>
                  <a:lnTo>
                    <a:pt x="82" y="25"/>
                  </a:lnTo>
                  <a:lnTo>
                    <a:pt x="86" y="26"/>
                  </a:lnTo>
                  <a:lnTo>
                    <a:pt x="90" y="28"/>
                  </a:lnTo>
                  <a:lnTo>
                    <a:pt x="94" y="30"/>
                  </a:lnTo>
                  <a:lnTo>
                    <a:pt x="98" y="30"/>
                  </a:lnTo>
                  <a:lnTo>
                    <a:pt x="112" y="3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6" name="Freeform 24"/>
            <p:cNvSpPr>
              <a:spLocks/>
            </p:cNvSpPr>
            <p:nvPr/>
          </p:nvSpPr>
          <p:spPr bwMode="auto">
            <a:xfrm>
              <a:off x="1624" y="2392"/>
              <a:ext cx="1" cy="1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4"/>
                </a:cxn>
              </a:cxnLst>
              <a:rect l="0" t="0" r="r" b="b"/>
              <a:pathLst>
                <a:path w="1" h="105">
                  <a:moveTo>
                    <a:pt x="0" y="0"/>
                  </a:moveTo>
                  <a:lnTo>
                    <a:pt x="0" y="104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7" name="Freeform 25"/>
            <p:cNvSpPr>
              <a:spLocks/>
            </p:cNvSpPr>
            <p:nvPr/>
          </p:nvSpPr>
          <p:spPr bwMode="auto">
            <a:xfrm>
              <a:off x="2384" y="2160"/>
              <a:ext cx="89" cy="1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2" y="26"/>
                </a:cxn>
                <a:cxn ang="0">
                  <a:pos x="4" y="30"/>
                </a:cxn>
                <a:cxn ang="0">
                  <a:pos x="6" y="35"/>
                </a:cxn>
                <a:cxn ang="0">
                  <a:pos x="6" y="41"/>
                </a:cxn>
                <a:cxn ang="0">
                  <a:pos x="7" y="46"/>
                </a:cxn>
                <a:cxn ang="0">
                  <a:pos x="7" y="50"/>
                </a:cxn>
                <a:cxn ang="0">
                  <a:pos x="7" y="54"/>
                </a:cxn>
                <a:cxn ang="0">
                  <a:pos x="8" y="58"/>
                </a:cxn>
                <a:cxn ang="0">
                  <a:pos x="8" y="66"/>
                </a:cxn>
                <a:cxn ang="0">
                  <a:pos x="8" y="161"/>
                </a:cxn>
                <a:cxn ang="0">
                  <a:pos x="9" y="164"/>
                </a:cxn>
                <a:cxn ang="0">
                  <a:pos x="10" y="167"/>
                </a:cxn>
                <a:cxn ang="0">
                  <a:pos x="12" y="170"/>
                </a:cxn>
                <a:cxn ang="0">
                  <a:pos x="14" y="173"/>
                </a:cxn>
                <a:cxn ang="0">
                  <a:pos x="17" y="176"/>
                </a:cxn>
                <a:cxn ang="0">
                  <a:pos x="19" y="178"/>
                </a:cxn>
                <a:cxn ang="0">
                  <a:pos x="24" y="184"/>
                </a:cxn>
                <a:cxn ang="0">
                  <a:pos x="27" y="186"/>
                </a:cxn>
                <a:cxn ang="0">
                  <a:pos x="30" y="189"/>
                </a:cxn>
                <a:cxn ang="0">
                  <a:pos x="34" y="190"/>
                </a:cxn>
                <a:cxn ang="0">
                  <a:pos x="39" y="190"/>
                </a:cxn>
                <a:cxn ang="0">
                  <a:pos x="44" y="191"/>
                </a:cxn>
                <a:cxn ang="0">
                  <a:pos x="49" y="191"/>
                </a:cxn>
                <a:cxn ang="0">
                  <a:pos x="54" y="191"/>
                </a:cxn>
                <a:cxn ang="0">
                  <a:pos x="64" y="192"/>
                </a:cxn>
                <a:cxn ang="0">
                  <a:pos x="88" y="192"/>
                </a:cxn>
              </a:cxnLst>
              <a:rect l="0" t="0" r="r" b="b"/>
              <a:pathLst>
                <a:path w="89" h="193">
                  <a:moveTo>
                    <a:pt x="0" y="0"/>
                  </a:moveTo>
                  <a:lnTo>
                    <a:pt x="0" y="18"/>
                  </a:lnTo>
                  <a:lnTo>
                    <a:pt x="1" y="22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6" y="35"/>
                  </a:lnTo>
                  <a:lnTo>
                    <a:pt x="6" y="41"/>
                  </a:lnTo>
                  <a:lnTo>
                    <a:pt x="7" y="46"/>
                  </a:lnTo>
                  <a:lnTo>
                    <a:pt x="7" y="50"/>
                  </a:lnTo>
                  <a:lnTo>
                    <a:pt x="7" y="54"/>
                  </a:lnTo>
                  <a:lnTo>
                    <a:pt x="8" y="58"/>
                  </a:lnTo>
                  <a:lnTo>
                    <a:pt x="8" y="66"/>
                  </a:lnTo>
                  <a:lnTo>
                    <a:pt x="8" y="161"/>
                  </a:lnTo>
                  <a:lnTo>
                    <a:pt x="9" y="164"/>
                  </a:lnTo>
                  <a:lnTo>
                    <a:pt x="10" y="167"/>
                  </a:lnTo>
                  <a:lnTo>
                    <a:pt x="12" y="170"/>
                  </a:lnTo>
                  <a:lnTo>
                    <a:pt x="14" y="173"/>
                  </a:lnTo>
                  <a:lnTo>
                    <a:pt x="17" y="176"/>
                  </a:lnTo>
                  <a:lnTo>
                    <a:pt x="19" y="178"/>
                  </a:lnTo>
                  <a:lnTo>
                    <a:pt x="24" y="184"/>
                  </a:lnTo>
                  <a:lnTo>
                    <a:pt x="27" y="186"/>
                  </a:lnTo>
                  <a:lnTo>
                    <a:pt x="30" y="189"/>
                  </a:lnTo>
                  <a:lnTo>
                    <a:pt x="34" y="190"/>
                  </a:lnTo>
                  <a:lnTo>
                    <a:pt x="39" y="190"/>
                  </a:lnTo>
                  <a:lnTo>
                    <a:pt x="44" y="191"/>
                  </a:lnTo>
                  <a:lnTo>
                    <a:pt x="49" y="191"/>
                  </a:lnTo>
                  <a:lnTo>
                    <a:pt x="54" y="191"/>
                  </a:lnTo>
                  <a:lnTo>
                    <a:pt x="64" y="192"/>
                  </a:lnTo>
                  <a:lnTo>
                    <a:pt x="88" y="19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8" name="Freeform 26"/>
            <p:cNvSpPr>
              <a:spLocks/>
            </p:cNvSpPr>
            <p:nvPr/>
          </p:nvSpPr>
          <p:spPr bwMode="auto">
            <a:xfrm>
              <a:off x="2352" y="2248"/>
              <a:ext cx="65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4"/>
                </a:cxn>
                <a:cxn ang="0">
                  <a:pos x="7" y="6"/>
                </a:cxn>
                <a:cxn ang="0">
                  <a:pos x="11" y="6"/>
                </a:cxn>
                <a:cxn ang="0">
                  <a:pos x="15" y="7"/>
                </a:cxn>
                <a:cxn ang="0">
                  <a:pos x="19" y="8"/>
                </a:cxn>
                <a:cxn ang="0">
                  <a:pos x="22" y="10"/>
                </a:cxn>
                <a:cxn ang="0">
                  <a:pos x="26" y="12"/>
                </a:cxn>
                <a:cxn ang="0">
                  <a:pos x="29" y="14"/>
                </a:cxn>
                <a:cxn ang="0">
                  <a:pos x="31" y="14"/>
                </a:cxn>
                <a:cxn ang="0">
                  <a:pos x="34" y="14"/>
                </a:cxn>
                <a:cxn ang="0">
                  <a:pos x="37" y="16"/>
                </a:cxn>
                <a:cxn ang="0">
                  <a:pos x="40" y="18"/>
                </a:cxn>
                <a:cxn ang="0">
                  <a:pos x="42" y="20"/>
                </a:cxn>
                <a:cxn ang="0">
                  <a:pos x="46" y="22"/>
                </a:cxn>
                <a:cxn ang="0">
                  <a:pos x="50" y="22"/>
                </a:cxn>
                <a:cxn ang="0">
                  <a:pos x="64" y="24"/>
                </a:cxn>
              </a:cxnLst>
              <a:rect l="0" t="0" r="r" b="b"/>
              <a:pathLst>
                <a:path w="65" h="25">
                  <a:moveTo>
                    <a:pt x="0" y="0"/>
                  </a:moveTo>
                  <a:lnTo>
                    <a:pt x="4" y="4"/>
                  </a:lnTo>
                  <a:lnTo>
                    <a:pt x="7" y="6"/>
                  </a:lnTo>
                  <a:lnTo>
                    <a:pt x="11" y="6"/>
                  </a:lnTo>
                  <a:lnTo>
                    <a:pt x="15" y="7"/>
                  </a:lnTo>
                  <a:lnTo>
                    <a:pt x="19" y="8"/>
                  </a:lnTo>
                  <a:lnTo>
                    <a:pt x="22" y="10"/>
                  </a:lnTo>
                  <a:lnTo>
                    <a:pt x="26" y="12"/>
                  </a:lnTo>
                  <a:lnTo>
                    <a:pt x="29" y="14"/>
                  </a:lnTo>
                  <a:lnTo>
                    <a:pt x="31" y="14"/>
                  </a:lnTo>
                  <a:lnTo>
                    <a:pt x="34" y="14"/>
                  </a:lnTo>
                  <a:lnTo>
                    <a:pt x="37" y="16"/>
                  </a:lnTo>
                  <a:lnTo>
                    <a:pt x="40" y="18"/>
                  </a:lnTo>
                  <a:lnTo>
                    <a:pt x="42" y="20"/>
                  </a:lnTo>
                  <a:lnTo>
                    <a:pt x="46" y="22"/>
                  </a:lnTo>
                  <a:lnTo>
                    <a:pt x="50" y="22"/>
                  </a:lnTo>
                  <a:lnTo>
                    <a:pt x="64" y="24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79" name="Freeform 27"/>
            <p:cNvSpPr>
              <a:spLocks/>
            </p:cNvSpPr>
            <p:nvPr/>
          </p:nvSpPr>
          <p:spPr bwMode="auto">
            <a:xfrm>
              <a:off x="2538" y="2328"/>
              <a:ext cx="87" cy="89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4" y="0"/>
                </a:cxn>
                <a:cxn ang="0">
                  <a:pos x="37" y="1"/>
                </a:cxn>
                <a:cxn ang="0">
                  <a:pos x="41" y="2"/>
                </a:cxn>
                <a:cxn ang="0">
                  <a:pos x="45" y="4"/>
                </a:cxn>
                <a:cxn ang="0">
                  <a:pos x="49" y="6"/>
                </a:cxn>
                <a:cxn ang="0">
                  <a:pos x="52" y="9"/>
                </a:cxn>
                <a:cxn ang="0">
                  <a:pos x="56" y="11"/>
                </a:cxn>
                <a:cxn ang="0">
                  <a:pos x="58" y="14"/>
                </a:cxn>
                <a:cxn ang="0">
                  <a:pos x="59" y="16"/>
                </a:cxn>
                <a:cxn ang="0">
                  <a:pos x="60" y="19"/>
                </a:cxn>
                <a:cxn ang="0">
                  <a:pos x="60" y="22"/>
                </a:cxn>
                <a:cxn ang="0">
                  <a:pos x="61" y="26"/>
                </a:cxn>
                <a:cxn ang="0">
                  <a:pos x="61" y="31"/>
                </a:cxn>
                <a:cxn ang="0">
                  <a:pos x="60" y="35"/>
                </a:cxn>
                <a:cxn ang="0">
                  <a:pos x="60" y="38"/>
                </a:cxn>
                <a:cxn ang="0">
                  <a:pos x="57" y="42"/>
                </a:cxn>
                <a:cxn ang="0">
                  <a:pos x="56" y="44"/>
                </a:cxn>
                <a:cxn ang="0">
                  <a:pos x="53" y="45"/>
                </a:cxn>
                <a:cxn ang="0">
                  <a:pos x="51" y="46"/>
                </a:cxn>
                <a:cxn ang="0">
                  <a:pos x="48" y="49"/>
                </a:cxn>
                <a:cxn ang="0">
                  <a:pos x="46" y="52"/>
                </a:cxn>
                <a:cxn ang="0">
                  <a:pos x="43" y="56"/>
                </a:cxn>
                <a:cxn ang="0">
                  <a:pos x="40" y="58"/>
                </a:cxn>
                <a:cxn ang="0">
                  <a:pos x="36" y="61"/>
                </a:cxn>
                <a:cxn ang="0">
                  <a:pos x="31" y="62"/>
                </a:cxn>
                <a:cxn ang="0">
                  <a:pos x="27" y="62"/>
                </a:cxn>
                <a:cxn ang="0">
                  <a:pos x="24" y="63"/>
                </a:cxn>
                <a:cxn ang="0">
                  <a:pos x="20" y="63"/>
                </a:cxn>
                <a:cxn ang="0">
                  <a:pos x="16" y="65"/>
                </a:cxn>
                <a:cxn ang="0">
                  <a:pos x="12" y="66"/>
                </a:cxn>
                <a:cxn ang="0">
                  <a:pos x="8" y="68"/>
                </a:cxn>
                <a:cxn ang="0">
                  <a:pos x="4" y="70"/>
                </a:cxn>
                <a:cxn ang="0">
                  <a:pos x="2" y="73"/>
                </a:cxn>
                <a:cxn ang="0">
                  <a:pos x="0" y="75"/>
                </a:cxn>
                <a:cxn ang="0">
                  <a:pos x="0" y="78"/>
                </a:cxn>
                <a:cxn ang="0">
                  <a:pos x="2" y="80"/>
                </a:cxn>
                <a:cxn ang="0">
                  <a:pos x="3" y="82"/>
                </a:cxn>
                <a:cxn ang="0">
                  <a:pos x="6" y="85"/>
                </a:cxn>
                <a:cxn ang="0">
                  <a:pos x="9" y="86"/>
                </a:cxn>
                <a:cxn ang="0">
                  <a:pos x="14" y="86"/>
                </a:cxn>
                <a:cxn ang="0">
                  <a:pos x="18" y="87"/>
                </a:cxn>
                <a:cxn ang="0">
                  <a:pos x="23" y="87"/>
                </a:cxn>
                <a:cxn ang="0">
                  <a:pos x="28" y="87"/>
                </a:cxn>
                <a:cxn ang="0">
                  <a:pos x="38" y="88"/>
                </a:cxn>
                <a:cxn ang="0">
                  <a:pos x="68" y="88"/>
                </a:cxn>
                <a:cxn ang="0">
                  <a:pos x="72" y="87"/>
                </a:cxn>
                <a:cxn ang="0">
                  <a:pos x="76" y="86"/>
                </a:cxn>
                <a:cxn ang="0">
                  <a:pos x="86" y="72"/>
                </a:cxn>
              </a:cxnLst>
              <a:rect l="0" t="0" r="r" b="b"/>
              <a:pathLst>
                <a:path w="87" h="89">
                  <a:moveTo>
                    <a:pt x="30" y="0"/>
                  </a:moveTo>
                  <a:lnTo>
                    <a:pt x="34" y="0"/>
                  </a:lnTo>
                  <a:lnTo>
                    <a:pt x="37" y="1"/>
                  </a:lnTo>
                  <a:lnTo>
                    <a:pt x="41" y="2"/>
                  </a:lnTo>
                  <a:lnTo>
                    <a:pt x="45" y="4"/>
                  </a:lnTo>
                  <a:lnTo>
                    <a:pt x="49" y="6"/>
                  </a:lnTo>
                  <a:lnTo>
                    <a:pt x="52" y="9"/>
                  </a:lnTo>
                  <a:lnTo>
                    <a:pt x="56" y="11"/>
                  </a:lnTo>
                  <a:lnTo>
                    <a:pt x="58" y="14"/>
                  </a:lnTo>
                  <a:lnTo>
                    <a:pt x="59" y="16"/>
                  </a:lnTo>
                  <a:lnTo>
                    <a:pt x="60" y="19"/>
                  </a:lnTo>
                  <a:lnTo>
                    <a:pt x="60" y="22"/>
                  </a:lnTo>
                  <a:lnTo>
                    <a:pt x="61" y="26"/>
                  </a:lnTo>
                  <a:lnTo>
                    <a:pt x="61" y="31"/>
                  </a:lnTo>
                  <a:lnTo>
                    <a:pt x="60" y="35"/>
                  </a:lnTo>
                  <a:lnTo>
                    <a:pt x="60" y="38"/>
                  </a:lnTo>
                  <a:lnTo>
                    <a:pt x="57" y="42"/>
                  </a:lnTo>
                  <a:lnTo>
                    <a:pt x="56" y="44"/>
                  </a:lnTo>
                  <a:lnTo>
                    <a:pt x="53" y="45"/>
                  </a:lnTo>
                  <a:lnTo>
                    <a:pt x="51" y="46"/>
                  </a:lnTo>
                  <a:lnTo>
                    <a:pt x="48" y="49"/>
                  </a:lnTo>
                  <a:lnTo>
                    <a:pt x="46" y="52"/>
                  </a:lnTo>
                  <a:lnTo>
                    <a:pt x="43" y="56"/>
                  </a:lnTo>
                  <a:lnTo>
                    <a:pt x="40" y="58"/>
                  </a:lnTo>
                  <a:lnTo>
                    <a:pt x="36" y="61"/>
                  </a:lnTo>
                  <a:lnTo>
                    <a:pt x="31" y="62"/>
                  </a:lnTo>
                  <a:lnTo>
                    <a:pt x="27" y="62"/>
                  </a:lnTo>
                  <a:lnTo>
                    <a:pt x="24" y="63"/>
                  </a:lnTo>
                  <a:lnTo>
                    <a:pt x="20" y="63"/>
                  </a:lnTo>
                  <a:lnTo>
                    <a:pt x="16" y="65"/>
                  </a:lnTo>
                  <a:lnTo>
                    <a:pt x="12" y="66"/>
                  </a:lnTo>
                  <a:lnTo>
                    <a:pt x="8" y="68"/>
                  </a:lnTo>
                  <a:lnTo>
                    <a:pt x="4" y="70"/>
                  </a:lnTo>
                  <a:lnTo>
                    <a:pt x="2" y="73"/>
                  </a:lnTo>
                  <a:lnTo>
                    <a:pt x="0" y="75"/>
                  </a:lnTo>
                  <a:lnTo>
                    <a:pt x="0" y="78"/>
                  </a:lnTo>
                  <a:lnTo>
                    <a:pt x="2" y="80"/>
                  </a:lnTo>
                  <a:lnTo>
                    <a:pt x="3" y="82"/>
                  </a:lnTo>
                  <a:lnTo>
                    <a:pt x="6" y="85"/>
                  </a:lnTo>
                  <a:lnTo>
                    <a:pt x="9" y="86"/>
                  </a:lnTo>
                  <a:lnTo>
                    <a:pt x="14" y="86"/>
                  </a:lnTo>
                  <a:lnTo>
                    <a:pt x="18" y="87"/>
                  </a:lnTo>
                  <a:lnTo>
                    <a:pt x="23" y="87"/>
                  </a:lnTo>
                  <a:lnTo>
                    <a:pt x="28" y="87"/>
                  </a:lnTo>
                  <a:lnTo>
                    <a:pt x="38" y="88"/>
                  </a:lnTo>
                  <a:lnTo>
                    <a:pt x="68" y="88"/>
                  </a:lnTo>
                  <a:lnTo>
                    <a:pt x="72" y="87"/>
                  </a:lnTo>
                  <a:lnTo>
                    <a:pt x="76" y="86"/>
                  </a:lnTo>
                  <a:lnTo>
                    <a:pt x="86" y="7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87" name="Group 35"/>
          <p:cNvGrpSpPr>
            <a:grpSpLocks/>
          </p:cNvGrpSpPr>
          <p:nvPr/>
        </p:nvGrpSpPr>
        <p:grpSpPr bwMode="auto">
          <a:xfrm>
            <a:off x="5499100" y="3429000"/>
            <a:ext cx="2020888" cy="369888"/>
            <a:chOff x="3464" y="2160"/>
            <a:chExt cx="1273" cy="233"/>
          </a:xfrm>
        </p:grpSpPr>
        <p:sp>
          <p:nvSpPr>
            <p:cNvPr id="23581" name="Freeform 29"/>
            <p:cNvSpPr>
              <a:spLocks/>
            </p:cNvSpPr>
            <p:nvPr/>
          </p:nvSpPr>
          <p:spPr bwMode="auto">
            <a:xfrm>
              <a:off x="3512" y="2168"/>
              <a:ext cx="127" cy="18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34"/>
                </a:cxn>
                <a:cxn ang="0">
                  <a:pos x="15" y="37"/>
                </a:cxn>
                <a:cxn ang="0">
                  <a:pos x="14" y="39"/>
                </a:cxn>
                <a:cxn ang="0">
                  <a:pos x="12" y="42"/>
                </a:cxn>
                <a:cxn ang="0">
                  <a:pos x="10" y="46"/>
                </a:cxn>
                <a:cxn ang="0">
                  <a:pos x="10" y="50"/>
                </a:cxn>
                <a:cxn ang="0">
                  <a:pos x="9" y="54"/>
                </a:cxn>
                <a:cxn ang="0">
                  <a:pos x="9" y="60"/>
                </a:cxn>
                <a:cxn ang="0">
                  <a:pos x="9" y="65"/>
                </a:cxn>
                <a:cxn ang="0">
                  <a:pos x="8" y="70"/>
                </a:cxn>
                <a:cxn ang="0">
                  <a:pos x="7" y="74"/>
                </a:cxn>
                <a:cxn ang="0">
                  <a:pos x="6" y="78"/>
                </a:cxn>
                <a:cxn ang="0">
                  <a:pos x="4" y="82"/>
                </a:cxn>
                <a:cxn ang="0">
                  <a:pos x="2" y="86"/>
                </a:cxn>
                <a:cxn ang="0">
                  <a:pos x="2" y="90"/>
                </a:cxn>
                <a:cxn ang="0">
                  <a:pos x="1" y="94"/>
                </a:cxn>
                <a:cxn ang="0">
                  <a:pos x="1" y="99"/>
                </a:cxn>
                <a:cxn ang="0">
                  <a:pos x="1" y="105"/>
                </a:cxn>
                <a:cxn ang="0">
                  <a:pos x="0" y="115"/>
                </a:cxn>
                <a:cxn ang="0">
                  <a:pos x="0" y="126"/>
                </a:cxn>
                <a:cxn ang="0">
                  <a:pos x="1" y="130"/>
                </a:cxn>
                <a:cxn ang="0">
                  <a:pos x="2" y="134"/>
                </a:cxn>
                <a:cxn ang="0">
                  <a:pos x="4" y="137"/>
                </a:cxn>
                <a:cxn ang="0">
                  <a:pos x="6" y="140"/>
                </a:cxn>
                <a:cxn ang="0">
                  <a:pos x="9" y="143"/>
                </a:cxn>
                <a:cxn ang="0">
                  <a:pos x="11" y="146"/>
                </a:cxn>
                <a:cxn ang="0">
                  <a:pos x="14" y="149"/>
                </a:cxn>
                <a:cxn ang="0">
                  <a:pos x="19" y="154"/>
                </a:cxn>
                <a:cxn ang="0">
                  <a:pos x="23" y="158"/>
                </a:cxn>
                <a:cxn ang="0">
                  <a:pos x="29" y="160"/>
                </a:cxn>
                <a:cxn ang="0">
                  <a:pos x="35" y="162"/>
                </a:cxn>
                <a:cxn ang="0">
                  <a:pos x="40" y="165"/>
                </a:cxn>
                <a:cxn ang="0">
                  <a:pos x="45" y="166"/>
                </a:cxn>
                <a:cxn ang="0">
                  <a:pos x="49" y="166"/>
                </a:cxn>
                <a:cxn ang="0">
                  <a:pos x="53" y="168"/>
                </a:cxn>
                <a:cxn ang="0">
                  <a:pos x="58" y="170"/>
                </a:cxn>
                <a:cxn ang="0">
                  <a:pos x="62" y="172"/>
                </a:cxn>
                <a:cxn ang="0">
                  <a:pos x="66" y="174"/>
                </a:cxn>
                <a:cxn ang="0">
                  <a:pos x="70" y="177"/>
                </a:cxn>
                <a:cxn ang="0">
                  <a:pos x="74" y="179"/>
                </a:cxn>
                <a:cxn ang="0">
                  <a:pos x="78" y="181"/>
                </a:cxn>
                <a:cxn ang="0">
                  <a:pos x="84" y="182"/>
                </a:cxn>
                <a:cxn ang="0">
                  <a:pos x="90" y="182"/>
                </a:cxn>
                <a:cxn ang="0">
                  <a:pos x="96" y="182"/>
                </a:cxn>
                <a:cxn ang="0">
                  <a:pos x="101" y="181"/>
                </a:cxn>
                <a:cxn ang="0">
                  <a:pos x="104" y="179"/>
                </a:cxn>
                <a:cxn ang="0">
                  <a:pos x="108" y="178"/>
                </a:cxn>
                <a:cxn ang="0">
                  <a:pos x="111" y="175"/>
                </a:cxn>
                <a:cxn ang="0">
                  <a:pos x="114" y="173"/>
                </a:cxn>
                <a:cxn ang="0">
                  <a:pos x="117" y="171"/>
                </a:cxn>
                <a:cxn ang="0">
                  <a:pos x="120" y="170"/>
                </a:cxn>
                <a:cxn ang="0">
                  <a:pos x="122" y="170"/>
                </a:cxn>
                <a:cxn ang="0">
                  <a:pos x="124" y="168"/>
                </a:cxn>
                <a:cxn ang="0">
                  <a:pos x="126" y="166"/>
                </a:cxn>
                <a:cxn ang="0">
                  <a:pos x="126" y="164"/>
                </a:cxn>
                <a:cxn ang="0">
                  <a:pos x="126" y="162"/>
                </a:cxn>
                <a:cxn ang="0">
                  <a:pos x="125" y="159"/>
                </a:cxn>
                <a:cxn ang="0">
                  <a:pos x="120" y="152"/>
                </a:cxn>
              </a:cxnLst>
              <a:rect l="0" t="0" r="r" b="b"/>
              <a:pathLst>
                <a:path w="127" h="183">
                  <a:moveTo>
                    <a:pt x="16" y="0"/>
                  </a:moveTo>
                  <a:lnTo>
                    <a:pt x="16" y="34"/>
                  </a:lnTo>
                  <a:lnTo>
                    <a:pt x="15" y="37"/>
                  </a:lnTo>
                  <a:lnTo>
                    <a:pt x="14" y="39"/>
                  </a:lnTo>
                  <a:lnTo>
                    <a:pt x="12" y="42"/>
                  </a:lnTo>
                  <a:lnTo>
                    <a:pt x="10" y="46"/>
                  </a:lnTo>
                  <a:lnTo>
                    <a:pt x="10" y="50"/>
                  </a:lnTo>
                  <a:lnTo>
                    <a:pt x="9" y="54"/>
                  </a:lnTo>
                  <a:lnTo>
                    <a:pt x="9" y="60"/>
                  </a:lnTo>
                  <a:lnTo>
                    <a:pt x="9" y="65"/>
                  </a:lnTo>
                  <a:lnTo>
                    <a:pt x="8" y="70"/>
                  </a:lnTo>
                  <a:lnTo>
                    <a:pt x="7" y="74"/>
                  </a:lnTo>
                  <a:lnTo>
                    <a:pt x="6" y="78"/>
                  </a:lnTo>
                  <a:lnTo>
                    <a:pt x="4" y="82"/>
                  </a:lnTo>
                  <a:lnTo>
                    <a:pt x="2" y="86"/>
                  </a:lnTo>
                  <a:lnTo>
                    <a:pt x="2" y="90"/>
                  </a:lnTo>
                  <a:lnTo>
                    <a:pt x="1" y="94"/>
                  </a:lnTo>
                  <a:lnTo>
                    <a:pt x="1" y="99"/>
                  </a:lnTo>
                  <a:lnTo>
                    <a:pt x="1" y="105"/>
                  </a:lnTo>
                  <a:lnTo>
                    <a:pt x="0" y="115"/>
                  </a:lnTo>
                  <a:lnTo>
                    <a:pt x="0" y="126"/>
                  </a:lnTo>
                  <a:lnTo>
                    <a:pt x="1" y="130"/>
                  </a:lnTo>
                  <a:lnTo>
                    <a:pt x="2" y="134"/>
                  </a:lnTo>
                  <a:lnTo>
                    <a:pt x="4" y="137"/>
                  </a:lnTo>
                  <a:lnTo>
                    <a:pt x="6" y="140"/>
                  </a:lnTo>
                  <a:lnTo>
                    <a:pt x="9" y="143"/>
                  </a:lnTo>
                  <a:lnTo>
                    <a:pt x="11" y="146"/>
                  </a:lnTo>
                  <a:lnTo>
                    <a:pt x="14" y="149"/>
                  </a:lnTo>
                  <a:lnTo>
                    <a:pt x="19" y="154"/>
                  </a:lnTo>
                  <a:lnTo>
                    <a:pt x="23" y="158"/>
                  </a:lnTo>
                  <a:lnTo>
                    <a:pt x="29" y="160"/>
                  </a:lnTo>
                  <a:lnTo>
                    <a:pt x="35" y="162"/>
                  </a:lnTo>
                  <a:lnTo>
                    <a:pt x="40" y="165"/>
                  </a:lnTo>
                  <a:lnTo>
                    <a:pt x="45" y="166"/>
                  </a:lnTo>
                  <a:lnTo>
                    <a:pt x="49" y="166"/>
                  </a:lnTo>
                  <a:lnTo>
                    <a:pt x="53" y="168"/>
                  </a:lnTo>
                  <a:lnTo>
                    <a:pt x="58" y="170"/>
                  </a:lnTo>
                  <a:lnTo>
                    <a:pt x="62" y="172"/>
                  </a:lnTo>
                  <a:lnTo>
                    <a:pt x="66" y="174"/>
                  </a:lnTo>
                  <a:lnTo>
                    <a:pt x="70" y="177"/>
                  </a:lnTo>
                  <a:lnTo>
                    <a:pt x="74" y="179"/>
                  </a:lnTo>
                  <a:lnTo>
                    <a:pt x="78" y="181"/>
                  </a:lnTo>
                  <a:lnTo>
                    <a:pt x="84" y="182"/>
                  </a:lnTo>
                  <a:lnTo>
                    <a:pt x="90" y="182"/>
                  </a:lnTo>
                  <a:lnTo>
                    <a:pt x="96" y="182"/>
                  </a:lnTo>
                  <a:lnTo>
                    <a:pt x="101" y="181"/>
                  </a:lnTo>
                  <a:lnTo>
                    <a:pt x="104" y="179"/>
                  </a:lnTo>
                  <a:lnTo>
                    <a:pt x="108" y="178"/>
                  </a:lnTo>
                  <a:lnTo>
                    <a:pt x="111" y="175"/>
                  </a:lnTo>
                  <a:lnTo>
                    <a:pt x="114" y="173"/>
                  </a:lnTo>
                  <a:lnTo>
                    <a:pt x="117" y="171"/>
                  </a:lnTo>
                  <a:lnTo>
                    <a:pt x="120" y="170"/>
                  </a:lnTo>
                  <a:lnTo>
                    <a:pt x="122" y="170"/>
                  </a:lnTo>
                  <a:lnTo>
                    <a:pt x="124" y="168"/>
                  </a:lnTo>
                  <a:lnTo>
                    <a:pt x="126" y="166"/>
                  </a:lnTo>
                  <a:lnTo>
                    <a:pt x="126" y="164"/>
                  </a:lnTo>
                  <a:lnTo>
                    <a:pt x="126" y="162"/>
                  </a:lnTo>
                  <a:lnTo>
                    <a:pt x="125" y="159"/>
                  </a:lnTo>
                  <a:lnTo>
                    <a:pt x="120" y="15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2" name="Freeform 30"/>
            <p:cNvSpPr>
              <a:spLocks/>
            </p:cNvSpPr>
            <p:nvPr/>
          </p:nvSpPr>
          <p:spPr bwMode="auto">
            <a:xfrm>
              <a:off x="3464" y="2248"/>
              <a:ext cx="11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" y="0"/>
                </a:cxn>
              </a:cxnLst>
              <a:rect l="0" t="0" r="r" b="b"/>
              <a:pathLst>
                <a:path w="113" h="1">
                  <a:moveTo>
                    <a:pt x="0" y="0"/>
                  </a:moveTo>
                  <a:lnTo>
                    <a:pt x="112" y="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3" name="Freeform 31"/>
            <p:cNvSpPr>
              <a:spLocks/>
            </p:cNvSpPr>
            <p:nvPr/>
          </p:nvSpPr>
          <p:spPr bwMode="auto">
            <a:xfrm>
              <a:off x="3704" y="2304"/>
              <a:ext cx="61" cy="8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2"/>
                </a:cxn>
                <a:cxn ang="0">
                  <a:pos x="42" y="4"/>
                </a:cxn>
                <a:cxn ang="0">
                  <a:pos x="43" y="7"/>
                </a:cxn>
                <a:cxn ang="0">
                  <a:pos x="45" y="11"/>
                </a:cxn>
                <a:cxn ang="0">
                  <a:pos x="46" y="15"/>
                </a:cxn>
                <a:cxn ang="0">
                  <a:pos x="46" y="19"/>
                </a:cxn>
                <a:cxn ang="0">
                  <a:pos x="45" y="22"/>
                </a:cxn>
                <a:cxn ang="0">
                  <a:pos x="43" y="26"/>
                </a:cxn>
                <a:cxn ang="0">
                  <a:pos x="42" y="29"/>
                </a:cxn>
                <a:cxn ang="0">
                  <a:pos x="39" y="31"/>
                </a:cxn>
                <a:cxn ang="0">
                  <a:pos x="37" y="34"/>
                </a:cxn>
                <a:cxn ang="0">
                  <a:pos x="36" y="37"/>
                </a:cxn>
                <a:cxn ang="0">
                  <a:pos x="37" y="40"/>
                </a:cxn>
                <a:cxn ang="0">
                  <a:pos x="38" y="42"/>
                </a:cxn>
                <a:cxn ang="0">
                  <a:pos x="39" y="44"/>
                </a:cxn>
                <a:cxn ang="0">
                  <a:pos x="42" y="46"/>
                </a:cxn>
                <a:cxn ang="0">
                  <a:pos x="43" y="46"/>
                </a:cxn>
                <a:cxn ang="0">
                  <a:pos x="46" y="48"/>
                </a:cxn>
                <a:cxn ang="0">
                  <a:pos x="48" y="50"/>
                </a:cxn>
                <a:cxn ang="0">
                  <a:pos x="51" y="52"/>
                </a:cxn>
                <a:cxn ang="0">
                  <a:pos x="54" y="55"/>
                </a:cxn>
                <a:cxn ang="0">
                  <a:pos x="56" y="59"/>
                </a:cxn>
                <a:cxn ang="0">
                  <a:pos x="58" y="63"/>
                </a:cxn>
                <a:cxn ang="0">
                  <a:pos x="60" y="67"/>
                </a:cxn>
                <a:cxn ang="0">
                  <a:pos x="59" y="70"/>
                </a:cxn>
                <a:cxn ang="0">
                  <a:pos x="58" y="74"/>
                </a:cxn>
                <a:cxn ang="0">
                  <a:pos x="56" y="77"/>
                </a:cxn>
                <a:cxn ang="0">
                  <a:pos x="52" y="79"/>
                </a:cxn>
                <a:cxn ang="0">
                  <a:pos x="48" y="82"/>
                </a:cxn>
                <a:cxn ang="0">
                  <a:pos x="44" y="84"/>
                </a:cxn>
                <a:cxn ang="0">
                  <a:pos x="39" y="86"/>
                </a:cxn>
                <a:cxn ang="0">
                  <a:pos x="34" y="86"/>
                </a:cxn>
                <a:cxn ang="0">
                  <a:pos x="29" y="87"/>
                </a:cxn>
                <a:cxn ang="0">
                  <a:pos x="24" y="87"/>
                </a:cxn>
                <a:cxn ang="0">
                  <a:pos x="14" y="88"/>
                </a:cxn>
                <a:cxn ang="0">
                  <a:pos x="0" y="88"/>
                </a:cxn>
              </a:cxnLst>
              <a:rect l="0" t="0" r="r" b="b"/>
              <a:pathLst>
                <a:path w="61" h="89">
                  <a:moveTo>
                    <a:pt x="8" y="0"/>
                  </a:moveTo>
                  <a:lnTo>
                    <a:pt x="30" y="0"/>
                  </a:lnTo>
                  <a:lnTo>
                    <a:pt x="34" y="1"/>
                  </a:lnTo>
                  <a:lnTo>
                    <a:pt x="38" y="2"/>
                  </a:lnTo>
                  <a:lnTo>
                    <a:pt x="42" y="4"/>
                  </a:lnTo>
                  <a:lnTo>
                    <a:pt x="43" y="7"/>
                  </a:lnTo>
                  <a:lnTo>
                    <a:pt x="45" y="11"/>
                  </a:lnTo>
                  <a:lnTo>
                    <a:pt x="46" y="15"/>
                  </a:lnTo>
                  <a:lnTo>
                    <a:pt x="46" y="19"/>
                  </a:lnTo>
                  <a:lnTo>
                    <a:pt x="45" y="22"/>
                  </a:lnTo>
                  <a:lnTo>
                    <a:pt x="43" y="26"/>
                  </a:lnTo>
                  <a:lnTo>
                    <a:pt x="42" y="29"/>
                  </a:lnTo>
                  <a:lnTo>
                    <a:pt x="39" y="31"/>
                  </a:lnTo>
                  <a:lnTo>
                    <a:pt x="37" y="34"/>
                  </a:lnTo>
                  <a:lnTo>
                    <a:pt x="36" y="37"/>
                  </a:lnTo>
                  <a:lnTo>
                    <a:pt x="37" y="40"/>
                  </a:lnTo>
                  <a:lnTo>
                    <a:pt x="38" y="42"/>
                  </a:lnTo>
                  <a:lnTo>
                    <a:pt x="39" y="44"/>
                  </a:lnTo>
                  <a:lnTo>
                    <a:pt x="42" y="46"/>
                  </a:lnTo>
                  <a:lnTo>
                    <a:pt x="43" y="46"/>
                  </a:lnTo>
                  <a:lnTo>
                    <a:pt x="46" y="48"/>
                  </a:lnTo>
                  <a:lnTo>
                    <a:pt x="48" y="50"/>
                  </a:lnTo>
                  <a:lnTo>
                    <a:pt x="51" y="52"/>
                  </a:lnTo>
                  <a:lnTo>
                    <a:pt x="54" y="55"/>
                  </a:lnTo>
                  <a:lnTo>
                    <a:pt x="56" y="59"/>
                  </a:lnTo>
                  <a:lnTo>
                    <a:pt x="58" y="63"/>
                  </a:lnTo>
                  <a:lnTo>
                    <a:pt x="60" y="67"/>
                  </a:lnTo>
                  <a:lnTo>
                    <a:pt x="59" y="70"/>
                  </a:lnTo>
                  <a:lnTo>
                    <a:pt x="58" y="74"/>
                  </a:lnTo>
                  <a:lnTo>
                    <a:pt x="56" y="77"/>
                  </a:lnTo>
                  <a:lnTo>
                    <a:pt x="52" y="79"/>
                  </a:lnTo>
                  <a:lnTo>
                    <a:pt x="48" y="82"/>
                  </a:lnTo>
                  <a:lnTo>
                    <a:pt x="44" y="84"/>
                  </a:lnTo>
                  <a:lnTo>
                    <a:pt x="39" y="86"/>
                  </a:lnTo>
                  <a:lnTo>
                    <a:pt x="34" y="86"/>
                  </a:lnTo>
                  <a:lnTo>
                    <a:pt x="29" y="87"/>
                  </a:lnTo>
                  <a:lnTo>
                    <a:pt x="24" y="87"/>
                  </a:lnTo>
                  <a:lnTo>
                    <a:pt x="14" y="88"/>
                  </a:lnTo>
                  <a:lnTo>
                    <a:pt x="0" y="88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4" name="Freeform 32"/>
            <p:cNvSpPr>
              <a:spLocks/>
            </p:cNvSpPr>
            <p:nvPr/>
          </p:nvSpPr>
          <p:spPr bwMode="auto">
            <a:xfrm>
              <a:off x="4464" y="2160"/>
              <a:ext cx="73" cy="1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"/>
                </a:cxn>
                <a:cxn ang="0">
                  <a:pos x="1" y="35"/>
                </a:cxn>
                <a:cxn ang="0">
                  <a:pos x="2" y="41"/>
                </a:cxn>
                <a:cxn ang="0">
                  <a:pos x="4" y="46"/>
                </a:cxn>
                <a:cxn ang="0">
                  <a:pos x="6" y="51"/>
                </a:cxn>
                <a:cxn ang="0">
                  <a:pos x="9" y="56"/>
                </a:cxn>
                <a:cxn ang="0">
                  <a:pos x="11" y="62"/>
                </a:cxn>
                <a:cxn ang="0">
                  <a:pos x="13" y="66"/>
                </a:cxn>
                <a:cxn ang="0">
                  <a:pos x="14" y="72"/>
                </a:cxn>
                <a:cxn ang="0">
                  <a:pos x="14" y="78"/>
                </a:cxn>
                <a:cxn ang="0">
                  <a:pos x="15" y="82"/>
                </a:cxn>
                <a:cxn ang="0">
                  <a:pos x="15" y="88"/>
                </a:cxn>
                <a:cxn ang="0">
                  <a:pos x="16" y="98"/>
                </a:cxn>
                <a:cxn ang="0">
                  <a:pos x="16" y="105"/>
                </a:cxn>
                <a:cxn ang="0">
                  <a:pos x="17" y="108"/>
                </a:cxn>
                <a:cxn ang="0">
                  <a:pos x="18" y="111"/>
                </a:cxn>
                <a:cxn ang="0">
                  <a:pos x="20" y="114"/>
                </a:cxn>
                <a:cxn ang="0">
                  <a:pos x="23" y="118"/>
                </a:cxn>
                <a:cxn ang="0">
                  <a:pos x="27" y="122"/>
                </a:cxn>
                <a:cxn ang="0">
                  <a:pos x="35" y="130"/>
                </a:cxn>
                <a:cxn ang="0">
                  <a:pos x="47" y="143"/>
                </a:cxn>
                <a:cxn ang="0">
                  <a:pos x="50" y="146"/>
                </a:cxn>
                <a:cxn ang="0">
                  <a:pos x="53" y="147"/>
                </a:cxn>
                <a:cxn ang="0">
                  <a:pos x="56" y="147"/>
                </a:cxn>
                <a:cxn ang="0">
                  <a:pos x="58" y="146"/>
                </a:cxn>
                <a:cxn ang="0">
                  <a:pos x="62" y="146"/>
                </a:cxn>
                <a:cxn ang="0">
                  <a:pos x="66" y="145"/>
                </a:cxn>
                <a:cxn ang="0">
                  <a:pos x="71" y="145"/>
                </a:cxn>
                <a:cxn ang="0">
                  <a:pos x="72" y="142"/>
                </a:cxn>
                <a:cxn ang="0">
                  <a:pos x="71" y="139"/>
                </a:cxn>
                <a:cxn ang="0">
                  <a:pos x="64" y="128"/>
                </a:cxn>
              </a:cxnLst>
              <a:rect l="0" t="0" r="r" b="b"/>
              <a:pathLst>
                <a:path w="73" h="148">
                  <a:moveTo>
                    <a:pt x="0" y="0"/>
                  </a:move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6"/>
                  </a:lnTo>
                  <a:lnTo>
                    <a:pt x="6" y="51"/>
                  </a:lnTo>
                  <a:lnTo>
                    <a:pt x="9" y="56"/>
                  </a:lnTo>
                  <a:lnTo>
                    <a:pt x="11" y="62"/>
                  </a:lnTo>
                  <a:lnTo>
                    <a:pt x="13" y="66"/>
                  </a:lnTo>
                  <a:lnTo>
                    <a:pt x="14" y="72"/>
                  </a:lnTo>
                  <a:lnTo>
                    <a:pt x="14" y="78"/>
                  </a:lnTo>
                  <a:lnTo>
                    <a:pt x="15" y="82"/>
                  </a:lnTo>
                  <a:lnTo>
                    <a:pt x="15" y="88"/>
                  </a:lnTo>
                  <a:lnTo>
                    <a:pt x="16" y="98"/>
                  </a:lnTo>
                  <a:lnTo>
                    <a:pt x="16" y="105"/>
                  </a:lnTo>
                  <a:lnTo>
                    <a:pt x="17" y="108"/>
                  </a:lnTo>
                  <a:lnTo>
                    <a:pt x="18" y="111"/>
                  </a:lnTo>
                  <a:lnTo>
                    <a:pt x="20" y="114"/>
                  </a:lnTo>
                  <a:lnTo>
                    <a:pt x="23" y="118"/>
                  </a:lnTo>
                  <a:lnTo>
                    <a:pt x="27" y="122"/>
                  </a:lnTo>
                  <a:lnTo>
                    <a:pt x="35" y="130"/>
                  </a:lnTo>
                  <a:lnTo>
                    <a:pt x="47" y="143"/>
                  </a:lnTo>
                  <a:lnTo>
                    <a:pt x="50" y="146"/>
                  </a:lnTo>
                  <a:lnTo>
                    <a:pt x="53" y="147"/>
                  </a:lnTo>
                  <a:lnTo>
                    <a:pt x="56" y="147"/>
                  </a:lnTo>
                  <a:lnTo>
                    <a:pt x="58" y="146"/>
                  </a:lnTo>
                  <a:lnTo>
                    <a:pt x="62" y="146"/>
                  </a:lnTo>
                  <a:lnTo>
                    <a:pt x="66" y="145"/>
                  </a:lnTo>
                  <a:lnTo>
                    <a:pt x="71" y="145"/>
                  </a:lnTo>
                  <a:lnTo>
                    <a:pt x="72" y="142"/>
                  </a:lnTo>
                  <a:lnTo>
                    <a:pt x="71" y="139"/>
                  </a:lnTo>
                  <a:lnTo>
                    <a:pt x="64" y="128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5" name="Freeform 33"/>
            <p:cNvSpPr>
              <a:spLocks/>
            </p:cNvSpPr>
            <p:nvPr/>
          </p:nvSpPr>
          <p:spPr bwMode="auto">
            <a:xfrm>
              <a:off x="4408" y="2248"/>
              <a:ext cx="153" cy="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46" y="8"/>
                </a:cxn>
                <a:cxn ang="0">
                  <a:pos x="50" y="7"/>
                </a:cxn>
                <a:cxn ang="0">
                  <a:pos x="56" y="6"/>
                </a:cxn>
                <a:cxn ang="0">
                  <a:pos x="62" y="4"/>
                </a:cxn>
                <a:cxn ang="0">
                  <a:pos x="66" y="2"/>
                </a:cxn>
                <a:cxn ang="0">
                  <a:pos x="72" y="2"/>
                </a:cxn>
                <a:cxn ang="0">
                  <a:pos x="78" y="1"/>
                </a:cxn>
                <a:cxn ang="0">
                  <a:pos x="82" y="1"/>
                </a:cxn>
                <a:cxn ang="0">
                  <a:pos x="86" y="1"/>
                </a:cxn>
                <a:cxn ang="0">
                  <a:pos x="89" y="0"/>
                </a:cxn>
                <a:cxn ang="0">
                  <a:pos x="98" y="0"/>
                </a:cxn>
                <a:cxn ang="0">
                  <a:pos x="152" y="0"/>
                </a:cxn>
              </a:cxnLst>
              <a:rect l="0" t="0" r="r" b="b"/>
              <a:pathLst>
                <a:path w="153" h="9">
                  <a:moveTo>
                    <a:pt x="0" y="8"/>
                  </a:moveTo>
                  <a:lnTo>
                    <a:pt x="46" y="8"/>
                  </a:lnTo>
                  <a:lnTo>
                    <a:pt x="50" y="7"/>
                  </a:lnTo>
                  <a:lnTo>
                    <a:pt x="56" y="6"/>
                  </a:lnTo>
                  <a:lnTo>
                    <a:pt x="62" y="4"/>
                  </a:lnTo>
                  <a:lnTo>
                    <a:pt x="66" y="2"/>
                  </a:lnTo>
                  <a:lnTo>
                    <a:pt x="72" y="2"/>
                  </a:lnTo>
                  <a:lnTo>
                    <a:pt x="78" y="1"/>
                  </a:lnTo>
                  <a:lnTo>
                    <a:pt x="82" y="1"/>
                  </a:lnTo>
                  <a:lnTo>
                    <a:pt x="86" y="1"/>
                  </a:lnTo>
                  <a:lnTo>
                    <a:pt x="89" y="0"/>
                  </a:lnTo>
                  <a:lnTo>
                    <a:pt x="98" y="0"/>
                  </a:lnTo>
                  <a:lnTo>
                    <a:pt x="152" y="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6" name="Freeform 34"/>
            <p:cNvSpPr>
              <a:spLocks/>
            </p:cNvSpPr>
            <p:nvPr/>
          </p:nvSpPr>
          <p:spPr bwMode="auto">
            <a:xfrm>
              <a:off x="4632" y="2280"/>
              <a:ext cx="105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9"/>
                </a:cxn>
                <a:cxn ang="0">
                  <a:pos x="6" y="12"/>
                </a:cxn>
                <a:cxn ang="0">
                  <a:pos x="6" y="15"/>
                </a:cxn>
                <a:cxn ang="0">
                  <a:pos x="7" y="18"/>
                </a:cxn>
                <a:cxn ang="0">
                  <a:pos x="8" y="21"/>
                </a:cxn>
                <a:cxn ang="0">
                  <a:pos x="10" y="24"/>
                </a:cxn>
                <a:cxn ang="0">
                  <a:pos x="12" y="26"/>
                </a:cxn>
                <a:cxn ang="0">
                  <a:pos x="14" y="30"/>
                </a:cxn>
                <a:cxn ang="0">
                  <a:pos x="17" y="34"/>
                </a:cxn>
                <a:cxn ang="0">
                  <a:pos x="19" y="39"/>
                </a:cxn>
                <a:cxn ang="0">
                  <a:pos x="22" y="42"/>
                </a:cxn>
                <a:cxn ang="0">
                  <a:pos x="24" y="46"/>
                </a:cxn>
                <a:cxn ang="0">
                  <a:pos x="26" y="50"/>
                </a:cxn>
                <a:cxn ang="0">
                  <a:pos x="30" y="54"/>
                </a:cxn>
                <a:cxn ang="0">
                  <a:pos x="39" y="62"/>
                </a:cxn>
                <a:cxn ang="0">
                  <a:pos x="43" y="66"/>
                </a:cxn>
                <a:cxn ang="0">
                  <a:pos x="46" y="68"/>
                </a:cxn>
                <a:cxn ang="0">
                  <a:pos x="50" y="70"/>
                </a:cxn>
                <a:cxn ang="0">
                  <a:pos x="53" y="70"/>
                </a:cxn>
                <a:cxn ang="0">
                  <a:pos x="55" y="68"/>
                </a:cxn>
                <a:cxn ang="0">
                  <a:pos x="58" y="67"/>
                </a:cxn>
                <a:cxn ang="0">
                  <a:pos x="60" y="65"/>
                </a:cxn>
                <a:cxn ang="0">
                  <a:pos x="62" y="63"/>
                </a:cxn>
                <a:cxn ang="0">
                  <a:pos x="62" y="61"/>
                </a:cxn>
                <a:cxn ang="0">
                  <a:pos x="64" y="58"/>
                </a:cxn>
                <a:cxn ang="0">
                  <a:pos x="66" y="56"/>
                </a:cxn>
                <a:cxn ang="0">
                  <a:pos x="68" y="53"/>
                </a:cxn>
                <a:cxn ang="0">
                  <a:pos x="69" y="50"/>
                </a:cxn>
                <a:cxn ang="0">
                  <a:pos x="70" y="46"/>
                </a:cxn>
                <a:cxn ang="0">
                  <a:pos x="70" y="41"/>
                </a:cxn>
                <a:cxn ang="0">
                  <a:pos x="71" y="39"/>
                </a:cxn>
                <a:cxn ang="0">
                  <a:pos x="71" y="38"/>
                </a:cxn>
                <a:cxn ang="0">
                  <a:pos x="72" y="39"/>
                </a:cxn>
                <a:cxn ang="0">
                  <a:pos x="74" y="42"/>
                </a:cxn>
                <a:cxn ang="0">
                  <a:pos x="76" y="44"/>
                </a:cxn>
                <a:cxn ang="0">
                  <a:pos x="78" y="47"/>
                </a:cxn>
                <a:cxn ang="0">
                  <a:pos x="81" y="51"/>
                </a:cxn>
                <a:cxn ang="0">
                  <a:pos x="83" y="55"/>
                </a:cxn>
                <a:cxn ang="0">
                  <a:pos x="85" y="60"/>
                </a:cxn>
                <a:cxn ang="0">
                  <a:pos x="86" y="65"/>
                </a:cxn>
                <a:cxn ang="0">
                  <a:pos x="86" y="70"/>
                </a:cxn>
                <a:cxn ang="0">
                  <a:pos x="88" y="74"/>
                </a:cxn>
                <a:cxn ang="0">
                  <a:pos x="90" y="78"/>
                </a:cxn>
                <a:cxn ang="0">
                  <a:pos x="92" y="82"/>
                </a:cxn>
                <a:cxn ang="0">
                  <a:pos x="94" y="84"/>
                </a:cxn>
                <a:cxn ang="0">
                  <a:pos x="97" y="87"/>
                </a:cxn>
                <a:cxn ang="0">
                  <a:pos x="104" y="96"/>
                </a:cxn>
              </a:cxnLst>
              <a:rect l="0" t="0" r="r" b="b"/>
              <a:pathLst>
                <a:path w="105" h="97">
                  <a:moveTo>
                    <a:pt x="0" y="0"/>
                  </a:moveTo>
                  <a:lnTo>
                    <a:pt x="4" y="9"/>
                  </a:lnTo>
                  <a:lnTo>
                    <a:pt x="6" y="12"/>
                  </a:lnTo>
                  <a:lnTo>
                    <a:pt x="6" y="15"/>
                  </a:lnTo>
                  <a:lnTo>
                    <a:pt x="7" y="18"/>
                  </a:lnTo>
                  <a:lnTo>
                    <a:pt x="8" y="21"/>
                  </a:lnTo>
                  <a:lnTo>
                    <a:pt x="10" y="24"/>
                  </a:lnTo>
                  <a:lnTo>
                    <a:pt x="12" y="26"/>
                  </a:lnTo>
                  <a:lnTo>
                    <a:pt x="14" y="30"/>
                  </a:lnTo>
                  <a:lnTo>
                    <a:pt x="17" y="34"/>
                  </a:lnTo>
                  <a:lnTo>
                    <a:pt x="19" y="39"/>
                  </a:lnTo>
                  <a:lnTo>
                    <a:pt x="22" y="42"/>
                  </a:lnTo>
                  <a:lnTo>
                    <a:pt x="24" y="46"/>
                  </a:lnTo>
                  <a:lnTo>
                    <a:pt x="26" y="50"/>
                  </a:lnTo>
                  <a:lnTo>
                    <a:pt x="30" y="54"/>
                  </a:lnTo>
                  <a:lnTo>
                    <a:pt x="39" y="62"/>
                  </a:lnTo>
                  <a:lnTo>
                    <a:pt x="43" y="66"/>
                  </a:lnTo>
                  <a:lnTo>
                    <a:pt x="46" y="68"/>
                  </a:lnTo>
                  <a:lnTo>
                    <a:pt x="50" y="70"/>
                  </a:lnTo>
                  <a:lnTo>
                    <a:pt x="53" y="70"/>
                  </a:lnTo>
                  <a:lnTo>
                    <a:pt x="55" y="68"/>
                  </a:lnTo>
                  <a:lnTo>
                    <a:pt x="58" y="67"/>
                  </a:lnTo>
                  <a:lnTo>
                    <a:pt x="60" y="65"/>
                  </a:lnTo>
                  <a:lnTo>
                    <a:pt x="62" y="63"/>
                  </a:lnTo>
                  <a:lnTo>
                    <a:pt x="62" y="61"/>
                  </a:lnTo>
                  <a:lnTo>
                    <a:pt x="64" y="58"/>
                  </a:lnTo>
                  <a:lnTo>
                    <a:pt x="66" y="56"/>
                  </a:lnTo>
                  <a:lnTo>
                    <a:pt x="68" y="53"/>
                  </a:lnTo>
                  <a:lnTo>
                    <a:pt x="69" y="50"/>
                  </a:lnTo>
                  <a:lnTo>
                    <a:pt x="70" y="46"/>
                  </a:lnTo>
                  <a:lnTo>
                    <a:pt x="70" y="41"/>
                  </a:lnTo>
                  <a:lnTo>
                    <a:pt x="71" y="39"/>
                  </a:lnTo>
                  <a:lnTo>
                    <a:pt x="71" y="38"/>
                  </a:lnTo>
                  <a:lnTo>
                    <a:pt x="72" y="39"/>
                  </a:lnTo>
                  <a:lnTo>
                    <a:pt x="74" y="42"/>
                  </a:lnTo>
                  <a:lnTo>
                    <a:pt x="76" y="44"/>
                  </a:lnTo>
                  <a:lnTo>
                    <a:pt x="78" y="47"/>
                  </a:lnTo>
                  <a:lnTo>
                    <a:pt x="81" y="51"/>
                  </a:lnTo>
                  <a:lnTo>
                    <a:pt x="83" y="55"/>
                  </a:lnTo>
                  <a:lnTo>
                    <a:pt x="85" y="60"/>
                  </a:lnTo>
                  <a:lnTo>
                    <a:pt x="86" y="65"/>
                  </a:lnTo>
                  <a:lnTo>
                    <a:pt x="86" y="70"/>
                  </a:lnTo>
                  <a:lnTo>
                    <a:pt x="88" y="74"/>
                  </a:lnTo>
                  <a:lnTo>
                    <a:pt x="90" y="78"/>
                  </a:lnTo>
                  <a:lnTo>
                    <a:pt x="92" y="82"/>
                  </a:lnTo>
                  <a:lnTo>
                    <a:pt x="94" y="84"/>
                  </a:lnTo>
                  <a:lnTo>
                    <a:pt x="97" y="87"/>
                  </a:lnTo>
                  <a:lnTo>
                    <a:pt x="104" y="9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558800" y="215900"/>
            <a:ext cx="2400300" cy="393700"/>
            <a:chOff x="352" y="136"/>
            <a:chExt cx="1512" cy="248"/>
          </a:xfrm>
        </p:grpSpPr>
        <p:sp>
          <p:nvSpPr>
            <p:cNvPr id="24578" name="Oval 2"/>
            <p:cNvSpPr>
              <a:spLocks noChangeArrowheads="1"/>
            </p:cNvSpPr>
            <p:nvPr/>
          </p:nvSpPr>
          <p:spPr bwMode="auto">
            <a:xfrm>
              <a:off x="352" y="136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712" y="160"/>
              <a:ext cx="992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500">
                  <a:solidFill>
                    <a:srgbClr val="000000"/>
                  </a:solidFill>
                  <a:latin typeface="Arial - 16"/>
                </a:rPr>
                <a:t>равномерное</a:t>
              </a:r>
            </a:p>
          </p:txBody>
        </p:sp>
      </p:grpSp>
      <p:grpSp>
        <p:nvGrpSpPr>
          <p:cNvPr id="24611" name="Group 35"/>
          <p:cNvGrpSpPr>
            <a:grpSpLocks/>
          </p:cNvGrpSpPr>
          <p:nvPr/>
        </p:nvGrpSpPr>
        <p:grpSpPr bwMode="auto">
          <a:xfrm>
            <a:off x="2100263" y="1951038"/>
            <a:ext cx="6597650" cy="2459037"/>
            <a:chOff x="1323" y="1229"/>
            <a:chExt cx="4156" cy="1549"/>
          </a:xfrm>
        </p:grpSpPr>
        <p:grpSp>
          <p:nvGrpSpPr>
            <p:cNvPr id="24602" name="Group 26"/>
            <p:cNvGrpSpPr>
              <a:grpSpLocks/>
            </p:cNvGrpSpPr>
            <p:nvPr/>
          </p:nvGrpSpPr>
          <p:grpSpPr bwMode="auto">
            <a:xfrm>
              <a:off x="1323" y="1229"/>
              <a:ext cx="4156" cy="1549"/>
              <a:chOff x="1323" y="1229"/>
              <a:chExt cx="4156" cy="1549"/>
            </a:xfrm>
          </p:grpSpPr>
          <p:grpSp>
            <p:nvGrpSpPr>
              <p:cNvPr id="24593" name="Group 17"/>
              <p:cNvGrpSpPr>
                <a:grpSpLocks/>
              </p:cNvGrpSpPr>
              <p:nvPr/>
            </p:nvGrpSpPr>
            <p:grpSpPr bwMode="auto">
              <a:xfrm>
                <a:off x="1323" y="1229"/>
                <a:ext cx="4156" cy="1549"/>
                <a:chOff x="1323" y="1229"/>
                <a:chExt cx="4156" cy="1549"/>
              </a:xfrm>
            </p:grpSpPr>
            <p:grpSp>
              <p:nvGrpSpPr>
                <p:cNvPr id="24587" name="Group 11"/>
                <p:cNvGrpSpPr>
                  <a:grpSpLocks/>
                </p:cNvGrpSpPr>
                <p:nvPr/>
              </p:nvGrpSpPr>
              <p:grpSpPr bwMode="auto">
                <a:xfrm>
                  <a:off x="1323" y="1229"/>
                  <a:ext cx="4156" cy="1549"/>
                  <a:chOff x="1323" y="1229"/>
                  <a:chExt cx="4156" cy="1549"/>
                </a:xfrm>
              </p:grpSpPr>
              <p:pic>
                <p:nvPicPr>
                  <p:cNvPr id="24581" name="Picture 5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1323" y="1229"/>
                    <a:ext cx="4156" cy="154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4582" name="Picture 6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473" y="1713"/>
                    <a:ext cx="513" cy="58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4583" name="Picture 7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2264" y="1724"/>
                    <a:ext cx="513" cy="58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4584" name="Picture 8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078" y="1701"/>
                    <a:ext cx="512" cy="58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4585" name="Picture 9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3925" y="1736"/>
                    <a:ext cx="512" cy="58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4586" name="Picture 10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4705" y="1713"/>
                    <a:ext cx="512" cy="58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24588" name="Picture 12" descr="temp(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1479" y="2330"/>
                  <a:ext cx="412" cy="3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589" name="Picture 13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2315" y="2342"/>
                  <a:ext cx="412" cy="3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590" name="Picture 14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084" y="2342"/>
                  <a:ext cx="412" cy="3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591" name="Picture 15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3953" y="2342"/>
                  <a:ext cx="412" cy="3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4592" name="Picture 16" descr="MSOfficePNG(23)"/>
                <p:cNvPicPr>
                  <a:picLocks noChangeAspect="1" noChangeArrowheads="1"/>
                </p:cNvPicPr>
                <p:nvPr/>
              </p:nvPicPr>
              <p:blipFill>
                <a:blip r:embed="rId5" cstate="email"/>
                <a:srcRect/>
                <a:stretch>
                  <a:fillRect/>
                </a:stretch>
              </p:blipFill>
              <p:spPr bwMode="auto">
                <a:xfrm>
                  <a:off x="4777" y="2318"/>
                  <a:ext cx="413" cy="3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1718" y="1526"/>
                <a:ext cx="3232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601" name="Group 25"/>
              <p:cNvGrpSpPr>
                <a:grpSpLocks/>
              </p:cNvGrpSpPr>
              <p:nvPr/>
            </p:nvGrpSpPr>
            <p:grpSpPr bwMode="auto">
              <a:xfrm>
                <a:off x="1707" y="1491"/>
                <a:ext cx="3255" cy="129"/>
                <a:chOff x="1707" y="1491"/>
                <a:chExt cx="3255" cy="129"/>
              </a:xfrm>
            </p:grpSpPr>
            <p:sp>
              <p:nvSpPr>
                <p:cNvPr id="24595" name="Freeform 19"/>
                <p:cNvSpPr>
                  <a:spLocks/>
                </p:cNvSpPr>
                <p:nvPr/>
              </p:nvSpPr>
              <p:spPr bwMode="auto">
                <a:xfrm>
                  <a:off x="1707" y="1491"/>
                  <a:ext cx="24" cy="7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7"/>
                    </a:cxn>
                    <a:cxn ang="0">
                      <a:pos x="9" y="11"/>
                    </a:cxn>
                    <a:cxn ang="0">
                      <a:pos x="13" y="17"/>
                    </a:cxn>
                    <a:cxn ang="0">
                      <a:pos x="16" y="23"/>
                    </a:cxn>
                    <a:cxn ang="0">
                      <a:pos x="18" y="30"/>
                    </a:cxn>
                    <a:cxn ang="0">
                      <a:pos x="19" y="36"/>
                    </a:cxn>
                    <a:cxn ang="0">
                      <a:pos x="20" y="43"/>
                    </a:cxn>
                    <a:cxn ang="0">
                      <a:pos x="22" y="46"/>
                    </a:cxn>
                    <a:cxn ang="0">
                      <a:pos x="22" y="45"/>
                    </a:cxn>
                    <a:cxn ang="0">
                      <a:pos x="22" y="43"/>
                    </a:cxn>
                    <a:cxn ang="0">
                      <a:pos x="23" y="43"/>
                    </a:cxn>
                    <a:cxn ang="0">
                      <a:pos x="23" y="45"/>
                    </a:cxn>
                    <a:cxn ang="0">
                      <a:pos x="23" y="56"/>
                    </a:cxn>
                    <a:cxn ang="0">
                      <a:pos x="23" y="75"/>
                    </a:cxn>
                    <a:cxn ang="0">
                      <a:pos x="22" y="77"/>
                    </a:cxn>
                    <a:cxn ang="0">
                      <a:pos x="19" y="75"/>
                    </a:cxn>
                    <a:cxn ang="0">
                      <a:pos x="11" y="59"/>
                    </a:cxn>
                  </a:cxnLst>
                  <a:rect l="0" t="0" r="r" b="b"/>
                  <a:pathLst>
                    <a:path w="24" h="78">
                      <a:moveTo>
                        <a:pt x="0" y="0"/>
                      </a:moveTo>
                      <a:lnTo>
                        <a:pt x="6" y="7"/>
                      </a:lnTo>
                      <a:lnTo>
                        <a:pt x="9" y="11"/>
                      </a:lnTo>
                      <a:lnTo>
                        <a:pt x="13" y="17"/>
                      </a:lnTo>
                      <a:lnTo>
                        <a:pt x="16" y="23"/>
                      </a:lnTo>
                      <a:lnTo>
                        <a:pt x="18" y="30"/>
                      </a:lnTo>
                      <a:lnTo>
                        <a:pt x="19" y="36"/>
                      </a:lnTo>
                      <a:lnTo>
                        <a:pt x="20" y="43"/>
                      </a:lnTo>
                      <a:lnTo>
                        <a:pt x="22" y="46"/>
                      </a:lnTo>
                      <a:lnTo>
                        <a:pt x="22" y="45"/>
                      </a:lnTo>
                      <a:lnTo>
                        <a:pt x="22" y="43"/>
                      </a:lnTo>
                      <a:lnTo>
                        <a:pt x="23" y="43"/>
                      </a:lnTo>
                      <a:lnTo>
                        <a:pt x="23" y="45"/>
                      </a:lnTo>
                      <a:lnTo>
                        <a:pt x="23" y="56"/>
                      </a:lnTo>
                      <a:lnTo>
                        <a:pt x="23" y="75"/>
                      </a:lnTo>
                      <a:lnTo>
                        <a:pt x="22" y="77"/>
                      </a:lnTo>
                      <a:lnTo>
                        <a:pt x="19" y="75"/>
                      </a:lnTo>
                      <a:lnTo>
                        <a:pt x="11" y="59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6" name="Freeform 20"/>
                <p:cNvSpPr>
                  <a:spLocks/>
                </p:cNvSpPr>
                <p:nvPr/>
              </p:nvSpPr>
              <p:spPr bwMode="auto">
                <a:xfrm>
                  <a:off x="1718" y="1491"/>
                  <a:ext cx="1" cy="8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2"/>
                    </a:cxn>
                  </a:cxnLst>
                  <a:rect l="0" t="0" r="r" b="b"/>
                  <a:pathLst>
                    <a:path w="1" h="83">
                      <a:moveTo>
                        <a:pt x="0" y="0"/>
                      </a:moveTo>
                      <a:lnTo>
                        <a:pt x="0" y="82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7" name="Freeform 21"/>
                <p:cNvSpPr>
                  <a:spLocks/>
                </p:cNvSpPr>
                <p:nvPr/>
              </p:nvSpPr>
              <p:spPr bwMode="auto">
                <a:xfrm>
                  <a:off x="2521" y="1503"/>
                  <a:ext cx="12" cy="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" y="13"/>
                    </a:cxn>
                    <a:cxn ang="0">
                      <a:pos x="8" y="19"/>
                    </a:cxn>
                    <a:cxn ang="0">
                      <a:pos x="9" y="26"/>
                    </a:cxn>
                    <a:cxn ang="0">
                      <a:pos x="11" y="70"/>
                    </a:cxn>
                  </a:cxnLst>
                  <a:rect l="0" t="0" r="r" b="b"/>
                  <a:pathLst>
                    <a:path w="12" h="71">
                      <a:moveTo>
                        <a:pt x="0" y="0"/>
                      </a:moveTo>
                      <a:lnTo>
                        <a:pt x="5" y="13"/>
                      </a:lnTo>
                      <a:lnTo>
                        <a:pt x="8" y="19"/>
                      </a:lnTo>
                      <a:lnTo>
                        <a:pt x="9" y="26"/>
                      </a:lnTo>
                      <a:lnTo>
                        <a:pt x="11" y="70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8" name="Freeform 22"/>
                <p:cNvSpPr>
                  <a:spLocks/>
                </p:cNvSpPr>
                <p:nvPr/>
              </p:nvSpPr>
              <p:spPr bwMode="auto">
                <a:xfrm>
                  <a:off x="3346" y="1491"/>
                  <a:ext cx="12" cy="9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43"/>
                    </a:cxn>
                    <a:cxn ang="0">
                      <a:pos x="0" y="51"/>
                    </a:cxn>
                    <a:cxn ang="0">
                      <a:pos x="3" y="59"/>
                    </a:cxn>
                    <a:cxn ang="0">
                      <a:pos x="11" y="94"/>
                    </a:cxn>
                  </a:cxnLst>
                  <a:rect l="0" t="0" r="r" b="b"/>
                  <a:pathLst>
                    <a:path w="12" h="95">
                      <a:moveTo>
                        <a:pt x="0" y="0"/>
                      </a:moveTo>
                      <a:lnTo>
                        <a:pt x="0" y="43"/>
                      </a:lnTo>
                      <a:lnTo>
                        <a:pt x="0" y="51"/>
                      </a:lnTo>
                      <a:lnTo>
                        <a:pt x="3" y="59"/>
                      </a:lnTo>
                      <a:lnTo>
                        <a:pt x="11" y="94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599" name="Freeform 23"/>
                <p:cNvSpPr>
                  <a:spLocks/>
                </p:cNvSpPr>
                <p:nvPr/>
              </p:nvSpPr>
              <p:spPr bwMode="auto">
                <a:xfrm>
                  <a:off x="4158" y="1503"/>
                  <a:ext cx="13" cy="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42"/>
                    </a:cxn>
                    <a:cxn ang="0">
                      <a:pos x="2" y="50"/>
                    </a:cxn>
                    <a:cxn ang="0">
                      <a:pos x="4" y="59"/>
                    </a:cxn>
                    <a:cxn ang="0">
                      <a:pos x="12" y="93"/>
                    </a:cxn>
                  </a:cxnLst>
                  <a:rect l="0" t="0" r="r" b="b"/>
                  <a:pathLst>
                    <a:path w="13" h="94">
                      <a:moveTo>
                        <a:pt x="0" y="0"/>
                      </a:moveTo>
                      <a:lnTo>
                        <a:pt x="0" y="42"/>
                      </a:lnTo>
                      <a:lnTo>
                        <a:pt x="2" y="50"/>
                      </a:lnTo>
                      <a:lnTo>
                        <a:pt x="4" y="59"/>
                      </a:lnTo>
                      <a:lnTo>
                        <a:pt x="12" y="93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600" name="Freeform 24"/>
                <p:cNvSpPr>
                  <a:spLocks/>
                </p:cNvSpPr>
                <p:nvPr/>
              </p:nvSpPr>
              <p:spPr bwMode="auto">
                <a:xfrm>
                  <a:off x="4961" y="1491"/>
                  <a:ext cx="1" cy="12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28"/>
                    </a:cxn>
                  </a:cxnLst>
                  <a:rect l="0" t="0" r="r" b="b"/>
                  <a:pathLst>
                    <a:path w="1" h="129">
                      <a:moveTo>
                        <a:pt x="0" y="0"/>
                      </a:moveTo>
                      <a:lnTo>
                        <a:pt x="0" y="128"/>
                      </a:lnTo>
                    </a:path>
                  </a:pathLst>
                </a:custGeom>
                <a:noFill/>
                <a:ln w="52959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24603" name="Text Box 27"/>
            <p:cNvSpPr txBox="1">
              <a:spLocks noChangeArrowheads="1"/>
            </p:cNvSpPr>
            <p:nvPr/>
          </p:nvSpPr>
          <p:spPr bwMode="auto">
            <a:xfrm>
              <a:off x="2000" y="1304"/>
              <a:ext cx="384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2816" y="1280"/>
              <a:ext cx="384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24605" name="Text Box 29"/>
            <p:cNvSpPr txBox="1">
              <a:spLocks noChangeArrowheads="1"/>
            </p:cNvSpPr>
            <p:nvPr/>
          </p:nvSpPr>
          <p:spPr bwMode="auto">
            <a:xfrm>
              <a:off x="3608" y="1256"/>
              <a:ext cx="384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24606" name="Text Box 30"/>
            <p:cNvSpPr txBox="1">
              <a:spLocks noChangeArrowheads="1"/>
            </p:cNvSpPr>
            <p:nvPr/>
          </p:nvSpPr>
          <p:spPr bwMode="auto">
            <a:xfrm>
              <a:off x="4416" y="1272"/>
              <a:ext cx="384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2848" y="1632"/>
              <a:ext cx="320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24608" name="Text Box 32"/>
            <p:cNvSpPr txBox="1">
              <a:spLocks noChangeArrowheads="1"/>
            </p:cNvSpPr>
            <p:nvPr/>
          </p:nvSpPr>
          <p:spPr bwMode="auto">
            <a:xfrm>
              <a:off x="3664" y="1640"/>
              <a:ext cx="320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24609" name="Text Box 33"/>
            <p:cNvSpPr txBox="1">
              <a:spLocks noChangeArrowheads="1"/>
            </p:cNvSpPr>
            <p:nvPr/>
          </p:nvSpPr>
          <p:spPr bwMode="auto">
            <a:xfrm>
              <a:off x="4496" y="1632"/>
              <a:ext cx="320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24610" name="Text Box 34"/>
            <p:cNvSpPr txBox="1">
              <a:spLocks noChangeArrowheads="1"/>
            </p:cNvSpPr>
            <p:nvPr/>
          </p:nvSpPr>
          <p:spPr bwMode="auto">
            <a:xfrm>
              <a:off x="2024" y="1640"/>
              <a:ext cx="320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2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</p:grp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3784600" y="457200"/>
            <a:ext cx="46990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300">
                <a:solidFill>
                  <a:srgbClr val="FF0000"/>
                </a:solidFill>
                <a:latin typeface="Arial - 14"/>
              </a:rPr>
              <a:t>движение,при котором тело за любые равные промежутки времени проходит равные пути.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25525" y="25765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606" name="Group 6"/>
          <p:cNvGrpSpPr>
            <a:grpSpLocks/>
          </p:cNvGrpSpPr>
          <p:nvPr/>
        </p:nvGrpSpPr>
        <p:grpSpPr bwMode="auto">
          <a:xfrm>
            <a:off x="3206750" y="317500"/>
            <a:ext cx="2400300" cy="393700"/>
            <a:chOff x="2020" y="200"/>
            <a:chExt cx="1512" cy="248"/>
          </a:xfrm>
        </p:grpSpPr>
        <p:sp>
          <p:nvSpPr>
            <p:cNvPr id="25604" name="Oval 4"/>
            <p:cNvSpPr>
              <a:spLocks noChangeArrowheads="1"/>
            </p:cNvSpPr>
            <p:nvPr/>
          </p:nvSpPr>
          <p:spPr bwMode="auto">
            <a:xfrm>
              <a:off x="2020" y="200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2280" y="248"/>
              <a:ext cx="1136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6"/>
                </a:rPr>
                <a:t>неравномерное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7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8325" y="25130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29025" y="25130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80125" y="25257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150225" y="23733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SOfficePNG(19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3425" y="1195388"/>
            <a:ext cx="8345488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 descr="MSOfficePNG(2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150225" y="2373313"/>
            <a:ext cx="8651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1460500" y="2552700"/>
            <a:ext cx="0" cy="800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298700" y="2540000"/>
            <a:ext cx="0" cy="7493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949700" y="2514600"/>
            <a:ext cx="0" cy="825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6426200" y="2527300"/>
            <a:ext cx="0" cy="774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1460500" y="2552700"/>
            <a:ext cx="7620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362200" y="2540000"/>
            <a:ext cx="14859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051300" y="2552700"/>
            <a:ext cx="2298700" cy="0"/>
          </a:xfrm>
          <a:prstGeom prst="line">
            <a:avLst/>
          </a:prstGeom>
          <a:noFill/>
          <a:ln w="76200">
            <a:solidFill>
              <a:srgbClr val="32CD32"/>
            </a:solidFill>
            <a:prstDash val="sysDot"/>
            <a:round/>
            <a:headEnd type="triangle" w="med" len="sm"/>
            <a:tailEnd type="triangl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5003800" y="1944688"/>
            <a:ext cx="355600" cy="342900"/>
            <a:chOff x="3152" y="1225"/>
            <a:chExt cx="224" cy="216"/>
          </a:xfrm>
        </p:grpSpPr>
        <p:sp>
          <p:nvSpPr>
            <p:cNvPr id="30731" name="Freeform 11"/>
            <p:cNvSpPr>
              <a:spLocks/>
            </p:cNvSpPr>
            <p:nvPr/>
          </p:nvSpPr>
          <p:spPr bwMode="auto">
            <a:xfrm>
              <a:off x="3152" y="1225"/>
              <a:ext cx="129" cy="160"/>
            </a:xfrm>
            <a:custGeom>
              <a:avLst/>
              <a:gdLst/>
              <a:ahLst/>
              <a:cxnLst>
                <a:cxn ang="0">
                  <a:pos x="70" y="7"/>
                </a:cxn>
                <a:cxn ang="0">
                  <a:pos x="62" y="5"/>
                </a:cxn>
                <a:cxn ang="0">
                  <a:pos x="53" y="1"/>
                </a:cxn>
                <a:cxn ang="0">
                  <a:pos x="42" y="0"/>
                </a:cxn>
                <a:cxn ang="0">
                  <a:pos x="34" y="2"/>
                </a:cxn>
                <a:cxn ang="0">
                  <a:pos x="29" y="6"/>
                </a:cxn>
                <a:cxn ang="0">
                  <a:pos x="26" y="14"/>
                </a:cxn>
                <a:cxn ang="0">
                  <a:pos x="25" y="21"/>
                </a:cxn>
                <a:cxn ang="0">
                  <a:pos x="26" y="28"/>
                </a:cxn>
                <a:cxn ang="0">
                  <a:pos x="29" y="33"/>
                </a:cxn>
                <a:cxn ang="0">
                  <a:pos x="33" y="39"/>
                </a:cxn>
                <a:cxn ang="0">
                  <a:pos x="40" y="47"/>
                </a:cxn>
                <a:cxn ang="0">
                  <a:pos x="46" y="53"/>
                </a:cxn>
                <a:cxn ang="0">
                  <a:pos x="55" y="57"/>
                </a:cxn>
                <a:cxn ang="0">
                  <a:pos x="62" y="61"/>
                </a:cxn>
                <a:cxn ang="0">
                  <a:pos x="69" y="63"/>
                </a:cxn>
                <a:cxn ang="0">
                  <a:pos x="74" y="67"/>
                </a:cxn>
                <a:cxn ang="0">
                  <a:pos x="80" y="69"/>
                </a:cxn>
                <a:cxn ang="0">
                  <a:pos x="86" y="71"/>
                </a:cxn>
                <a:cxn ang="0">
                  <a:pos x="95" y="75"/>
                </a:cxn>
                <a:cxn ang="0">
                  <a:pos x="102" y="80"/>
                </a:cxn>
                <a:cxn ang="0">
                  <a:pos x="109" y="85"/>
                </a:cxn>
                <a:cxn ang="0">
                  <a:pos x="117" y="93"/>
                </a:cxn>
                <a:cxn ang="0">
                  <a:pos x="124" y="101"/>
                </a:cxn>
                <a:cxn ang="0">
                  <a:pos x="126" y="110"/>
                </a:cxn>
                <a:cxn ang="0">
                  <a:pos x="127" y="120"/>
                </a:cxn>
                <a:cxn ang="0">
                  <a:pos x="128" y="135"/>
                </a:cxn>
                <a:cxn ang="0">
                  <a:pos x="126" y="154"/>
                </a:cxn>
                <a:cxn ang="0">
                  <a:pos x="115" y="157"/>
                </a:cxn>
                <a:cxn ang="0">
                  <a:pos x="104" y="158"/>
                </a:cxn>
                <a:cxn ang="0">
                  <a:pos x="87" y="159"/>
                </a:cxn>
                <a:cxn ang="0">
                  <a:pos x="22" y="159"/>
                </a:cxn>
                <a:cxn ang="0">
                  <a:pos x="14" y="157"/>
                </a:cxn>
              </a:cxnLst>
              <a:rect l="0" t="0" r="r" b="b"/>
              <a:pathLst>
                <a:path w="129" h="160">
                  <a:moveTo>
                    <a:pt x="104" y="7"/>
                  </a:moveTo>
                  <a:lnTo>
                    <a:pt x="70" y="7"/>
                  </a:lnTo>
                  <a:lnTo>
                    <a:pt x="66" y="6"/>
                  </a:lnTo>
                  <a:lnTo>
                    <a:pt x="62" y="5"/>
                  </a:lnTo>
                  <a:lnTo>
                    <a:pt x="58" y="3"/>
                  </a:lnTo>
                  <a:lnTo>
                    <a:pt x="53" y="1"/>
                  </a:lnTo>
                  <a:lnTo>
                    <a:pt x="47" y="1"/>
                  </a:lnTo>
                  <a:lnTo>
                    <a:pt x="42" y="0"/>
                  </a:lnTo>
                  <a:lnTo>
                    <a:pt x="38" y="1"/>
                  </a:lnTo>
                  <a:lnTo>
                    <a:pt x="34" y="2"/>
                  </a:lnTo>
                  <a:lnTo>
                    <a:pt x="31" y="4"/>
                  </a:lnTo>
                  <a:lnTo>
                    <a:pt x="29" y="6"/>
                  </a:lnTo>
                  <a:lnTo>
                    <a:pt x="27" y="10"/>
                  </a:lnTo>
                  <a:lnTo>
                    <a:pt x="26" y="14"/>
                  </a:lnTo>
                  <a:lnTo>
                    <a:pt x="26" y="18"/>
                  </a:lnTo>
                  <a:lnTo>
                    <a:pt x="25" y="21"/>
                  </a:lnTo>
                  <a:lnTo>
                    <a:pt x="25" y="25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9" y="33"/>
                  </a:lnTo>
                  <a:lnTo>
                    <a:pt x="30" y="36"/>
                  </a:lnTo>
                  <a:lnTo>
                    <a:pt x="33" y="39"/>
                  </a:lnTo>
                  <a:lnTo>
                    <a:pt x="35" y="41"/>
                  </a:lnTo>
                  <a:lnTo>
                    <a:pt x="40" y="47"/>
                  </a:lnTo>
                  <a:lnTo>
                    <a:pt x="43" y="49"/>
                  </a:lnTo>
                  <a:lnTo>
                    <a:pt x="46" y="53"/>
                  </a:lnTo>
                  <a:lnTo>
                    <a:pt x="50" y="55"/>
                  </a:lnTo>
                  <a:lnTo>
                    <a:pt x="55" y="57"/>
                  </a:lnTo>
                  <a:lnTo>
                    <a:pt x="59" y="60"/>
                  </a:lnTo>
                  <a:lnTo>
                    <a:pt x="62" y="61"/>
                  </a:lnTo>
                  <a:lnTo>
                    <a:pt x="66" y="61"/>
                  </a:lnTo>
                  <a:lnTo>
                    <a:pt x="69" y="63"/>
                  </a:lnTo>
                  <a:lnTo>
                    <a:pt x="71" y="65"/>
                  </a:lnTo>
                  <a:lnTo>
                    <a:pt x="74" y="67"/>
                  </a:lnTo>
                  <a:lnTo>
                    <a:pt x="77" y="68"/>
                  </a:lnTo>
                  <a:lnTo>
                    <a:pt x="80" y="69"/>
                  </a:lnTo>
                  <a:lnTo>
                    <a:pt x="82" y="69"/>
                  </a:lnTo>
                  <a:lnTo>
                    <a:pt x="86" y="71"/>
                  </a:lnTo>
                  <a:lnTo>
                    <a:pt x="90" y="73"/>
                  </a:lnTo>
                  <a:lnTo>
                    <a:pt x="95" y="75"/>
                  </a:lnTo>
                  <a:lnTo>
                    <a:pt x="99" y="77"/>
                  </a:lnTo>
                  <a:lnTo>
                    <a:pt x="102" y="80"/>
                  </a:lnTo>
                  <a:lnTo>
                    <a:pt x="106" y="82"/>
                  </a:lnTo>
                  <a:lnTo>
                    <a:pt x="109" y="85"/>
                  </a:lnTo>
                  <a:lnTo>
                    <a:pt x="111" y="87"/>
                  </a:lnTo>
                  <a:lnTo>
                    <a:pt x="117" y="93"/>
                  </a:lnTo>
                  <a:lnTo>
                    <a:pt x="122" y="97"/>
                  </a:lnTo>
                  <a:lnTo>
                    <a:pt x="124" y="101"/>
                  </a:lnTo>
                  <a:lnTo>
                    <a:pt x="126" y="105"/>
                  </a:lnTo>
                  <a:lnTo>
                    <a:pt x="126" y="110"/>
                  </a:lnTo>
                  <a:lnTo>
                    <a:pt x="127" y="115"/>
                  </a:lnTo>
                  <a:lnTo>
                    <a:pt x="127" y="120"/>
                  </a:lnTo>
                  <a:lnTo>
                    <a:pt x="127" y="125"/>
                  </a:lnTo>
                  <a:lnTo>
                    <a:pt x="128" y="135"/>
                  </a:lnTo>
                  <a:lnTo>
                    <a:pt x="128" y="152"/>
                  </a:lnTo>
                  <a:lnTo>
                    <a:pt x="126" y="154"/>
                  </a:lnTo>
                  <a:lnTo>
                    <a:pt x="121" y="156"/>
                  </a:lnTo>
                  <a:lnTo>
                    <a:pt x="115" y="157"/>
                  </a:lnTo>
                  <a:lnTo>
                    <a:pt x="110" y="157"/>
                  </a:lnTo>
                  <a:lnTo>
                    <a:pt x="104" y="158"/>
                  </a:lnTo>
                  <a:lnTo>
                    <a:pt x="94" y="158"/>
                  </a:lnTo>
                  <a:lnTo>
                    <a:pt x="87" y="159"/>
                  </a:lnTo>
                  <a:lnTo>
                    <a:pt x="47" y="159"/>
                  </a:lnTo>
                  <a:lnTo>
                    <a:pt x="22" y="159"/>
                  </a:lnTo>
                  <a:lnTo>
                    <a:pt x="18" y="158"/>
                  </a:lnTo>
                  <a:lnTo>
                    <a:pt x="14" y="157"/>
                  </a:lnTo>
                  <a:lnTo>
                    <a:pt x="0" y="151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2" name="Freeform 12"/>
            <p:cNvSpPr>
              <a:spLocks/>
            </p:cNvSpPr>
            <p:nvPr/>
          </p:nvSpPr>
          <p:spPr bwMode="auto">
            <a:xfrm>
              <a:off x="3328" y="1360"/>
              <a:ext cx="48" cy="81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20" y="4"/>
                </a:cxn>
                <a:cxn ang="0">
                  <a:pos x="22" y="2"/>
                </a:cxn>
                <a:cxn ang="0">
                  <a:pos x="25" y="2"/>
                </a:cxn>
                <a:cxn ang="0">
                  <a:pos x="27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5" y="0"/>
                </a:cxn>
                <a:cxn ang="0">
                  <a:pos x="38" y="2"/>
                </a:cxn>
                <a:cxn ang="0">
                  <a:pos x="40" y="5"/>
                </a:cxn>
                <a:cxn ang="0">
                  <a:pos x="42" y="9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6" y="18"/>
                </a:cxn>
                <a:cxn ang="0">
                  <a:pos x="46" y="22"/>
                </a:cxn>
                <a:cxn ang="0">
                  <a:pos x="45" y="26"/>
                </a:cxn>
                <a:cxn ang="0">
                  <a:pos x="43" y="30"/>
                </a:cxn>
                <a:cxn ang="0">
                  <a:pos x="42" y="34"/>
                </a:cxn>
                <a:cxn ang="0">
                  <a:pos x="39" y="36"/>
                </a:cxn>
                <a:cxn ang="0">
                  <a:pos x="37" y="38"/>
                </a:cxn>
                <a:cxn ang="0">
                  <a:pos x="34" y="39"/>
                </a:cxn>
                <a:cxn ang="0">
                  <a:pos x="32" y="41"/>
                </a:cxn>
                <a:cxn ang="0">
                  <a:pos x="29" y="43"/>
                </a:cxn>
                <a:cxn ang="0">
                  <a:pos x="30" y="45"/>
                </a:cxn>
                <a:cxn ang="0">
                  <a:pos x="31" y="46"/>
                </a:cxn>
                <a:cxn ang="0">
                  <a:pos x="34" y="46"/>
                </a:cxn>
                <a:cxn ang="0">
                  <a:pos x="37" y="47"/>
                </a:cxn>
                <a:cxn ang="0">
                  <a:pos x="40" y="47"/>
                </a:cxn>
                <a:cxn ang="0">
                  <a:pos x="42" y="47"/>
                </a:cxn>
                <a:cxn ang="0">
                  <a:pos x="44" y="50"/>
                </a:cxn>
                <a:cxn ang="0">
                  <a:pos x="46" y="53"/>
                </a:cxn>
                <a:cxn ang="0">
                  <a:pos x="46" y="56"/>
                </a:cxn>
                <a:cxn ang="0">
                  <a:pos x="47" y="60"/>
                </a:cxn>
                <a:cxn ang="0">
                  <a:pos x="47" y="63"/>
                </a:cxn>
                <a:cxn ang="0">
                  <a:pos x="47" y="66"/>
                </a:cxn>
                <a:cxn ang="0">
                  <a:pos x="46" y="69"/>
                </a:cxn>
                <a:cxn ang="0">
                  <a:pos x="46" y="72"/>
                </a:cxn>
                <a:cxn ang="0">
                  <a:pos x="44" y="74"/>
                </a:cxn>
                <a:cxn ang="0">
                  <a:pos x="41" y="76"/>
                </a:cxn>
                <a:cxn ang="0">
                  <a:pos x="37" y="78"/>
                </a:cxn>
                <a:cxn ang="0">
                  <a:pos x="33" y="78"/>
                </a:cxn>
                <a:cxn ang="0">
                  <a:pos x="28" y="79"/>
                </a:cxn>
                <a:cxn ang="0">
                  <a:pos x="23" y="79"/>
                </a:cxn>
                <a:cxn ang="0">
                  <a:pos x="0" y="80"/>
                </a:cxn>
              </a:cxnLst>
              <a:rect l="0" t="0" r="r" b="b"/>
              <a:pathLst>
                <a:path w="48" h="81">
                  <a:moveTo>
                    <a:pt x="16" y="8"/>
                  </a:moveTo>
                  <a:lnTo>
                    <a:pt x="20" y="4"/>
                  </a:lnTo>
                  <a:lnTo>
                    <a:pt x="22" y="2"/>
                  </a:lnTo>
                  <a:lnTo>
                    <a:pt x="25" y="2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5" y="0"/>
                  </a:lnTo>
                  <a:lnTo>
                    <a:pt x="38" y="2"/>
                  </a:lnTo>
                  <a:lnTo>
                    <a:pt x="40" y="5"/>
                  </a:lnTo>
                  <a:lnTo>
                    <a:pt x="42" y="9"/>
                  </a:lnTo>
                  <a:lnTo>
                    <a:pt x="45" y="12"/>
                  </a:lnTo>
                  <a:lnTo>
                    <a:pt x="46" y="15"/>
                  </a:lnTo>
                  <a:lnTo>
                    <a:pt x="46" y="18"/>
                  </a:lnTo>
                  <a:lnTo>
                    <a:pt x="46" y="22"/>
                  </a:lnTo>
                  <a:lnTo>
                    <a:pt x="45" y="26"/>
                  </a:lnTo>
                  <a:lnTo>
                    <a:pt x="43" y="30"/>
                  </a:lnTo>
                  <a:lnTo>
                    <a:pt x="42" y="34"/>
                  </a:lnTo>
                  <a:lnTo>
                    <a:pt x="39" y="36"/>
                  </a:lnTo>
                  <a:lnTo>
                    <a:pt x="37" y="38"/>
                  </a:lnTo>
                  <a:lnTo>
                    <a:pt x="34" y="39"/>
                  </a:lnTo>
                  <a:lnTo>
                    <a:pt x="32" y="41"/>
                  </a:lnTo>
                  <a:lnTo>
                    <a:pt x="29" y="43"/>
                  </a:lnTo>
                  <a:lnTo>
                    <a:pt x="30" y="45"/>
                  </a:lnTo>
                  <a:lnTo>
                    <a:pt x="31" y="46"/>
                  </a:lnTo>
                  <a:lnTo>
                    <a:pt x="34" y="46"/>
                  </a:lnTo>
                  <a:lnTo>
                    <a:pt x="37" y="47"/>
                  </a:lnTo>
                  <a:lnTo>
                    <a:pt x="40" y="47"/>
                  </a:lnTo>
                  <a:lnTo>
                    <a:pt x="42" y="47"/>
                  </a:lnTo>
                  <a:lnTo>
                    <a:pt x="44" y="50"/>
                  </a:lnTo>
                  <a:lnTo>
                    <a:pt x="46" y="53"/>
                  </a:lnTo>
                  <a:lnTo>
                    <a:pt x="46" y="56"/>
                  </a:lnTo>
                  <a:lnTo>
                    <a:pt x="47" y="60"/>
                  </a:lnTo>
                  <a:lnTo>
                    <a:pt x="47" y="63"/>
                  </a:lnTo>
                  <a:lnTo>
                    <a:pt x="47" y="66"/>
                  </a:lnTo>
                  <a:lnTo>
                    <a:pt x="46" y="69"/>
                  </a:lnTo>
                  <a:lnTo>
                    <a:pt x="46" y="72"/>
                  </a:lnTo>
                  <a:lnTo>
                    <a:pt x="44" y="74"/>
                  </a:lnTo>
                  <a:lnTo>
                    <a:pt x="41" y="76"/>
                  </a:lnTo>
                  <a:lnTo>
                    <a:pt x="37" y="78"/>
                  </a:lnTo>
                  <a:lnTo>
                    <a:pt x="33" y="78"/>
                  </a:lnTo>
                  <a:lnTo>
                    <a:pt x="28" y="79"/>
                  </a:lnTo>
                  <a:lnTo>
                    <a:pt x="23" y="79"/>
                  </a:lnTo>
                  <a:lnTo>
                    <a:pt x="0" y="8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36" name="Group 16"/>
          <p:cNvGrpSpPr>
            <a:grpSpLocks/>
          </p:cNvGrpSpPr>
          <p:nvPr/>
        </p:nvGrpSpPr>
        <p:grpSpPr bwMode="auto">
          <a:xfrm>
            <a:off x="3035300" y="1943100"/>
            <a:ext cx="395288" cy="293688"/>
            <a:chOff x="1912" y="1224"/>
            <a:chExt cx="249" cy="185"/>
          </a:xfrm>
        </p:grpSpPr>
        <p:sp>
          <p:nvSpPr>
            <p:cNvPr id="30734" name="Freeform 14"/>
            <p:cNvSpPr>
              <a:spLocks/>
            </p:cNvSpPr>
            <p:nvPr/>
          </p:nvSpPr>
          <p:spPr bwMode="auto">
            <a:xfrm>
              <a:off x="1912" y="1224"/>
              <a:ext cx="137" cy="161"/>
            </a:xfrm>
            <a:custGeom>
              <a:avLst/>
              <a:gdLst/>
              <a:ahLst/>
              <a:cxnLst>
                <a:cxn ang="0">
                  <a:pos x="68" y="4"/>
                </a:cxn>
                <a:cxn ang="0">
                  <a:pos x="63" y="2"/>
                </a:cxn>
                <a:cxn ang="0">
                  <a:pos x="58" y="1"/>
                </a:cxn>
                <a:cxn ang="0">
                  <a:pos x="44" y="0"/>
                </a:cxn>
                <a:cxn ang="0">
                  <a:pos x="30" y="1"/>
                </a:cxn>
                <a:cxn ang="0">
                  <a:pos x="25" y="6"/>
                </a:cxn>
                <a:cxn ang="0">
                  <a:pos x="19" y="14"/>
                </a:cxn>
                <a:cxn ang="0">
                  <a:pos x="18" y="23"/>
                </a:cxn>
                <a:cxn ang="0">
                  <a:pos x="19" y="30"/>
                </a:cxn>
                <a:cxn ang="0">
                  <a:pos x="22" y="37"/>
                </a:cxn>
                <a:cxn ang="0">
                  <a:pos x="23" y="42"/>
                </a:cxn>
                <a:cxn ang="0">
                  <a:pos x="28" y="48"/>
                </a:cxn>
                <a:cxn ang="0">
                  <a:pos x="36" y="54"/>
                </a:cxn>
                <a:cxn ang="0">
                  <a:pos x="42" y="58"/>
                </a:cxn>
                <a:cxn ang="0">
                  <a:pos x="50" y="66"/>
                </a:cxn>
                <a:cxn ang="0">
                  <a:pos x="56" y="70"/>
                </a:cxn>
                <a:cxn ang="0">
                  <a:pos x="62" y="71"/>
                </a:cxn>
                <a:cxn ang="0">
                  <a:pos x="71" y="71"/>
                </a:cxn>
                <a:cxn ang="0">
                  <a:pos x="86" y="72"/>
                </a:cxn>
                <a:cxn ang="0">
                  <a:pos x="94" y="74"/>
                </a:cxn>
                <a:cxn ang="0">
                  <a:pos x="102" y="78"/>
                </a:cxn>
                <a:cxn ang="0">
                  <a:pos x="110" y="79"/>
                </a:cxn>
                <a:cxn ang="0">
                  <a:pos x="118" y="82"/>
                </a:cxn>
                <a:cxn ang="0">
                  <a:pos x="124" y="86"/>
                </a:cxn>
                <a:cxn ang="0">
                  <a:pos x="126" y="91"/>
                </a:cxn>
                <a:cxn ang="0">
                  <a:pos x="132" y="103"/>
                </a:cxn>
                <a:cxn ang="0">
                  <a:pos x="134" y="113"/>
                </a:cxn>
                <a:cxn ang="0">
                  <a:pos x="135" y="122"/>
                </a:cxn>
                <a:cxn ang="0">
                  <a:pos x="136" y="130"/>
                </a:cxn>
                <a:cxn ang="0">
                  <a:pos x="134" y="138"/>
                </a:cxn>
                <a:cxn ang="0">
                  <a:pos x="130" y="146"/>
                </a:cxn>
                <a:cxn ang="0">
                  <a:pos x="125" y="149"/>
                </a:cxn>
                <a:cxn ang="0">
                  <a:pos x="120" y="153"/>
                </a:cxn>
                <a:cxn ang="0">
                  <a:pos x="114" y="157"/>
                </a:cxn>
                <a:cxn ang="0">
                  <a:pos x="105" y="158"/>
                </a:cxn>
                <a:cxn ang="0">
                  <a:pos x="95" y="159"/>
                </a:cxn>
                <a:cxn ang="0">
                  <a:pos x="58" y="160"/>
                </a:cxn>
                <a:cxn ang="0">
                  <a:pos x="29" y="159"/>
                </a:cxn>
                <a:cxn ang="0">
                  <a:pos x="18" y="156"/>
                </a:cxn>
                <a:cxn ang="0">
                  <a:pos x="10" y="151"/>
                </a:cxn>
              </a:cxnLst>
              <a:rect l="0" t="0" r="r" b="b"/>
              <a:pathLst>
                <a:path w="137" h="161">
                  <a:moveTo>
                    <a:pt x="72" y="8"/>
                  </a:moveTo>
                  <a:lnTo>
                    <a:pt x="68" y="4"/>
                  </a:lnTo>
                  <a:lnTo>
                    <a:pt x="66" y="2"/>
                  </a:lnTo>
                  <a:lnTo>
                    <a:pt x="63" y="2"/>
                  </a:lnTo>
                  <a:lnTo>
                    <a:pt x="61" y="1"/>
                  </a:lnTo>
                  <a:lnTo>
                    <a:pt x="58" y="1"/>
                  </a:lnTo>
                  <a:lnTo>
                    <a:pt x="54" y="1"/>
                  </a:lnTo>
                  <a:lnTo>
                    <a:pt x="44" y="0"/>
                  </a:lnTo>
                  <a:lnTo>
                    <a:pt x="34" y="0"/>
                  </a:lnTo>
                  <a:lnTo>
                    <a:pt x="30" y="1"/>
                  </a:lnTo>
                  <a:lnTo>
                    <a:pt x="29" y="2"/>
                  </a:lnTo>
                  <a:lnTo>
                    <a:pt x="25" y="6"/>
                  </a:lnTo>
                  <a:lnTo>
                    <a:pt x="21" y="11"/>
                  </a:lnTo>
                  <a:lnTo>
                    <a:pt x="19" y="14"/>
                  </a:lnTo>
                  <a:lnTo>
                    <a:pt x="18" y="18"/>
                  </a:lnTo>
                  <a:lnTo>
                    <a:pt x="18" y="23"/>
                  </a:lnTo>
                  <a:lnTo>
                    <a:pt x="18" y="27"/>
                  </a:lnTo>
                  <a:lnTo>
                    <a:pt x="19" y="30"/>
                  </a:lnTo>
                  <a:lnTo>
                    <a:pt x="21" y="34"/>
                  </a:lnTo>
                  <a:lnTo>
                    <a:pt x="22" y="37"/>
                  </a:lnTo>
                  <a:lnTo>
                    <a:pt x="22" y="39"/>
                  </a:lnTo>
                  <a:lnTo>
                    <a:pt x="23" y="42"/>
                  </a:lnTo>
                  <a:lnTo>
                    <a:pt x="25" y="45"/>
                  </a:lnTo>
                  <a:lnTo>
                    <a:pt x="28" y="48"/>
                  </a:lnTo>
                  <a:lnTo>
                    <a:pt x="32" y="50"/>
                  </a:lnTo>
                  <a:lnTo>
                    <a:pt x="36" y="54"/>
                  </a:lnTo>
                  <a:lnTo>
                    <a:pt x="39" y="56"/>
                  </a:lnTo>
                  <a:lnTo>
                    <a:pt x="42" y="58"/>
                  </a:lnTo>
                  <a:lnTo>
                    <a:pt x="48" y="64"/>
                  </a:lnTo>
                  <a:lnTo>
                    <a:pt x="50" y="66"/>
                  </a:lnTo>
                  <a:lnTo>
                    <a:pt x="53" y="69"/>
                  </a:lnTo>
                  <a:lnTo>
                    <a:pt x="56" y="70"/>
                  </a:lnTo>
                  <a:lnTo>
                    <a:pt x="58" y="70"/>
                  </a:lnTo>
                  <a:lnTo>
                    <a:pt x="62" y="71"/>
                  </a:lnTo>
                  <a:lnTo>
                    <a:pt x="66" y="71"/>
                  </a:lnTo>
                  <a:lnTo>
                    <a:pt x="71" y="71"/>
                  </a:lnTo>
                  <a:lnTo>
                    <a:pt x="81" y="72"/>
                  </a:lnTo>
                  <a:lnTo>
                    <a:pt x="86" y="72"/>
                  </a:lnTo>
                  <a:lnTo>
                    <a:pt x="90" y="73"/>
                  </a:lnTo>
                  <a:lnTo>
                    <a:pt x="94" y="74"/>
                  </a:lnTo>
                  <a:lnTo>
                    <a:pt x="98" y="76"/>
                  </a:lnTo>
                  <a:lnTo>
                    <a:pt x="102" y="78"/>
                  </a:lnTo>
                  <a:lnTo>
                    <a:pt x="106" y="78"/>
                  </a:lnTo>
                  <a:lnTo>
                    <a:pt x="110" y="79"/>
                  </a:lnTo>
                  <a:lnTo>
                    <a:pt x="114" y="80"/>
                  </a:lnTo>
                  <a:lnTo>
                    <a:pt x="118" y="82"/>
                  </a:lnTo>
                  <a:lnTo>
                    <a:pt x="122" y="84"/>
                  </a:lnTo>
                  <a:lnTo>
                    <a:pt x="124" y="86"/>
                  </a:lnTo>
                  <a:lnTo>
                    <a:pt x="125" y="89"/>
                  </a:lnTo>
                  <a:lnTo>
                    <a:pt x="126" y="91"/>
                  </a:lnTo>
                  <a:lnTo>
                    <a:pt x="127" y="94"/>
                  </a:lnTo>
                  <a:lnTo>
                    <a:pt x="132" y="103"/>
                  </a:lnTo>
                  <a:lnTo>
                    <a:pt x="133" y="108"/>
                  </a:lnTo>
                  <a:lnTo>
                    <a:pt x="134" y="113"/>
                  </a:lnTo>
                  <a:lnTo>
                    <a:pt x="134" y="118"/>
                  </a:lnTo>
                  <a:lnTo>
                    <a:pt x="135" y="122"/>
                  </a:lnTo>
                  <a:lnTo>
                    <a:pt x="135" y="126"/>
                  </a:lnTo>
                  <a:lnTo>
                    <a:pt x="136" y="130"/>
                  </a:lnTo>
                  <a:lnTo>
                    <a:pt x="135" y="134"/>
                  </a:lnTo>
                  <a:lnTo>
                    <a:pt x="134" y="138"/>
                  </a:lnTo>
                  <a:lnTo>
                    <a:pt x="132" y="142"/>
                  </a:lnTo>
                  <a:lnTo>
                    <a:pt x="130" y="146"/>
                  </a:lnTo>
                  <a:lnTo>
                    <a:pt x="127" y="148"/>
                  </a:lnTo>
                  <a:lnTo>
                    <a:pt x="125" y="149"/>
                  </a:lnTo>
                  <a:lnTo>
                    <a:pt x="122" y="151"/>
                  </a:lnTo>
                  <a:lnTo>
                    <a:pt x="120" y="153"/>
                  </a:lnTo>
                  <a:lnTo>
                    <a:pt x="117" y="155"/>
                  </a:lnTo>
                  <a:lnTo>
                    <a:pt x="114" y="157"/>
                  </a:lnTo>
                  <a:lnTo>
                    <a:pt x="110" y="158"/>
                  </a:lnTo>
                  <a:lnTo>
                    <a:pt x="105" y="158"/>
                  </a:lnTo>
                  <a:lnTo>
                    <a:pt x="100" y="159"/>
                  </a:lnTo>
                  <a:lnTo>
                    <a:pt x="95" y="159"/>
                  </a:lnTo>
                  <a:lnTo>
                    <a:pt x="85" y="160"/>
                  </a:lnTo>
                  <a:lnTo>
                    <a:pt x="58" y="160"/>
                  </a:lnTo>
                  <a:lnTo>
                    <a:pt x="34" y="160"/>
                  </a:lnTo>
                  <a:lnTo>
                    <a:pt x="29" y="159"/>
                  </a:lnTo>
                  <a:lnTo>
                    <a:pt x="23" y="158"/>
                  </a:lnTo>
                  <a:lnTo>
                    <a:pt x="18" y="156"/>
                  </a:lnTo>
                  <a:lnTo>
                    <a:pt x="14" y="154"/>
                  </a:lnTo>
                  <a:lnTo>
                    <a:pt x="10" y="151"/>
                  </a:lnTo>
                  <a:lnTo>
                    <a:pt x="0" y="13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5" name="Freeform 15"/>
            <p:cNvSpPr>
              <a:spLocks/>
            </p:cNvSpPr>
            <p:nvPr/>
          </p:nvSpPr>
          <p:spPr bwMode="auto">
            <a:xfrm>
              <a:off x="2112" y="1347"/>
              <a:ext cx="49" cy="62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9" y="1"/>
                </a:cxn>
                <a:cxn ang="0">
                  <a:pos x="12" y="0"/>
                </a:cxn>
                <a:cxn ang="0">
                  <a:pos x="15" y="1"/>
                </a:cxn>
                <a:cxn ang="0">
                  <a:pos x="18" y="3"/>
                </a:cxn>
                <a:cxn ang="0">
                  <a:pos x="20" y="4"/>
                </a:cxn>
                <a:cxn ang="0">
                  <a:pos x="22" y="6"/>
                </a:cxn>
                <a:cxn ang="0">
                  <a:pos x="22" y="8"/>
                </a:cxn>
                <a:cxn ang="0">
                  <a:pos x="23" y="11"/>
                </a:cxn>
                <a:cxn ang="0">
                  <a:pos x="23" y="15"/>
                </a:cxn>
                <a:cxn ang="0">
                  <a:pos x="24" y="24"/>
                </a:cxn>
                <a:cxn ang="0">
                  <a:pos x="24" y="31"/>
                </a:cxn>
                <a:cxn ang="0">
                  <a:pos x="23" y="34"/>
                </a:cxn>
                <a:cxn ang="0">
                  <a:pos x="22" y="36"/>
                </a:cxn>
                <a:cxn ang="0">
                  <a:pos x="20" y="39"/>
                </a:cxn>
                <a:cxn ang="0">
                  <a:pos x="18" y="42"/>
                </a:cxn>
                <a:cxn ang="0">
                  <a:pos x="15" y="45"/>
                </a:cxn>
                <a:cxn ang="0">
                  <a:pos x="13" y="47"/>
                </a:cxn>
                <a:cxn ang="0">
                  <a:pos x="8" y="53"/>
                </a:cxn>
                <a:cxn ang="0">
                  <a:pos x="5" y="55"/>
                </a:cxn>
                <a:cxn ang="0">
                  <a:pos x="6" y="58"/>
                </a:cxn>
                <a:cxn ang="0">
                  <a:pos x="7" y="59"/>
                </a:cxn>
                <a:cxn ang="0">
                  <a:pos x="10" y="59"/>
                </a:cxn>
                <a:cxn ang="0">
                  <a:pos x="13" y="60"/>
                </a:cxn>
                <a:cxn ang="0">
                  <a:pos x="16" y="60"/>
                </a:cxn>
                <a:cxn ang="0">
                  <a:pos x="18" y="60"/>
                </a:cxn>
                <a:cxn ang="0">
                  <a:pos x="22" y="61"/>
                </a:cxn>
                <a:cxn ang="0">
                  <a:pos x="26" y="61"/>
                </a:cxn>
                <a:cxn ang="0">
                  <a:pos x="48" y="61"/>
                </a:cxn>
              </a:cxnLst>
              <a:rect l="0" t="0" r="r" b="b"/>
              <a:pathLst>
                <a:path w="49" h="62">
                  <a:moveTo>
                    <a:pt x="0" y="5"/>
                  </a:moveTo>
                  <a:lnTo>
                    <a:pt x="9" y="1"/>
                  </a:lnTo>
                  <a:lnTo>
                    <a:pt x="12" y="0"/>
                  </a:lnTo>
                  <a:lnTo>
                    <a:pt x="15" y="1"/>
                  </a:lnTo>
                  <a:lnTo>
                    <a:pt x="18" y="3"/>
                  </a:lnTo>
                  <a:lnTo>
                    <a:pt x="20" y="4"/>
                  </a:lnTo>
                  <a:lnTo>
                    <a:pt x="22" y="6"/>
                  </a:lnTo>
                  <a:lnTo>
                    <a:pt x="22" y="8"/>
                  </a:lnTo>
                  <a:lnTo>
                    <a:pt x="23" y="11"/>
                  </a:lnTo>
                  <a:lnTo>
                    <a:pt x="23" y="15"/>
                  </a:lnTo>
                  <a:lnTo>
                    <a:pt x="24" y="24"/>
                  </a:lnTo>
                  <a:lnTo>
                    <a:pt x="24" y="31"/>
                  </a:lnTo>
                  <a:lnTo>
                    <a:pt x="23" y="34"/>
                  </a:lnTo>
                  <a:lnTo>
                    <a:pt x="22" y="36"/>
                  </a:lnTo>
                  <a:lnTo>
                    <a:pt x="20" y="39"/>
                  </a:lnTo>
                  <a:lnTo>
                    <a:pt x="18" y="42"/>
                  </a:lnTo>
                  <a:lnTo>
                    <a:pt x="15" y="45"/>
                  </a:lnTo>
                  <a:lnTo>
                    <a:pt x="13" y="47"/>
                  </a:lnTo>
                  <a:lnTo>
                    <a:pt x="8" y="53"/>
                  </a:lnTo>
                  <a:lnTo>
                    <a:pt x="5" y="55"/>
                  </a:lnTo>
                  <a:lnTo>
                    <a:pt x="6" y="58"/>
                  </a:lnTo>
                  <a:lnTo>
                    <a:pt x="7" y="59"/>
                  </a:lnTo>
                  <a:lnTo>
                    <a:pt x="10" y="59"/>
                  </a:lnTo>
                  <a:lnTo>
                    <a:pt x="13" y="60"/>
                  </a:lnTo>
                  <a:lnTo>
                    <a:pt x="16" y="60"/>
                  </a:lnTo>
                  <a:lnTo>
                    <a:pt x="18" y="60"/>
                  </a:lnTo>
                  <a:lnTo>
                    <a:pt x="22" y="61"/>
                  </a:lnTo>
                  <a:lnTo>
                    <a:pt x="26" y="61"/>
                  </a:lnTo>
                  <a:lnTo>
                    <a:pt x="48" y="61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39" name="Group 19"/>
          <p:cNvGrpSpPr>
            <a:grpSpLocks/>
          </p:cNvGrpSpPr>
          <p:nvPr/>
        </p:nvGrpSpPr>
        <p:grpSpPr bwMode="auto">
          <a:xfrm>
            <a:off x="1806575" y="1947863"/>
            <a:ext cx="265113" cy="288925"/>
            <a:chOff x="1138" y="1227"/>
            <a:chExt cx="167" cy="182"/>
          </a:xfrm>
        </p:grpSpPr>
        <p:sp>
          <p:nvSpPr>
            <p:cNvPr id="30737" name="Freeform 17"/>
            <p:cNvSpPr>
              <a:spLocks/>
            </p:cNvSpPr>
            <p:nvPr/>
          </p:nvSpPr>
          <p:spPr bwMode="auto">
            <a:xfrm>
              <a:off x="1138" y="1227"/>
              <a:ext cx="95" cy="158"/>
            </a:xfrm>
            <a:custGeom>
              <a:avLst/>
              <a:gdLst/>
              <a:ahLst/>
              <a:cxnLst>
                <a:cxn ang="0">
                  <a:pos x="38" y="1"/>
                </a:cxn>
                <a:cxn ang="0">
                  <a:pos x="31" y="1"/>
                </a:cxn>
                <a:cxn ang="0">
                  <a:pos x="20" y="3"/>
                </a:cxn>
                <a:cxn ang="0">
                  <a:pos x="13" y="4"/>
                </a:cxn>
                <a:cxn ang="0">
                  <a:pos x="7" y="9"/>
                </a:cxn>
                <a:cxn ang="0">
                  <a:pos x="2" y="18"/>
                </a:cxn>
                <a:cxn ang="0">
                  <a:pos x="0" y="27"/>
                </a:cxn>
                <a:cxn ang="0">
                  <a:pos x="1" y="35"/>
                </a:cxn>
                <a:cxn ang="0">
                  <a:pos x="4" y="40"/>
                </a:cxn>
                <a:cxn ang="0">
                  <a:pos x="9" y="43"/>
                </a:cxn>
                <a:cxn ang="0">
                  <a:pos x="14" y="47"/>
                </a:cxn>
                <a:cxn ang="0">
                  <a:pos x="20" y="51"/>
                </a:cxn>
                <a:cxn ang="0">
                  <a:pos x="29" y="56"/>
                </a:cxn>
                <a:cxn ang="0">
                  <a:pos x="39" y="59"/>
                </a:cxn>
                <a:cxn ang="0">
                  <a:pos x="48" y="60"/>
                </a:cxn>
                <a:cxn ang="0">
                  <a:pos x="56" y="60"/>
                </a:cxn>
                <a:cxn ang="0">
                  <a:pos x="61" y="63"/>
                </a:cxn>
                <a:cxn ang="0">
                  <a:pos x="68" y="68"/>
                </a:cxn>
                <a:cxn ang="0">
                  <a:pos x="76" y="76"/>
                </a:cxn>
                <a:cxn ang="0">
                  <a:pos x="82" y="83"/>
                </a:cxn>
                <a:cxn ang="0">
                  <a:pos x="85" y="90"/>
                </a:cxn>
                <a:cxn ang="0">
                  <a:pos x="89" y="95"/>
                </a:cxn>
                <a:cxn ang="0">
                  <a:pos x="92" y="103"/>
                </a:cxn>
                <a:cxn ang="0">
                  <a:pos x="93" y="111"/>
                </a:cxn>
                <a:cxn ang="0">
                  <a:pos x="93" y="119"/>
                </a:cxn>
                <a:cxn ang="0">
                  <a:pos x="94" y="143"/>
                </a:cxn>
                <a:cxn ang="0">
                  <a:pos x="92" y="148"/>
                </a:cxn>
                <a:cxn ang="0">
                  <a:pos x="87" y="153"/>
                </a:cxn>
                <a:cxn ang="0">
                  <a:pos x="79" y="155"/>
                </a:cxn>
                <a:cxn ang="0">
                  <a:pos x="72" y="156"/>
                </a:cxn>
                <a:cxn ang="0">
                  <a:pos x="64" y="157"/>
                </a:cxn>
                <a:cxn ang="0">
                  <a:pos x="44" y="157"/>
                </a:cxn>
                <a:cxn ang="0">
                  <a:pos x="39" y="155"/>
                </a:cxn>
                <a:cxn ang="0">
                  <a:pos x="33" y="151"/>
                </a:cxn>
                <a:cxn ang="0">
                  <a:pos x="28" y="146"/>
                </a:cxn>
                <a:cxn ang="0">
                  <a:pos x="6" y="125"/>
                </a:cxn>
              </a:cxnLst>
              <a:rect l="0" t="0" r="r" b="b"/>
              <a:pathLst>
                <a:path w="95" h="158">
                  <a:moveTo>
                    <a:pt x="38" y="5"/>
                  </a:moveTo>
                  <a:lnTo>
                    <a:pt x="38" y="1"/>
                  </a:lnTo>
                  <a:lnTo>
                    <a:pt x="36" y="0"/>
                  </a:lnTo>
                  <a:lnTo>
                    <a:pt x="31" y="1"/>
                  </a:lnTo>
                  <a:lnTo>
                    <a:pt x="25" y="3"/>
                  </a:lnTo>
                  <a:lnTo>
                    <a:pt x="20" y="3"/>
                  </a:lnTo>
                  <a:lnTo>
                    <a:pt x="16" y="4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7" y="9"/>
                  </a:lnTo>
                  <a:lnTo>
                    <a:pt x="4" y="13"/>
                  </a:lnTo>
                  <a:lnTo>
                    <a:pt x="2" y="18"/>
                  </a:lnTo>
                  <a:lnTo>
                    <a:pt x="0" y="23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1" y="35"/>
                  </a:lnTo>
                  <a:lnTo>
                    <a:pt x="3" y="39"/>
                  </a:lnTo>
                  <a:lnTo>
                    <a:pt x="4" y="40"/>
                  </a:lnTo>
                  <a:lnTo>
                    <a:pt x="7" y="42"/>
                  </a:lnTo>
                  <a:lnTo>
                    <a:pt x="9" y="43"/>
                  </a:lnTo>
                  <a:lnTo>
                    <a:pt x="12" y="44"/>
                  </a:lnTo>
                  <a:lnTo>
                    <a:pt x="14" y="47"/>
                  </a:lnTo>
                  <a:lnTo>
                    <a:pt x="17" y="49"/>
                  </a:lnTo>
                  <a:lnTo>
                    <a:pt x="20" y="51"/>
                  </a:lnTo>
                  <a:lnTo>
                    <a:pt x="24" y="54"/>
                  </a:lnTo>
                  <a:lnTo>
                    <a:pt x="29" y="56"/>
                  </a:lnTo>
                  <a:lnTo>
                    <a:pt x="34" y="58"/>
                  </a:lnTo>
                  <a:lnTo>
                    <a:pt x="39" y="59"/>
                  </a:lnTo>
                  <a:lnTo>
                    <a:pt x="44" y="59"/>
                  </a:lnTo>
                  <a:lnTo>
                    <a:pt x="48" y="60"/>
                  </a:lnTo>
                  <a:lnTo>
                    <a:pt x="52" y="60"/>
                  </a:lnTo>
                  <a:lnTo>
                    <a:pt x="56" y="60"/>
                  </a:lnTo>
                  <a:lnTo>
                    <a:pt x="58" y="62"/>
                  </a:lnTo>
                  <a:lnTo>
                    <a:pt x="61" y="63"/>
                  </a:lnTo>
                  <a:lnTo>
                    <a:pt x="64" y="65"/>
                  </a:lnTo>
                  <a:lnTo>
                    <a:pt x="68" y="68"/>
                  </a:lnTo>
                  <a:lnTo>
                    <a:pt x="72" y="72"/>
                  </a:lnTo>
                  <a:lnTo>
                    <a:pt x="76" y="76"/>
                  </a:lnTo>
                  <a:lnTo>
                    <a:pt x="80" y="80"/>
                  </a:lnTo>
                  <a:lnTo>
                    <a:pt x="82" y="83"/>
                  </a:lnTo>
                  <a:lnTo>
                    <a:pt x="84" y="87"/>
                  </a:lnTo>
                  <a:lnTo>
                    <a:pt x="85" y="90"/>
                  </a:lnTo>
                  <a:lnTo>
                    <a:pt x="87" y="92"/>
                  </a:lnTo>
                  <a:lnTo>
                    <a:pt x="89" y="95"/>
                  </a:lnTo>
                  <a:lnTo>
                    <a:pt x="91" y="99"/>
                  </a:lnTo>
                  <a:lnTo>
                    <a:pt x="92" y="103"/>
                  </a:lnTo>
                  <a:lnTo>
                    <a:pt x="92" y="108"/>
                  </a:lnTo>
                  <a:lnTo>
                    <a:pt x="93" y="111"/>
                  </a:lnTo>
                  <a:lnTo>
                    <a:pt x="93" y="115"/>
                  </a:lnTo>
                  <a:lnTo>
                    <a:pt x="93" y="119"/>
                  </a:lnTo>
                  <a:lnTo>
                    <a:pt x="94" y="127"/>
                  </a:lnTo>
                  <a:lnTo>
                    <a:pt x="94" y="143"/>
                  </a:lnTo>
                  <a:lnTo>
                    <a:pt x="93" y="146"/>
                  </a:lnTo>
                  <a:lnTo>
                    <a:pt x="92" y="148"/>
                  </a:lnTo>
                  <a:lnTo>
                    <a:pt x="90" y="151"/>
                  </a:lnTo>
                  <a:lnTo>
                    <a:pt x="87" y="153"/>
                  </a:lnTo>
                  <a:lnTo>
                    <a:pt x="83" y="155"/>
                  </a:lnTo>
                  <a:lnTo>
                    <a:pt x="79" y="155"/>
                  </a:lnTo>
                  <a:lnTo>
                    <a:pt x="75" y="156"/>
                  </a:lnTo>
                  <a:lnTo>
                    <a:pt x="72" y="156"/>
                  </a:lnTo>
                  <a:lnTo>
                    <a:pt x="68" y="156"/>
                  </a:lnTo>
                  <a:lnTo>
                    <a:pt x="64" y="157"/>
                  </a:lnTo>
                  <a:lnTo>
                    <a:pt x="52" y="157"/>
                  </a:lnTo>
                  <a:lnTo>
                    <a:pt x="44" y="157"/>
                  </a:lnTo>
                  <a:lnTo>
                    <a:pt x="41" y="156"/>
                  </a:lnTo>
                  <a:lnTo>
                    <a:pt x="39" y="155"/>
                  </a:lnTo>
                  <a:lnTo>
                    <a:pt x="36" y="153"/>
                  </a:lnTo>
                  <a:lnTo>
                    <a:pt x="33" y="151"/>
                  </a:lnTo>
                  <a:lnTo>
                    <a:pt x="30" y="148"/>
                  </a:lnTo>
                  <a:lnTo>
                    <a:pt x="28" y="146"/>
                  </a:lnTo>
                  <a:lnTo>
                    <a:pt x="22" y="141"/>
                  </a:lnTo>
                  <a:lnTo>
                    <a:pt x="6" y="125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8" name="Freeform 18"/>
            <p:cNvSpPr>
              <a:spLocks/>
            </p:cNvSpPr>
            <p:nvPr/>
          </p:nvSpPr>
          <p:spPr bwMode="auto">
            <a:xfrm>
              <a:off x="1288" y="1362"/>
              <a:ext cx="17" cy="47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4" y="5"/>
                </a:cxn>
                <a:cxn ang="0">
                  <a:pos x="6" y="3"/>
                </a:cxn>
                <a:cxn ang="0">
                  <a:pos x="9" y="1"/>
                </a:cxn>
                <a:cxn ang="0">
                  <a:pos x="11" y="0"/>
                </a:cxn>
                <a:cxn ang="0">
                  <a:pos x="13" y="1"/>
                </a:cxn>
                <a:cxn ang="0">
                  <a:pos x="14" y="4"/>
                </a:cxn>
                <a:cxn ang="0">
                  <a:pos x="14" y="7"/>
                </a:cxn>
                <a:cxn ang="0">
                  <a:pos x="15" y="12"/>
                </a:cxn>
                <a:cxn ang="0">
                  <a:pos x="15" y="16"/>
                </a:cxn>
                <a:cxn ang="0">
                  <a:pos x="15" y="20"/>
                </a:cxn>
                <a:cxn ang="0">
                  <a:pos x="16" y="31"/>
                </a:cxn>
                <a:cxn ang="0">
                  <a:pos x="8" y="46"/>
                </a:cxn>
              </a:cxnLst>
              <a:rect l="0" t="0" r="r" b="b"/>
              <a:pathLst>
                <a:path w="17" h="47">
                  <a:moveTo>
                    <a:pt x="0" y="14"/>
                  </a:moveTo>
                  <a:lnTo>
                    <a:pt x="4" y="5"/>
                  </a:lnTo>
                  <a:lnTo>
                    <a:pt x="6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1"/>
                  </a:lnTo>
                  <a:lnTo>
                    <a:pt x="14" y="4"/>
                  </a:lnTo>
                  <a:lnTo>
                    <a:pt x="14" y="7"/>
                  </a:lnTo>
                  <a:lnTo>
                    <a:pt x="15" y="12"/>
                  </a:lnTo>
                  <a:lnTo>
                    <a:pt x="15" y="16"/>
                  </a:lnTo>
                  <a:lnTo>
                    <a:pt x="15" y="20"/>
                  </a:lnTo>
                  <a:lnTo>
                    <a:pt x="16" y="31"/>
                  </a:lnTo>
                  <a:lnTo>
                    <a:pt x="8" y="4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49" name="Group 29"/>
          <p:cNvGrpSpPr>
            <a:grpSpLocks/>
          </p:cNvGrpSpPr>
          <p:nvPr/>
        </p:nvGrpSpPr>
        <p:grpSpPr bwMode="auto">
          <a:xfrm>
            <a:off x="1714500" y="3276600"/>
            <a:ext cx="3560763" cy="293688"/>
            <a:chOff x="1080" y="2064"/>
            <a:chExt cx="2243" cy="185"/>
          </a:xfrm>
        </p:grpSpPr>
        <p:sp>
          <p:nvSpPr>
            <p:cNvPr id="30740" name="Freeform 20"/>
            <p:cNvSpPr>
              <a:spLocks/>
            </p:cNvSpPr>
            <p:nvPr/>
          </p:nvSpPr>
          <p:spPr bwMode="auto">
            <a:xfrm>
              <a:off x="1112" y="2104"/>
              <a:ext cx="57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"/>
                </a:cxn>
                <a:cxn ang="0">
                  <a:pos x="1" y="90"/>
                </a:cxn>
                <a:cxn ang="0">
                  <a:pos x="2" y="94"/>
                </a:cxn>
                <a:cxn ang="0">
                  <a:pos x="4" y="98"/>
                </a:cxn>
                <a:cxn ang="0">
                  <a:pos x="6" y="101"/>
                </a:cxn>
                <a:cxn ang="0">
                  <a:pos x="9" y="103"/>
                </a:cxn>
                <a:cxn ang="0">
                  <a:pos x="11" y="106"/>
                </a:cxn>
                <a:cxn ang="0">
                  <a:pos x="14" y="108"/>
                </a:cxn>
                <a:cxn ang="0">
                  <a:pos x="18" y="110"/>
                </a:cxn>
                <a:cxn ang="0">
                  <a:pos x="23" y="110"/>
                </a:cxn>
                <a:cxn ang="0">
                  <a:pos x="28" y="111"/>
                </a:cxn>
                <a:cxn ang="0">
                  <a:pos x="33" y="111"/>
                </a:cxn>
                <a:cxn ang="0">
                  <a:pos x="38" y="111"/>
                </a:cxn>
                <a:cxn ang="0">
                  <a:pos x="42" y="110"/>
                </a:cxn>
                <a:cxn ang="0">
                  <a:pos x="43" y="107"/>
                </a:cxn>
                <a:cxn ang="0">
                  <a:pos x="45" y="103"/>
                </a:cxn>
                <a:cxn ang="0">
                  <a:pos x="48" y="101"/>
                </a:cxn>
                <a:cxn ang="0">
                  <a:pos x="51" y="99"/>
                </a:cxn>
                <a:cxn ang="0">
                  <a:pos x="56" y="96"/>
                </a:cxn>
              </a:cxnLst>
              <a:rect l="0" t="0" r="r" b="b"/>
              <a:pathLst>
                <a:path w="57" h="112">
                  <a:moveTo>
                    <a:pt x="0" y="0"/>
                  </a:moveTo>
                  <a:lnTo>
                    <a:pt x="0" y="86"/>
                  </a:lnTo>
                  <a:lnTo>
                    <a:pt x="1" y="90"/>
                  </a:lnTo>
                  <a:lnTo>
                    <a:pt x="2" y="94"/>
                  </a:lnTo>
                  <a:lnTo>
                    <a:pt x="4" y="98"/>
                  </a:lnTo>
                  <a:lnTo>
                    <a:pt x="6" y="101"/>
                  </a:lnTo>
                  <a:lnTo>
                    <a:pt x="9" y="103"/>
                  </a:lnTo>
                  <a:lnTo>
                    <a:pt x="11" y="106"/>
                  </a:lnTo>
                  <a:lnTo>
                    <a:pt x="14" y="108"/>
                  </a:lnTo>
                  <a:lnTo>
                    <a:pt x="18" y="110"/>
                  </a:lnTo>
                  <a:lnTo>
                    <a:pt x="23" y="110"/>
                  </a:lnTo>
                  <a:lnTo>
                    <a:pt x="28" y="111"/>
                  </a:lnTo>
                  <a:lnTo>
                    <a:pt x="33" y="111"/>
                  </a:lnTo>
                  <a:lnTo>
                    <a:pt x="38" y="111"/>
                  </a:lnTo>
                  <a:lnTo>
                    <a:pt x="42" y="110"/>
                  </a:lnTo>
                  <a:lnTo>
                    <a:pt x="43" y="107"/>
                  </a:lnTo>
                  <a:lnTo>
                    <a:pt x="45" y="103"/>
                  </a:lnTo>
                  <a:lnTo>
                    <a:pt x="48" y="101"/>
                  </a:lnTo>
                  <a:lnTo>
                    <a:pt x="51" y="99"/>
                  </a:lnTo>
                  <a:lnTo>
                    <a:pt x="56" y="96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1" name="Freeform 21"/>
            <p:cNvSpPr>
              <a:spLocks/>
            </p:cNvSpPr>
            <p:nvPr/>
          </p:nvSpPr>
          <p:spPr bwMode="auto">
            <a:xfrm>
              <a:off x="1080" y="2160"/>
              <a:ext cx="4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0"/>
                </a:cxn>
              </a:cxnLst>
              <a:rect l="0" t="0" r="r" b="b"/>
              <a:pathLst>
                <a:path w="49" h="1">
                  <a:moveTo>
                    <a:pt x="0" y="0"/>
                  </a:moveTo>
                  <a:lnTo>
                    <a:pt x="48" y="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2" name="Freeform 22"/>
            <p:cNvSpPr>
              <a:spLocks/>
            </p:cNvSpPr>
            <p:nvPr/>
          </p:nvSpPr>
          <p:spPr bwMode="auto">
            <a:xfrm>
              <a:off x="1208" y="2208"/>
              <a:ext cx="1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2"/>
                </a:cxn>
              </a:cxnLst>
              <a:rect l="0" t="0" r="r" b="b"/>
              <a:pathLst>
                <a:path w="1" h="33">
                  <a:moveTo>
                    <a:pt x="0" y="0"/>
                  </a:moveTo>
                  <a:lnTo>
                    <a:pt x="0" y="3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3" name="Freeform 23"/>
            <p:cNvSpPr>
              <a:spLocks/>
            </p:cNvSpPr>
            <p:nvPr/>
          </p:nvSpPr>
          <p:spPr bwMode="auto">
            <a:xfrm>
              <a:off x="1864" y="2072"/>
              <a:ext cx="57" cy="1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54"/>
                </a:cxn>
                <a:cxn ang="0">
                  <a:pos x="7" y="58"/>
                </a:cxn>
                <a:cxn ang="0">
                  <a:pos x="6" y="62"/>
                </a:cxn>
                <a:cxn ang="0">
                  <a:pos x="4" y="65"/>
                </a:cxn>
                <a:cxn ang="0">
                  <a:pos x="2" y="69"/>
                </a:cxn>
                <a:cxn ang="0">
                  <a:pos x="2" y="74"/>
                </a:cxn>
                <a:cxn ang="0">
                  <a:pos x="1" y="78"/>
                </a:cxn>
                <a:cxn ang="0">
                  <a:pos x="1" y="83"/>
                </a:cxn>
                <a:cxn ang="0">
                  <a:pos x="1" y="89"/>
                </a:cxn>
                <a:cxn ang="0">
                  <a:pos x="0" y="94"/>
                </a:cxn>
                <a:cxn ang="0">
                  <a:pos x="1" y="97"/>
                </a:cxn>
                <a:cxn ang="0">
                  <a:pos x="2" y="99"/>
                </a:cxn>
                <a:cxn ang="0">
                  <a:pos x="4" y="101"/>
                </a:cxn>
                <a:cxn ang="0">
                  <a:pos x="6" y="103"/>
                </a:cxn>
                <a:cxn ang="0">
                  <a:pos x="11" y="107"/>
                </a:cxn>
                <a:cxn ang="0">
                  <a:pos x="14" y="109"/>
                </a:cxn>
                <a:cxn ang="0">
                  <a:pos x="18" y="110"/>
                </a:cxn>
                <a:cxn ang="0">
                  <a:pos x="23" y="110"/>
                </a:cxn>
                <a:cxn ang="0">
                  <a:pos x="28" y="111"/>
                </a:cxn>
                <a:cxn ang="0">
                  <a:pos x="33" y="111"/>
                </a:cxn>
                <a:cxn ang="0">
                  <a:pos x="42" y="112"/>
                </a:cxn>
                <a:cxn ang="0">
                  <a:pos x="46" y="112"/>
                </a:cxn>
                <a:cxn ang="0">
                  <a:pos x="56" y="104"/>
                </a:cxn>
              </a:cxnLst>
              <a:rect l="0" t="0" r="r" b="b"/>
              <a:pathLst>
                <a:path w="57" h="113">
                  <a:moveTo>
                    <a:pt x="8" y="0"/>
                  </a:moveTo>
                  <a:lnTo>
                    <a:pt x="8" y="54"/>
                  </a:lnTo>
                  <a:lnTo>
                    <a:pt x="7" y="58"/>
                  </a:lnTo>
                  <a:lnTo>
                    <a:pt x="6" y="62"/>
                  </a:lnTo>
                  <a:lnTo>
                    <a:pt x="4" y="65"/>
                  </a:lnTo>
                  <a:lnTo>
                    <a:pt x="2" y="69"/>
                  </a:lnTo>
                  <a:lnTo>
                    <a:pt x="2" y="74"/>
                  </a:lnTo>
                  <a:lnTo>
                    <a:pt x="1" y="78"/>
                  </a:lnTo>
                  <a:lnTo>
                    <a:pt x="1" y="83"/>
                  </a:lnTo>
                  <a:lnTo>
                    <a:pt x="1" y="89"/>
                  </a:lnTo>
                  <a:lnTo>
                    <a:pt x="0" y="94"/>
                  </a:lnTo>
                  <a:lnTo>
                    <a:pt x="1" y="97"/>
                  </a:lnTo>
                  <a:lnTo>
                    <a:pt x="2" y="99"/>
                  </a:lnTo>
                  <a:lnTo>
                    <a:pt x="4" y="101"/>
                  </a:lnTo>
                  <a:lnTo>
                    <a:pt x="6" y="103"/>
                  </a:lnTo>
                  <a:lnTo>
                    <a:pt x="11" y="107"/>
                  </a:lnTo>
                  <a:lnTo>
                    <a:pt x="14" y="109"/>
                  </a:lnTo>
                  <a:lnTo>
                    <a:pt x="18" y="110"/>
                  </a:lnTo>
                  <a:lnTo>
                    <a:pt x="23" y="110"/>
                  </a:lnTo>
                  <a:lnTo>
                    <a:pt x="28" y="111"/>
                  </a:lnTo>
                  <a:lnTo>
                    <a:pt x="33" y="111"/>
                  </a:lnTo>
                  <a:lnTo>
                    <a:pt x="42" y="112"/>
                  </a:lnTo>
                  <a:lnTo>
                    <a:pt x="46" y="112"/>
                  </a:lnTo>
                  <a:lnTo>
                    <a:pt x="56" y="104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4" name="Freeform 24"/>
            <p:cNvSpPr>
              <a:spLocks/>
            </p:cNvSpPr>
            <p:nvPr/>
          </p:nvSpPr>
          <p:spPr bwMode="auto">
            <a:xfrm>
              <a:off x="1832" y="2136"/>
              <a:ext cx="5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</a:cxnLst>
              <a:rect l="0" t="0" r="r" b="b"/>
              <a:pathLst>
                <a:path w="57" h="1">
                  <a:moveTo>
                    <a:pt x="0" y="0"/>
                  </a:moveTo>
                  <a:lnTo>
                    <a:pt x="56" y="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5" name="Freeform 25"/>
            <p:cNvSpPr>
              <a:spLocks/>
            </p:cNvSpPr>
            <p:nvPr/>
          </p:nvSpPr>
          <p:spPr bwMode="auto">
            <a:xfrm>
              <a:off x="1976" y="2176"/>
              <a:ext cx="49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0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8" y="4"/>
                </a:cxn>
                <a:cxn ang="0">
                  <a:pos x="21" y="6"/>
                </a:cxn>
                <a:cxn ang="0">
                  <a:pos x="24" y="9"/>
                </a:cxn>
                <a:cxn ang="0">
                  <a:pos x="26" y="11"/>
                </a:cxn>
                <a:cxn ang="0">
                  <a:pos x="28" y="14"/>
                </a:cxn>
                <a:cxn ang="0">
                  <a:pos x="30" y="18"/>
                </a:cxn>
                <a:cxn ang="0">
                  <a:pos x="30" y="23"/>
                </a:cxn>
                <a:cxn ang="0">
                  <a:pos x="30" y="27"/>
                </a:cxn>
                <a:cxn ang="0">
                  <a:pos x="29" y="30"/>
                </a:cxn>
                <a:cxn ang="0">
                  <a:pos x="27" y="34"/>
                </a:cxn>
                <a:cxn ang="0">
                  <a:pos x="26" y="37"/>
                </a:cxn>
                <a:cxn ang="0">
                  <a:pos x="23" y="39"/>
                </a:cxn>
                <a:cxn ang="0">
                  <a:pos x="21" y="42"/>
                </a:cxn>
                <a:cxn ang="0">
                  <a:pos x="18" y="45"/>
                </a:cxn>
                <a:cxn ang="0">
                  <a:pos x="13" y="50"/>
                </a:cxn>
                <a:cxn ang="0">
                  <a:pos x="6" y="58"/>
                </a:cxn>
                <a:cxn ang="0">
                  <a:pos x="5" y="62"/>
                </a:cxn>
                <a:cxn ang="0">
                  <a:pos x="5" y="64"/>
                </a:cxn>
                <a:cxn ang="0">
                  <a:pos x="6" y="66"/>
                </a:cxn>
                <a:cxn ang="0">
                  <a:pos x="8" y="69"/>
                </a:cxn>
                <a:cxn ang="0">
                  <a:pos x="12" y="70"/>
                </a:cxn>
                <a:cxn ang="0">
                  <a:pos x="16" y="70"/>
                </a:cxn>
                <a:cxn ang="0">
                  <a:pos x="20" y="71"/>
                </a:cxn>
                <a:cxn ang="0">
                  <a:pos x="25" y="71"/>
                </a:cxn>
                <a:cxn ang="0">
                  <a:pos x="48" y="72"/>
                </a:cxn>
              </a:cxnLst>
              <a:rect l="0" t="0" r="r" b="b"/>
              <a:pathLst>
                <a:path w="49" h="73">
                  <a:moveTo>
                    <a:pt x="0" y="0"/>
                  </a:moveTo>
                  <a:lnTo>
                    <a:pt x="9" y="0"/>
                  </a:lnTo>
                  <a:lnTo>
                    <a:pt x="12" y="1"/>
                  </a:lnTo>
                  <a:lnTo>
                    <a:pt x="15" y="2"/>
                  </a:lnTo>
                  <a:lnTo>
                    <a:pt x="18" y="4"/>
                  </a:lnTo>
                  <a:lnTo>
                    <a:pt x="21" y="6"/>
                  </a:lnTo>
                  <a:lnTo>
                    <a:pt x="24" y="9"/>
                  </a:lnTo>
                  <a:lnTo>
                    <a:pt x="26" y="11"/>
                  </a:lnTo>
                  <a:lnTo>
                    <a:pt x="28" y="14"/>
                  </a:lnTo>
                  <a:lnTo>
                    <a:pt x="30" y="18"/>
                  </a:lnTo>
                  <a:lnTo>
                    <a:pt x="30" y="23"/>
                  </a:lnTo>
                  <a:lnTo>
                    <a:pt x="30" y="27"/>
                  </a:lnTo>
                  <a:lnTo>
                    <a:pt x="29" y="30"/>
                  </a:lnTo>
                  <a:lnTo>
                    <a:pt x="27" y="34"/>
                  </a:lnTo>
                  <a:lnTo>
                    <a:pt x="26" y="37"/>
                  </a:lnTo>
                  <a:lnTo>
                    <a:pt x="23" y="39"/>
                  </a:lnTo>
                  <a:lnTo>
                    <a:pt x="21" y="42"/>
                  </a:lnTo>
                  <a:lnTo>
                    <a:pt x="18" y="45"/>
                  </a:lnTo>
                  <a:lnTo>
                    <a:pt x="13" y="50"/>
                  </a:lnTo>
                  <a:lnTo>
                    <a:pt x="6" y="58"/>
                  </a:lnTo>
                  <a:lnTo>
                    <a:pt x="5" y="62"/>
                  </a:lnTo>
                  <a:lnTo>
                    <a:pt x="5" y="64"/>
                  </a:lnTo>
                  <a:lnTo>
                    <a:pt x="6" y="66"/>
                  </a:lnTo>
                  <a:lnTo>
                    <a:pt x="8" y="69"/>
                  </a:lnTo>
                  <a:lnTo>
                    <a:pt x="12" y="70"/>
                  </a:lnTo>
                  <a:lnTo>
                    <a:pt x="16" y="70"/>
                  </a:lnTo>
                  <a:lnTo>
                    <a:pt x="20" y="71"/>
                  </a:lnTo>
                  <a:lnTo>
                    <a:pt x="25" y="71"/>
                  </a:lnTo>
                  <a:lnTo>
                    <a:pt x="48" y="7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6" name="Freeform 26"/>
            <p:cNvSpPr>
              <a:spLocks/>
            </p:cNvSpPr>
            <p:nvPr/>
          </p:nvSpPr>
          <p:spPr bwMode="auto">
            <a:xfrm>
              <a:off x="3161" y="2064"/>
              <a:ext cx="56" cy="11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7" y="62"/>
                </a:cxn>
                <a:cxn ang="0">
                  <a:pos x="6" y="66"/>
                </a:cxn>
                <a:cxn ang="0">
                  <a:pos x="5" y="70"/>
                </a:cxn>
                <a:cxn ang="0">
                  <a:pos x="3" y="73"/>
                </a:cxn>
                <a:cxn ang="0">
                  <a:pos x="1" y="77"/>
                </a:cxn>
                <a:cxn ang="0">
                  <a:pos x="1" y="82"/>
                </a:cxn>
                <a:cxn ang="0">
                  <a:pos x="0" y="86"/>
                </a:cxn>
                <a:cxn ang="0">
                  <a:pos x="1" y="90"/>
                </a:cxn>
                <a:cxn ang="0">
                  <a:pos x="2" y="92"/>
                </a:cxn>
                <a:cxn ang="0">
                  <a:pos x="4" y="93"/>
                </a:cxn>
                <a:cxn ang="0">
                  <a:pos x="5" y="95"/>
                </a:cxn>
                <a:cxn ang="0">
                  <a:pos x="10" y="99"/>
                </a:cxn>
                <a:cxn ang="0">
                  <a:pos x="13" y="102"/>
                </a:cxn>
                <a:cxn ang="0">
                  <a:pos x="17" y="104"/>
                </a:cxn>
                <a:cxn ang="0">
                  <a:pos x="22" y="107"/>
                </a:cxn>
                <a:cxn ang="0">
                  <a:pos x="26" y="109"/>
                </a:cxn>
                <a:cxn ang="0">
                  <a:pos x="29" y="110"/>
                </a:cxn>
                <a:cxn ang="0">
                  <a:pos x="33" y="110"/>
                </a:cxn>
                <a:cxn ang="0">
                  <a:pos x="37" y="111"/>
                </a:cxn>
                <a:cxn ang="0">
                  <a:pos x="41" y="111"/>
                </a:cxn>
                <a:cxn ang="0">
                  <a:pos x="55" y="112"/>
                </a:cxn>
              </a:cxnLst>
              <a:rect l="0" t="0" r="r" b="b"/>
              <a:pathLst>
                <a:path w="56" h="113">
                  <a:moveTo>
                    <a:pt x="7" y="0"/>
                  </a:moveTo>
                  <a:lnTo>
                    <a:pt x="7" y="62"/>
                  </a:lnTo>
                  <a:lnTo>
                    <a:pt x="6" y="66"/>
                  </a:lnTo>
                  <a:lnTo>
                    <a:pt x="5" y="70"/>
                  </a:lnTo>
                  <a:lnTo>
                    <a:pt x="3" y="73"/>
                  </a:lnTo>
                  <a:lnTo>
                    <a:pt x="1" y="77"/>
                  </a:lnTo>
                  <a:lnTo>
                    <a:pt x="1" y="82"/>
                  </a:lnTo>
                  <a:lnTo>
                    <a:pt x="0" y="86"/>
                  </a:lnTo>
                  <a:lnTo>
                    <a:pt x="1" y="90"/>
                  </a:lnTo>
                  <a:lnTo>
                    <a:pt x="2" y="92"/>
                  </a:lnTo>
                  <a:lnTo>
                    <a:pt x="4" y="93"/>
                  </a:lnTo>
                  <a:lnTo>
                    <a:pt x="5" y="95"/>
                  </a:lnTo>
                  <a:lnTo>
                    <a:pt x="10" y="99"/>
                  </a:lnTo>
                  <a:lnTo>
                    <a:pt x="13" y="102"/>
                  </a:lnTo>
                  <a:lnTo>
                    <a:pt x="17" y="104"/>
                  </a:lnTo>
                  <a:lnTo>
                    <a:pt x="22" y="107"/>
                  </a:lnTo>
                  <a:lnTo>
                    <a:pt x="26" y="109"/>
                  </a:lnTo>
                  <a:lnTo>
                    <a:pt x="29" y="110"/>
                  </a:lnTo>
                  <a:lnTo>
                    <a:pt x="33" y="110"/>
                  </a:lnTo>
                  <a:lnTo>
                    <a:pt x="37" y="111"/>
                  </a:lnTo>
                  <a:lnTo>
                    <a:pt x="41" y="111"/>
                  </a:lnTo>
                  <a:lnTo>
                    <a:pt x="55" y="112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7" name="Freeform 27"/>
            <p:cNvSpPr>
              <a:spLocks/>
            </p:cNvSpPr>
            <p:nvPr/>
          </p:nvSpPr>
          <p:spPr bwMode="auto">
            <a:xfrm>
              <a:off x="3136" y="2112"/>
              <a:ext cx="65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50" y="1"/>
                </a:cxn>
                <a:cxn ang="0">
                  <a:pos x="54" y="2"/>
                </a:cxn>
                <a:cxn ang="0">
                  <a:pos x="64" y="8"/>
                </a:cxn>
              </a:cxnLst>
              <a:rect l="0" t="0" r="r" b="b"/>
              <a:pathLst>
                <a:path w="65" h="9">
                  <a:moveTo>
                    <a:pt x="0" y="0"/>
                  </a:moveTo>
                  <a:lnTo>
                    <a:pt x="46" y="0"/>
                  </a:lnTo>
                  <a:lnTo>
                    <a:pt x="50" y="1"/>
                  </a:lnTo>
                  <a:lnTo>
                    <a:pt x="54" y="2"/>
                  </a:lnTo>
                  <a:lnTo>
                    <a:pt x="64" y="8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48" name="Freeform 28"/>
            <p:cNvSpPr>
              <a:spLocks/>
            </p:cNvSpPr>
            <p:nvPr/>
          </p:nvSpPr>
          <p:spPr bwMode="auto">
            <a:xfrm>
              <a:off x="3280" y="2160"/>
              <a:ext cx="43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0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8" y="4"/>
                </a:cxn>
                <a:cxn ang="0">
                  <a:pos x="21" y="6"/>
                </a:cxn>
                <a:cxn ang="0">
                  <a:pos x="24" y="9"/>
                </a:cxn>
                <a:cxn ang="0">
                  <a:pos x="26" y="11"/>
                </a:cxn>
                <a:cxn ang="0">
                  <a:pos x="28" y="14"/>
                </a:cxn>
                <a:cxn ang="0">
                  <a:pos x="30" y="16"/>
                </a:cxn>
                <a:cxn ang="0">
                  <a:pos x="30" y="19"/>
                </a:cxn>
                <a:cxn ang="0">
                  <a:pos x="30" y="22"/>
                </a:cxn>
                <a:cxn ang="0">
                  <a:pos x="29" y="26"/>
                </a:cxn>
                <a:cxn ang="0">
                  <a:pos x="27" y="31"/>
                </a:cxn>
                <a:cxn ang="0">
                  <a:pos x="25" y="34"/>
                </a:cxn>
                <a:cxn ang="0">
                  <a:pos x="21" y="36"/>
                </a:cxn>
                <a:cxn ang="0">
                  <a:pos x="17" y="38"/>
                </a:cxn>
                <a:cxn ang="0">
                  <a:pos x="15" y="38"/>
                </a:cxn>
                <a:cxn ang="0">
                  <a:pos x="17" y="39"/>
                </a:cxn>
                <a:cxn ang="0">
                  <a:pos x="19" y="39"/>
                </a:cxn>
                <a:cxn ang="0">
                  <a:pos x="22" y="40"/>
                </a:cxn>
                <a:cxn ang="0">
                  <a:pos x="24" y="42"/>
                </a:cxn>
                <a:cxn ang="0">
                  <a:pos x="26" y="44"/>
                </a:cxn>
                <a:cxn ang="0">
                  <a:pos x="30" y="46"/>
                </a:cxn>
                <a:cxn ang="0">
                  <a:pos x="32" y="49"/>
                </a:cxn>
                <a:cxn ang="0">
                  <a:pos x="38" y="54"/>
                </a:cxn>
                <a:cxn ang="0">
                  <a:pos x="42" y="58"/>
                </a:cxn>
                <a:cxn ang="0">
                  <a:pos x="42" y="62"/>
                </a:cxn>
                <a:cxn ang="0">
                  <a:pos x="41" y="64"/>
                </a:cxn>
                <a:cxn ang="0">
                  <a:pos x="38" y="66"/>
                </a:cxn>
                <a:cxn ang="0">
                  <a:pos x="35" y="69"/>
                </a:cxn>
                <a:cxn ang="0">
                  <a:pos x="32" y="70"/>
                </a:cxn>
                <a:cxn ang="0">
                  <a:pos x="30" y="70"/>
                </a:cxn>
                <a:cxn ang="0">
                  <a:pos x="26" y="72"/>
                </a:cxn>
                <a:cxn ang="0">
                  <a:pos x="22" y="74"/>
                </a:cxn>
                <a:cxn ang="0">
                  <a:pos x="8" y="80"/>
                </a:cxn>
              </a:cxnLst>
              <a:rect l="0" t="0" r="r" b="b"/>
              <a:pathLst>
                <a:path w="43" h="81">
                  <a:moveTo>
                    <a:pt x="0" y="0"/>
                  </a:moveTo>
                  <a:lnTo>
                    <a:pt x="9" y="0"/>
                  </a:lnTo>
                  <a:lnTo>
                    <a:pt x="12" y="1"/>
                  </a:lnTo>
                  <a:lnTo>
                    <a:pt x="15" y="2"/>
                  </a:lnTo>
                  <a:lnTo>
                    <a:pt x="18" y="4"/>
                  </a:lnTo>
                  <a:lnTo>
                    <a:pt x="21" y="6"/>
                  </a:lnTo>
                  <a:lnTo>
                    <a:pt x="24" y="9"/>
                  </a:lnTo>
                  <a:lnTo>
                    <a:pt x="26" y="11"/>
                  </a:lnTo>
                  <a:lnTo>
                    <a:pt x="28" y="14"/>
                  </a:lnTo>
                  <a:lnTo>
                    <a:pt x="30" y="16"/>
                  </a:lnTo>
                  <a:lnTo>
                    <a:pt x="30" y="19"/>
                  </a:lnTo>
                  <a:lnTo>
                    <a:pt x="30" y="22"/>
                  </a:lnTo>
                  <a:lnTo>
                    <a:pt x="29" y="26"/>
                  </a:lnTo>
                  <a:lnTo>
                    <a:pt x="27" y="31"/>
                  </a:lnTo>
                  <a:lnTo>
                    <a:pt x="25" y="34"/>
                  </a:lnTo>
                  <a:lnTo>
                    <a:pt x="21" y="36"/>
                  </a:lnTo>
                  <a:lnTo>
                    <a:pt x="17" y="38"/>
                  </a:lnTo>
                  <a:lnTo>
                    <a:pt x="15" y="38"/>
                  </a:lnTo>
                  <a:lnTo>
                    <a:pt x="17" y="39"/>
                  </a:lnTo>
                  <a:lnTo>
                    <a:pt x="19" y="39"/>
                  </a:lnTo>
                  <a:lnTo>
                    <a:pt x="22" y="40"/>
                  </a:lnTo>
                  <a:lnTo>
                    <a:pt x="24" y="42"/>
                  </a:lnTo>
                  <a:lnTo>
                    <a:pt x="26" y="44"/>
                  </a:lnTo>
                  <a:lnTo>
                    <a:pt x="30" y="46"/>
                  </a:lnTo>
                  <a:lnTo>
                    <a:pt x="32" y="49"/>
                  </a:lnTo>
                  <a:lnTo>
                    <a:pt x="38" y="54"/>
                  </a:lnTo>
                  <a:lnTo>
                    <a:pt x="42" y="58"/>
                  </a:lnTo>
                  <a:lnTo>
                    <a:pt x="42" y="62"/>
                  </a:lnTo>
                  <a:lnTo>
                    <a:pt x="41" y="64"/>
                  </a:lnTo>
                  <a:lnTo>
                    <a:pt x="38" y="66"/>
                  </a:lnTo>
                  <a:lnTo>
                    <a:pt x="35" y="69"/>
                  </a:lnTo>
                  <a:lnTo>
                    <a:pt x="32" y="70"/>
                  </a:lnTo>
                  <a:lnTo>
                    <a:pt x="30" y="70"/>
                  </a:lnTo>
                  <a:lnTo>
                    <a:pt x="26" y="72"/>
                  </a:lnTo>
                  <a:lnTo>
                    <a:pt x="22" y="74"/>
                  </a:lnTo>
                  <a:lnTo>
                    <a:pt x="8" y="80"/>
                  </a:lnTo>
                </a:path>
              </a:pathLst>
            </a:custGeom>
            <a:noFill/>
            <a:ln w="381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3530600" y="406400"/>
            <a:ext cx="2400300" cy="393700"/>
            <a:chOff x="2224" y="256"/>
            <a:chExt cx="1512" cy="248"/>
          </a:xfrm>
        </p:grpSpPr>
        <p:sp>
          <p:nvSpPr>
            <p:cNvPr id="31746" name="Oval 2"/>
            <p:cNvSpPr>
              <a:spLocks noChangeArrowheads="1"/>
            </p:cNvSpPr>
            <p:nvPr/>
          </p:nvSpPr>
          <p:spPr bwMode="auto">
            <a:xfrm>
              <a:off x="2224" y="256"/>
              <a:ext cx="1512" cy="248"/>
            </a:xfrm>
            <a:prstGeom prst="ellipse">
              <a:avLst/>
            </a:prstGeom>
            <a:solidFill>
              <a:srgbClr val="98FB98">
                <a:alpha val="80000"/>
              </a:srgbClr>
            </a:solidFill>
            <a:ln w="38100">
              <a:solidFill>
                <a:srgbClr val="000000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47" name="Text Box 3"/>
            <p:cNvSpPr txBox="1">
              <a:spLocks noChangeArrowheads="1"/>
            </p:cNvSpPr>
            <p:nvPr/>
          </p:nvSpPr>
          <p:spPr bwMode="auto">
            <a:xfrm>
              <a:off x="2480" y="304"/>
              <a:ext cx="1136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6"/>
                </a:rPr>
                <a:t>неравномерное</a:t>
              </a:r>
            </a:p>
          </p:txBody>
        </p:sp>
      </p:grpSp>
      <p:grpSp>
        <p:nvGrpSpPr>
          <p:cNvPr id="31778" name="Group 34"/>
          <p:cNvGrpSpPr>
            <a:grpSpLocks/>
          </p:cNvGrpSpPr>
          <p:nvPr/>
        </p:nvGrpSpPr>
        <p:grpSpPr bwMode="auto">
          <a:xfrm>
            <a:off x="1573213" y="2520950"/>
            <a:ext cx="5845175" cy="2052638"/>
            <a:chOff x="991" y="1588"/>
            <a:chExt cx="3682" cy="1293"/>
          </a:xfrm>
        </p:grpSpPr>
        <p:grpSp>
          <p:nvGrpSpPr>
            <p:cNvPr id="31769" name="Group 25"/>
            <p:cNvGrpSpPr>
              <a:grpSpLocks/>
            </p:cNvGrpSpPr>
            <p:nvPr/>
          </p:nvGrpSpPr>
          <p:grpSpPr bwMode="auto">
            <a:xfrm>
              <a:off x="991" y="1588"/>
              <a:ext cx="3682" cy="1293"/>
              <a:chOff x="991" y="1588"/>
              <a:chExt cx="3682" cy="1293"/>
            </a:xfrm>
          </p:grpSpPr>
          <p:grpSp>
            <p:nvGrpSpPr>
              <p:cNvPr id="31761" name="Group 17"/>
              <p:cNvGrpSpPr>
                <a:grpSpLocks/>
              </p:cNvGrpSpPr>
              <p:nvPr/>
            </p:nvGrpSpPr>
            <p:grpSpPr bwMode="auto">
              <a:xfrm>
                <a:off x="991" y="1588"/>
                <a:ext cx="3682" cy="1293"/>
                <a:chOff x="991" y="1588"/>
                <a:chExt cx="3682" cy="1293"/>
              </a:xfrm>
            </p:grpSpPr>
            <p:grpSp>
              <p:nvGrpSpPr>
                <p:cNvPr id="31755" name="Group 11"/>
                <p:cNvGrpSpPr>
                  <a:grpSpLocks/>
                </p:cNvGrpSpPr>
                <p:nvPr/>
              </p:nvGrpSpPr>
              <p:grpSpPr bwMode="auto">
                <a:xfrm>
                  <a:off x="991" y="1588"/>
                  <a:ext cx="3682" cy="1293"/>
                  <a:chOff x="991" y="1588"/>
                  <a:chExt cx="3682" cy="1293"/>
                </a:xfrm>
              </p:grpSpPr>
              <p:pic>
                <p:nvPicPr>
                  <p:cNvPr id="31749" name="Picture 5" descr="MSOfficePNG(19)"/>
                  <p:cNvPicPr>
                    <a:picLocks noChangeAspect="1" noChangeArrowheads="1"/>
                  </p:cNvPicPr>
                  <p:nvPr/>
                </p:nvPicPr>
                <p:blipFill>
                  <a:blip r:embed="rId2" cstate="email"/>
                  <a:srcRect/>
                  <a:stretch>
                    <a:fillRect/>
                  </a:stretch>
                </p:blipFill>
                <p:spPr bwMode="auto">
                  <a:xfrm>
                    <a:off x="1138" y="1588"/>
                    <a:ext cx="3535" cy="129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1750" name="Picture 6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4147" y="1982"/>
                    <a:ext cx="436" cy="4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1751" name="Picture 7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991" y="1982"/>
                    <a:ext cx="436" cy="4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1752" name="Picture 8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1446" y="1972"/>
                    <a:ext cx="436" cy="4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1753" name="Picture 9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2138" y="2001"/>
                    <a:ext cx="436" cy="4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1754" name="Picture 10" descr="MSOfficePNG(21)"/>
                  <p:cNvPicPr>
                    <a:picLocks noChangeAspect="1" noChangeArrowheads="1"/>
                  </p:cNvPicPr>
                  <p:nvPr/>
                </p:nvPicPr>
                <p:blipFill>
                  <a:blip r:embed="rId3" cstate="email"/>
                  <a:srcRect/>
                  <a:stretch>
                    <a:fillRect/>
                  </a:stretch>
                </p:blipFill>
                <p:spPr bwMode="auto">
                  <a:xfrm>
                    <a:off x="2982" y="2001"/>
                    <a:ext cx="436" cy="48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  <p:pic>
              <p:nvPicPr>
                <p:cNvPr id="31756" name="Picture 12" descr="MSOfficePNG(2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1043" y="2478"/>
                  <a:ext cx="351" cy="31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757" name="Picture 13" descr="MSOfficePNG(2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1498" y="2468"/>
                  <a:ext cx="351" cy="31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758" name="Picture 14" descr="MSOfficePNG(2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2190" y="2468"/>
                  <a:ext cx="351" cy="31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759" name="Picture 15" descr="MSOfficePNG(2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3062" y="2468"/>
                  <a:ext cx="351" cy="31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760" name="Picture 16" descr="MSOfficePNG(23)"/>
                <p:cNvPicPr>
                  <a:picLocks noChangeAspect="1" noChangeArrowheads="1"/>
                </p:cNvPicPr>
                <p:nvPr/>
              </p:nvPicPr>
              <p:blipFill>
                <a:blip r:embed="rId4" cstate="email"/>
                <a:srcRect/>
                <a:stretch>
                  <a:fillRect/>
                </a:stretch>
              </p:blipFill>
              <p:spPr bwMode="auto">
                <a:xfrm>
                  <a:off x="4162" y="2478"/>
                  <a:ext cx="350" cy="31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31762" name="Line 18"/>
              <p:cNvSpPr>
                <a:spLocks noChangeShapeType="1"/>
              </p:cNvSpPr>
              <p:nvPr/>
            </p:nvSpPr>
            <p:spPr bwMode="auto">
              <a:xfrm>
                <a:off x="1114" y="1924"/>
                <a:ext cx="3109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med" len="sm"/>
                <a:tailEnd type="none" w="med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767" name="Group 23"/>
              <p:cNvGrpSpPr>
                <a:grpSpLocks/>
              </p:cNvGrpSpPr>
              <p:nvPr/>
            </p:nvGrpSpPr>
            <p:grpSpPr bwMode="auto">
              <a:xfrm>
                <a:off x="1114" y="1875"/>
                <a:ext cx="3129" cy="108"/>
                <a:chOff x="1114" y="1875"/>
                <a:chExt cx="3129" cy="108"/>
              </a:xfrm>
            </p:grpSpPr>
            <p:sp>
              <p:nvSpPr>
                <p:cNvPr id="31763" name="Freeform 19"/>
                <p:cNvSpPr>
                  <a:spLocks/>
                </p:cNvSpPr>
                <p:nvPr/>
              </p:nvSpPr>
              <p:spPr bwMode="auto">
                <a:xfrm>
                  <a:off x="1114" y="1885"/>
                  <a:ext cx="1" cy="7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77"/>
                    </a:cxn>
                  </a:cxnLst>
                  <a:rect l="0" t="0" r="r" b="b"/>
                  <a:pathLst>
                    <a:path w="1" h="78">
                      <a:moveTo>
                        <a:pt x="0" y="0"/>
                      </a:moveTo>
                      <a:lnTo>
                        <a:pt x="0" y="77"/>
                      </a:lnTo>
                    </a:path>
                  </a:pathLst>
                </a:custGeom>
                <a:noFill/>
                <a:ln w="44958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764" name="Freeform 20"/>
                <p:cNvSpPr>
                  <a:spLocks/>
                </p:cNvSpPr>
                <p:nvPr/>
              </p:nvSpPr>
              <p:spPr bwMode="auto">
                <a:xfrm>
                  <a:off x="1654" y="1885"/>
                  <a:ext cx="1" cy="9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97"/>
                    </a:cxn>
                  </a:cxnLst>
                  <a:rect l="0" t="0" r="r" b="b"/>
                  <a:pathLst>
                    <a:path w="1" h="98">
                      <a:moveTo>
                        <a:pt x="0" y="0"/>
                      </a:moveTo>
                      <a:lnTo>
                        <a:pt x="0" y="97"/>
                      </a:lnTo>
                    </a:path>
                  </a:pathLst>
                </a:custGeom>
                <a:noFill/>
                <a:ln w="44958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765" name="Freeform 21"/>
                <p:cNvSpPr>
                  <a:spLocks/>
                </p:cNvSpPr>
                <p:nvPr/>
              </p:nvSpPr>
              <p:spPr bwMode="auto">
                <a:xfrm>
                  <a:off x="2337" y="1875"/>
                  <a:ext cx="1" cy="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7"/>
                    </a:cxn>
                  </a:cxnLst>
                  <a:rect l="0" t="0" r="r" b="b"/>
                  <a:pathLst>
                    <a:path w="1" h="88">
                      <a:moveTo>
                        <a:pt x="0" y="0"/>
                      </a:moveTo>
                      <a:lnTo>
                        <a:pt x="0" y="87"/>
                      </a:lnTo>
                    </a:path>
                  </a:pathLst>
                </a:custGeom>
                <a:noFill/>
                <a:ln w="44958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766" name="Freeform 22"/>
                <p:cNvSpPr>
                  <a:spLocks/>
                </p:cNvSpPr>
                <p:nvPr/>
              </p:nvSpPr>
              <p:spPr bwMode="auto">
                <a:xfrm>
                  <a:off x="4242" y="1875"/>
                  <a:ext cx="1" cy="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87"/>
                    </a:cxn>
                  </a:cxnLst>
                  <a:rect l="0" t="0" r="r" b="b"/>
                  <a:pathLst>
                    <a:path w="1" h="88">
                      <a:moveTo>
                        <a:pt x="0" y="0"/>
                      </a:moveTo>
                      <a:lnTo>
                        <a:pt x="0" y="87"/>
                      </a:lnTo>
                    </a:path>
                  </a:pathLst>
                </a:custGeom>
                <a:noFill/>
                <a:ln w="44958" cap="flat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1768" name="Freeform 24"/>
              <p:cNvSpPr>
                <a:spLocks/>
              </p:cNvSpPr>
              <p:nvPr/>
            </p:nvSpPr>
            <p:spPr bwMode="auto">
              <a:xfrm>
                <a:off x="3209" y="1875"/>
                <a:ext cx="1" cy="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7"/>
                  </a:cxn>
                </a:cxnLst>
                <a:rect l="0" t="0" r="r" b="b"/>
                <a:pathLst>
                  <a:path w="1" h="88">
                    <a:moveTo>
                      <a:pt x="0" y="0"/>
                    </a:moveTo>
                    <a:lnTo>
                      <a:pt x="0" y="87"/>
                    </a:lnTo>
                  </a:path>
                </a:pathLst>
              </a:custGeom>
              <a:noFill/>
              <a:ln w="44958" cap="flat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1770" name="Text Box 26"/>
            <p:cNvSpPr txBox="1">
              <a:spLocks noChangeArrowheads="1"/>
            </p:cNvSpPr>
            <p:nvPr/>
          </p:nvSpPr>
          <p:spPr bwMode="auto">
            <a:xfrm>
              <a:off x="1272" y="1672"/>
              <a:ext cx="35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31771" name="Text Box 27"/>
            <p:cNvSpPr txBox="1">
              <a:spLocks noChangeArrowheads="1"/>
            </p:cNvSpPr>
            <p:nvPr/>
          </p:nvSpPr>
          <p:spPr bwMode="auto">
            <a:xfrm>
              <a:off x="1848" y="1648"/>
              <a:ext cx="35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2688" y="1680"/>
              <a:ext cx="35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31773" name="Text Box 29"/>
            <p:cNvSpPr txBox="1">
              <a:spLocks noChangeArrowheads="1"/>
            </p:cNvSpPr>
            <p:nvPr/>
          </p:nvSpPr>
          <p:spPr bwMode="auto">
            <a:xfrm>
              <a:off x="3560" y="1672"/>
              <a:ext cx="352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S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  <p:sp>
          <p:nvSpPr>
            <p:cNvPr id="31774" name="Text Box 30"/>
            <p:cNvSpPr txBox="1">
              <a:spLocks noChangeArrowheads="1"/>
            </p:cNvSpPr>
            <p:nvPr/>
          </p:nvSpPr>
          <p:spPr bwMode="auto">
            <a:xfrm>
              <a:off x="1336" y="1992"/>
              <a:ext cx="288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1</a:t>
              </a:r>
            </a:p>
          </p:txBody>
        </p:sp>
        <p:sp>
          <p:nvSpPr>
            <p:cNvPr id="31775" name="Text Box 31"/>
            <p:cNvSpPr txBox="1">
              <a:spLocks noChangeArrowheads="1"/>
            </p:cNvSpPr>
            <p:nvPr/>
          </p:nvSpPr>
          <p:spPr bwMode="auto">
            <a:xfrm>
              <a:off x="1912" y="1992"/>
              <a:ext cx="288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2</a:t>
              </a:r>
            </a:p>
          </p:txBody>
        </p:sp>
        <p:sp>
          <p:nvSpPr>
            <p:cNvPr id="31776" name="Text Box 32"/>
            <p:cNvSpPr txBox="1">
              <a:spLocks noChangeArrowheads="1"/>
            </p:cNvSpPr>
            <p:nvPr/>
          </p:nvSpPr>
          <p:spPr bwMode="auto">
            <a:xfrm>
              <a:off x="2760" y="1960"/>
              <a:ext cx="288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3</a:t>
              </a:r>
            </a:p>
          </p:txBody>
        </p:sp>
        <p:sp>
          <p:nvSpPr>
            <p:cNvPr id="31777" name="Text Box 33"/>
            <p:cNvSpPr txBox="1">
              <a:spLocks noChangeArrowheads="1"/>
            </p:cNvSpPr>
            <p:nvPr/>
          </p:nvSpPr>
          <p:spPr bwMode="auto">
            <a:xfrm>
              <a:off x="3624" y="1984"/>
              <a:ext cx="288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>
                  <a:solidFill>
                    <a:srgbClr val="000000"/>
                  </a:solidFill>
                  <a:latin typeface="Arial - 14"/>
                </a:rPr>
                <a:t>t</a:t>
              </a:r>
              <a:r>
                <a:rPr lang="ru-RU" sz="1000" baseline="-25000">
                  <a:solidFill>
                    <a:srgbClr val="000000"/>
                  </a:solidFill>
                  <a:latin typeface="Arial - 14"/>
                </a:rPr>
                <a:t>4</a:t>
              </a:r>
            </a:p>
          </p:txBody>
        </p:sp>
      </p:grp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533400" y="1562100"/>
            <a:ext cx="5207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rgbClr val="FF0000"/>
                </a:solidFill>
                <a:latin typeface="Arial - 14"/>
              </a:rPr>
              <a:t>движение,при которм тело за равные промежутки времени проходит разные пути.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1" name="Group 11"/>
          <p:cNvGrpSpPr>
            <a:grpSpLocks/>
          </p:cNvGrpSpPr>
          <p:nvPr/>
        </p:nvGrpSpPr>
        <p:grpSpPr bwMode="auto">
          <a:xfrm>
            <a:off x="1358900" y="2025650"/>
            <a:ext cx="903288" cy="850900"/>
            <a:chOff x="856" y="1276"/>
            <a:chExt cx="569" cy="536"/>
          </a:xfrm>
        </p:grpSpPr>
        <p:sp>
          <p:nvSpPr>
            <p:cNvPr id="5122" name="Oval 2"/>
            <p:cNvSpPr>
              <a:spLocks noChangeArrowheads="1"/>
            </p:cNvSpPr>
            <p:nvPr/>
          </p:nvSpPr>
          <p:spPr bwMode="auto">
            <a:xfrm>
              <a:off x="1280" y="1724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3" name="Oval 3"/>
            <p:cNvSpPr>
              <a:spLocks noChangeArrowheads="1"/>
            </p:cNvSpPr>
            <p:nvPr/>
          </p:nvSpPr>
          <p:spPr bwMode="auto">
            <a:xfrm>
              <a:off x="928" y="1724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auto">
            <a:xfrm>
              <a:off x="856" y="1612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5" name="Oval 5"/>
            <p:cNvSpPr>
              <a:spLocks noChangeArrowheads="1"/>
            </p:cNvSpPr>
            <p:nvPr/>
          </p:nvSpPr>
          <p:spPr bwMode="auto">
            <a:xfrm>
              <a:off x="1096" y="1276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1136" y="1396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>
              <a:off x="1144" y="1412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 flipH="1">
              <a:off x="1064" y="1428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9" name="Line 9"/>
            <p:cNvSpPr>
              <a:spLocks noChangeShapeType="1"/>
            </p:cNvSpPr>
            <p:nvPr/>
          </p:nvSpPr>
          <p:spPr bwMode="auto">
            <a:xfrm flipH="1">
              <a:off x="1048" y="1508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1128" y="1492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5132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134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141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1879600" y="2038350"/>
            <a:ext cx="903288" cy="850900"/>
            <a:chOff x="1184" y="1284"/>
            <a:chExt cx="569" cy="536"/>
          </a:xfrm>
        </p:grpSpPr>
        <p:sp>
          <p:nvSpPr>
            <p:cNvPr id="6146" name="Oval 2"/>
            <p:cNvSpPr>
              <a:spLocks noChangeArrowheads="1"/>
            </p:cNvSpPr>
            <p:nvPr/>
          </p:nvSpPr>
          <p:spPr bwMode="auto">
            <a:xfrm>
              <a:off x="1608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7" name="Oval 3"/>
            <p:cNvSpPr>
              <a:spLocks noChangeArrowheads="1"/>
            </p:cNvSpPr>
            <p:nvPr/>
          </p:nvSpPr>
          <p:spPr bwMode="auto">
            <a:xfrm>
              <a:off x="1256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auto">
            <a:xfrm>
              <a:off x="1184" y="1620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9" name="Oval 5"/>
            <p:cNvSpPr>
              <a:spLocks noChangeArrowheads="1"/>
            </p:cNvSpPr>
            <p:nvPr/>
          </p:nvSpPr>
          <p:spPr bwMode="auto">
            <a:xfrm>
              <a:off x="1424" y="1284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0" name="Line 6"/>
            <p:cNvSpPr>
              <a:spLocks noChangeShapeType="1"/>
            </p:cNvSpPr>
            <p:nvPr/>
          </p:nvSpPr>
          <p:spPr bwMode="auto">
            <a:xfrm>
              <a:off x="1464" y="1404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1" name="Line 7"/>
            <p:cNvSpPr>
              <a:spLocks noChangeShapeType="1"/>
            </p:cNvSpPr>
            <p:nvPr/>
          </p:nvSpPr>
          <p:spPr bwMode="auto">
            <a:xfrm>
              <a:off x="1472" y="1420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 flipH="1">
              <a:off x="1392" y="1436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H="1">
              <a:off x="1376" y="1516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1456" y="1500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6156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158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165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1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6166" name="Picture 22" descr="clipboard(9)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6700" y="673100"/>
            <a:ext cx="26924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67" name="Picture 23" descr="clipboard(11)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6700" y="673100"/>
            <a:ext cx="558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2730500" y="2038350"/>
            <a:ext cx="903288" cy="850900"/>
            <a:chOff x="1720" y="1284"/>
            <a:chExt cx="569" cy="536"/>
          </a:xfrm>
        </p:grpSpPr>
        <p:sp>
          <p:nvSpPr>
            <p:cNvPr id="7170" name="Oval 2"/>
            <p:cNvSpPr>
              <a:spLocks noChangeArrowheads="1"/>
            </p:cNvSpPr>
            <p:nvPr/>
          </p:nvSpPr>
          <p:spPr bwMode="auto">
            <a:xfrm>
              <a:off x="2144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1" name="Oval 3"/>
            <p:cNvSpPr>
              <a:spLocks noChangeArrowheads="1"/>
            </p:cNvSpPr>
            <p:nvPr/>
          </p:nvSpPr>
          <p:spPr bwMode="auto">
            <a:xfrm>
              <a:off x="1792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auto">
            <a:xfrm>
              <a:off x="1720" y="1620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3" name="Oval 5"/>
            <p:cNvSpPr>
              <a:spLocks noChangeArrowheads="1"/>
            </p:cNvSpPr>
            <p:nvPr/>
          </p:nvSpPr>
          <p:spPr bwMode="auto">
            <a:xfrm>
              <a:off x="1960" y="1284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2000" y="1404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008" y="1420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 flipH="1">
              <a:off x="1928" y="1436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 flipH="1">
              <a:off x="1912" y="1516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992" y="1500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7180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7182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3225800" y="2038350"/>
            <a:ext cx="903288" cy="850900"/>
            <a:chOff x="2032" y="1284"/>
            <a:chExt cx="569" cy="536"/>
          </a:xfrm>
        </p:grpSpPr>
        <p:sp>
          <p:nvSpPr>
            <p:cNvPr id="8194" name="Oval 2"/>
            <p:cNvSpPr>
              <a:spLocks noChangeArrowheads="1"/>
            </p:cNvSpPr>
            <p:nvPr/>
          </p:nvSpPr>
          <p:spPr bwMode="auto">
            <a:xfrm>
              <a:off x="2456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5" name="Oval 3"/>
            <p:cNvSpPr>
              <a:spLocks noChangeArrowheads="1"/>
            </p:cNvSpPr>
            <p:nvPr/>
          </p:nvSpPr>
          <p:spPr bwMode="auto">
            <a:xfrm>
              <a:off x="2104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auto">
            <a:xfrm>
              <a:off x="2032" y="1620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7" name="Oval 5"/>
            <p:cNvSpPr>
              <a:spLocks noChangeArrowheads="1"/>
            </p:cNvSpPr>
            <p:nvPr/>
          </p:nvSpPr>
          <p:spPr bwMode="auto">
            <a:xfrm>
              <a:off x="2272" y="1284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2312" y="1404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2320" y="1420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 flipH="1">
              <a:off x="2240" y="1436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 flipH="1">
              <a:off x="2224" y="1516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2304" y="1500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8204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8206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8207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4191000" y="2025650"/>
            <a:ext cx="903288" cy="850900"/>
            <a:chOff x="2640" y="1276"/>
            <a:chExt cx="569" cy="536"/>
          </a:xfrm>
        </p:grpSpPr>
        <p:sp>
          <p:nvSpPr>
            <p:cNvPr id="9218" name="Oval 2"/>
            <p:cNvSpPr>
              <a:spLocks noChangeArrowheads="1"/>
            </p:cNvSpPr>
            <p:nvPr/>
          </p:nvSpPr>
          <p:spPr bwMode="auto">
            <a:xfrm>
              <a:off x="3064" y="1724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19" name="Oval 3"/>
            <p:cNvSpPr>
              <a:spLocks noChangeArrowheads="1"/>
            </p:cNvSpPr>
            <p:nvPr/>
          </p:nvSpPr>
          <p:spPr bwMode="auto">
            <a:xfrm>
              <a:off x="2712" y="1724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0" name="Freeform 4"/>
            <p:cNvSpPr>
              <a:spLocks/>
            </p:cNvSpPr>
            <p:nvPr/>
          </p:nvSpPr>
          <p:spPr bwMode="auto">
            <a:xfrm>
              <a:off x="2640" y="1612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1" name="Oval 5"/>
            <p:cNvSpPr>
              <a:spLocks noChangeArrowheads="1"/>
            </p:cNvSpPr>
            <p:nvPr/>
          </p:nvSpPr>
          <p:spPr bwMode="auto">
            <a:xfrm>
              <a:off x="2880" y="1276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2920" y="1396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2928" y="1412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 flipH="1">
              <a:off x="2848" y="1428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H="1">
              <a:off x="2832" y="1508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>
              <a:off x="2912" y="1492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9228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230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9231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1" name="Group 11"/>
          <p:cNvGrpSpPr>
            <a:grpSpLocks/>
          </p:cNvGrpSpPr>
          <p:nvPr/>
        </p:nvGrpSpPr>
        <p:grpSpPr bwMode="auto">
          <a:xfrm>
            <a:off x="5054600" y="2012950"/>
            <a:ext cx="903288" cy="850900"/>
            <a:chOff x="3184" y="1268"/>
            <a:chExt cx="569" cy="536"/>
          </a:xfrm>
        </p:grpSpPr>
        <p:sp>
          <p:nvSpPr>
            <p:cNvPr id="10242" name="Oval 2"/>
            <p:cNvSpPr>
              <a:spLocks noChangeArrowheads="1"/>
            </p:cNvSpPr>
            <p:nvPr/>
          </p:nvSpPr>
          <p:spPr bwMode="auto">
            <a:xfrm>
              <a:off x="3608" y="1716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3" name="Oval 3"/>
            <p:cNvSpPr>
              <a:spLocks noChangeArrowheads="1"/>
            </p:cNvSpPr>
            <p:nvPr/>
          </p:nvSpPr>
          <p:spPr bwMode="auto">
            <a:xfrm>
              <a:off x="3256" y="1716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auto">
            <a:xfrm>
              <a:off x="3184" y="1604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5" name="Oval 5"/>
            <p:cNvSpPr>
              <a:spLocks noChangeArrowheads="1"/>
            </p:cNvSpPr>
            <p:nvPr/>
          </p:nvSpPr>
          <p:spPr bwMode="auto">
            <a:xfrm>
              <a:off x="3424" y="1268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3464" y="1388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3472" y="1404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 flipH="1">
              <a:off x="3392" y="1420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 flipH="1">
              <a:off x="3376" y="1500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3456" y="1484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0252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254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0261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10255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5" name="Group 11"/>
          <p:cNvGrpSpPr>
            <a:grpSpLocks/>
          </p:cNvGrpSpPr>
          <p:nvPr/>
        </p:nvGrpSpPr>
        <p:grpSpPr bwMode="auto">
          <a:xfrm>
            <a:off x="5575300" y="2038350"/>
            <a:ext cx="903288" cy="850900"/>
            <a:chOff x="3512" y="1284"/>
            <a:chExt cx="569" cy="536"/>
          </a:xfrm>
        </p:grpSpPr>
        <p:sp>
          <p:nvSpPr>
            <p:cNvPr id="11266" name="Oval 2"/>
            <p:cNvSpPr>
              <a:spLocks noChangeArrowheads="1"/>
            </p:cNvSpPr>
            <p:nvPr/>
          </p:nvSpPr>
          <p:spPr bwMode="auto">
            <a:xfrm>
              <a:off x="3936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67" name="Oval 3"/>
            <p:cNvSpPr>
              <a:spLocks noChangeArrowheads="1"/>
            </p:cNvSpPr>
            <p:nvPr/>
          </p:nvSpPr>
          <p:spPr bwMode="auto">
            <a:xfrm>
              <a:off x="3584" y="1732"/>
              <a:ext cx="80" cy="88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auto">
            <a:xfrm>
              <a:off x="3512" y="1620"/>
              <a:ext cx="569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8" y="0"/>
                </a:cxn>
                <a:cxn ang="0">
                  <a:pos x="568" y="96"/>
                </a:cxn>
                <a:cxn ang="0">
                  <a:pos x="0" y="96"/>
                </a:cxn>
                <a:cxn ang="0">
                  <a:pos x="0" y="0"/>
                </a:cxn>
              </a:cxnLst>
              <a:rect l="0" t="0" r="r" b="b"/>
              <a:pathLst>
                <a:path w="569" h="97">
                  <a:moveTo>
                    <a:pt x="0" y="0"/>
                  </a:moveTo>
                  <a:lnTo>
                    <a:pt x="568" y="0"/>
                  </a:lnTo>
                  <a:lnTo>
                    <a:pt x="568" y="96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999"/>
              </a:schemeClr>
            </a:solidFill>
            <a:ln w="38100" cap="flat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69" name="Oval 5"/>
            <p:cNvSpPr>
              <a:spLocks noChangeArrowheads="1"/>
            </p:cNvSpPr>
            <p:nvPr/>
          </p:nvSpPr>
          <p:spPr bwMode="auto">
            <a:xfrm>
              <a:off x="3752" y="1284"/>
              <a:ext cx="96" cy="120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3792" y="1404"/>
              <a:ext cx="0" cy="10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3800" y="1420"/>
              <a:ext cx="80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H="1">
              <a:off x="3720" y="1436"/>
              <a:ext cx="48" cy="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>
              <a:off x="3704" y="1516"/>
              <a:ext cx="80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3784" y="1500"/>
              <a:ext cx="96" cy="1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1276" name="Picture 12" descr="MSOffice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693150" y="1073150"/>
            <a:ext cx="12827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1206500" y="2908300"/>
            <a:ext cx="845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med" len="sm"/>
            <a:tailEnd type="none" w="med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1278" name="Picture 14" descr="clipboard(13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" y="1454150"/>
            <a:ext cx="12065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738188" y="2349500"/>
            <a:ext cx="268287" cy="533400"/>
            <a:chOff x="465" y="1480"/>
            <a:chExt cx="169" cy="336"/>
          </a:xfrm>
        </p:grpSpPr>
        <p:sp>
          <p:nvSpPr>
            <p:cNvPr id="11279" name="Oval 15"/>
            <p:cNvSpPr>
              <a:spLocks noChangeArrowheads="1"/>
            </p:cNvSpPr>
            <p:nvPr/>
          </p:nvSpPr>
          <p:spPr bwMode="auto">
            <a:xfrm>
              <a:off x="511" y="1480"/>
              <a:ext cx="92" cy="117"/>
            </a:xfrm>
            <a:prstGeom prst="ellipse">
              <a:avLst/>
            </a:prstGeom>
            <a:solidFill>
              <a:schemeClr val="accent1">
                <a:alpha val="999"/>
              </a:schemeClr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549" y="1597"/>
              <a:ext cx="0" cy="10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557" y="1613"/>
              <a:ext cx="77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 flipH="1">
              <a:off x="491" y="1617"/>
              <a:ext cx="46" cy="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 flipH="1">
              <a:off x="465" y="1706"/>
              <a:ext cx="77" cy="1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>
              <a:off x="542" y="1691"/>
              <a:ext cx="92" cy="1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med" len="sm"/>
              <a:tailEnd type="none" w="med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349</Words>
  <Application>Microsoft Office PowerPoint</Application>
  <PresentationFormat>Произвольный</PresentationFormat>
  <Paragraphs>94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Arial - 24</vt:lpstr>
      <vt:lpstr>Arial - 16</vt:lpstr>
      <vt:lpstr>Arial - 20</vt:lpstr>
      <vt:lpstr>Arial - 12</vt:lpstr>
      <vt:lpstr>Times New Roman - 16</vt:lpstr>
      <vt:lpstr>Arial - 22</vt:lpstr>
      <vt:lpstr>Arial - 14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3</cp:revision>
  <dcterms:created xsi:type="dcterms:W3CDTF">2012-12-16T17:54:12Z</dcterms:created>
  <dcterms:modified xsi:type="dcterms:W3CDTF">2013-02-10T14:12:46Z</dcterms:modified>
</cp:coreProperties>
</file>