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14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+mn-cs"/>
      </a:defRPr>
    </a:lvl1pPr>
    <a:lvl2pPr marL="742950" indent="-28575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+mn-cs"/>
      </a:defRPr>
    </a:lvl2pPr>
    <a:lvl3pPr marL="11430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+mn-cs"/>
      </a:defRPr>
    </a:lvl3pPr>
    <a:lvl4pPr marL="16002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+mn-cs"/>
      </a:defRPr>
    </a:lvl4pPr>
    <a:lvl5pPr marL="20574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792" y="-11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sldImg"/>
          </p:nvPr>
        </p:nvSpPr>
        <p:spPr bwMode="auto">
          <a:xfrm>
            <a:off x="0" y="695325"/>
            <a:ext cx="0" cy="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3074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588" y="0"/>
            <a:ext cx="1587" cy="15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C266A41E-76BD-471F-B64F-E8D3F3BF9B1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B8569374-A534-463D-BE9B-D4747AA429F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8463" y="-92075"/>
            <a:ext cx="2095500" cy="77755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-92075"/>
            <a:ext cx="6138863" cy="77755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8710651-18F5-4DA2-8EF5-51C1CB79816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706EFC4-8C3F-4823-9728-A82FA83170E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FA27647D-CFBC-4771-8B61-AF10D2133B6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969300DA-00E7-45DC-A560-D2E2AD87576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6613" y="1604963"/>
            <a:ext cx="40386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499EC12A-3782-4089-A866-AF15C25E33F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F40FC114-0983-42AD-AD58-1BD25E63E74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4F1F1F08-DB13-465D-945B-DA8DAE1EC56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FFCF8E1D-E572-4B2E-9684-A9077E9C102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F0657E2-6273-4493-86AC-727597B1461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1DCE9E8-6502-46B3-85A8-3BD88644703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00CA3FBA-2F65-493C-98ED-ACD231C31BE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F4A6BE62-A596-47B4-9C7C-3D3C247C3AB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86550" y="1604963"/>
            <a:ext cx="2074863" cy="45243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4963"/>
            <a:ext cx="6076950" cy="45243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809F237-37D3-4C9B-8D23-0C8C2997C93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0600" y="1905000"/>
            <a:ext cx="7770813" cy="21034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0"/>
          </p:nvPr>
        </p:nvSpPr>
        <p:spPr>
          <a:xfrm>
            <a:off x="990600" y="6245225"/>
            <a:ext cx="1900238" cy="474663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idx="11"/>
          </p:nvPr>
        </p:nvSpPr>
        <p:spPr>
          <a:xfrm>
            <a:off x="3468688" y="6245225"/>
            <a:ext cx="2894012" cy="474663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2"/>
          </p:nvPr>
        </p:nvSpPr>
        <p:spPr>
          <a:xfrm>
            <a:off x="6937375" y="6245225"/>
            <a:ext cx="1900238" cy="474663"/>
          </a:xfrm>
        </p:spPr>
        <p:txBody>
          <a:bodyPr/>
          <a:lstStyle>
            <a:lvl1pPr>
              <a:defRPr/>
            </a:lvl1pPr>
          </a:lstStyle>
          <a:p>
            <a:fld id="{F8D06B6C-4BAB-4C62-8BDB-8A96ED97E8B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BA2C93DF-7FFD-45C7-A25F-12A2ADB1B5F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5888" cy="5778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16488" y="1905000"/>
            <a:ext cx="3927475" cy="5778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96478EFD-B550-4D7C-A36C-F64090C22C2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88233454-0181-4AE7-8110-4E44385527F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9BA3F9E3-C270-4A68-BAEC-E77F0D0178B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7DF971D-B83F-4C2E-92F0-DEC71AB8C1F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6D0B42C-FD8E-485C-A563-5A6743227CC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6CEFA91-B7DF-4619-A2F3-336F04851DC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CC00"/>
            </a:gs>
            <a:gs pos="100000">
              <a:srgbClr val="008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5" name="Group 1"/>
          <p:cNvGrpSpPr>
            <a:grpSpLocks/>
          </p:cNvGrpSpPr>
          <p:nvPr/>
        </p:nvGrpSpPr>
        <p:grpSpPr bwMode="auto">
          <a:xfrm>
            <a:off x="319088" y="1828800"/>
            <a:ext cx="8823325" cy="5027613"/>
            <a:chOff x="201" y="1152"/>
            <a:chExt cx="5558" cy="3167"/>
          </a:xfrm>
        </p:grpSpPr>
        <p:sp>
          <p:nvSpPr>
            <p:cNvPr id="1026" name="Freeform 2"/>
            <p:cNvSpPr>
              <a:spLocks noChangeArrowheads="1"/>
            </p:cNvSpPr>
            <p:nvPr/>
          </p:nvSpPr>
          <p:spPr bwMode="auto">
            <a:xfrm>
              <a:off x="528" y="2909"/>
              <a:ext cx="5231" cy="141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>
                <a:alpha val="29999"/>
              </a:srgb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7" name="Freeform 3"/>
            <p:cNvSpPr>
              <a:spLocks noChangeArrowheads="1"/>
            </p:cNvSpPr>
            <p:nvPr/>
          </p:nvSpPr>
          <p:spPr bwMode="auto">
            <a:xfrm>
              <a:off x="210" y="1152"/>
              <a:ext cx="5549" cy="3167"/>
            </a:xfrm>
            <a:custGeom>
              <a:avLst/>
              <a:gdLst/>
              <a:ahLst/>
              <a:cxnLst>
                <a:cxn ang="0">
                  <a:pos x="330" y="1764"/>
                </a:cxn>
                <a:cxn ang="0">
                  <a:pos x="0" y="1764"/>
                </a:cxn>
                <a:cxn ang="0">
                  <a:pos x="0" y="3168"/>
                </a:cxn>
                <a:cxn ang="0">
                  <a:pos x="5550" y="3168"/>
                </a:cxn>
                <a:cxn ang="0">
                  <a:pos x="5550" y="0"/>
                </a:cxn>
                <a:cxn ang="0">
                  <a:pos x="330" y="0"/>
                </a:cxn>
                <a:cxn ang="0">
                  <a:pos x="330" y="1764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rgbClr val="006600">
                <a:alpha val="29999"/>
              </a:srgb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8" name="Freeform 4"/>
            <p:cNvSpPr>
              <a:spLocks noChangeArrowheads="1"/>
            </p:cNvSpPr>
            <p:nvPr/>
          </p:nvSpPr>
          <p:spPr bwMode="auto">
            <a:xfrm>
              <a:off x="528" y="2932"/>
              <a:ext cx="5231" cy="13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C00">
                <a:alpha val="0"/>
              </a:srgb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9" name="Freeform 5"/>
            <p:cNvSpPr>
              <a:spLocks noChangeArrowheads="1"/>
            </p:cNvSpPr>
            <p:nvPr/>
          </p:nvSpPr>
          <p:spPr bwMode="auto">
            <a:xfrm>
              <a:off x="528" y="1152"/>
              <a:ext cx="4606" cy="2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5300"/>
                </a:gs>
                <a:gs pos="100000">
                  <a:srgbClr val="006600">
                    <a:alpha val="0"/>
                  </a:srgbClr>
                </a:gs>
              </a:gsLst>
              <a:lin ang="108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0" name="Freeform 6"/>
            <p:cNvSpPr>
              <a:spLocks noChangeArrowheads="1"/>
            </p:cNvSpPr>
            <p:nvPr/>
          </p:nvSpPr>
          <p:spPr bwMode="auto">
            <a:xfrm>
              <a:off x="528" y="1152"/>
              <a:ext cx="28" cy="178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1E781E"/>
                </a:gs>
                <a:gs pos="100000">
                  <a:srgbClr val="006600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1" name="Freeform 7"/>
            <p:cNvSpPr>
              <a:spLocks noChangeArrowheads="1"/>
            </p:cNvSpPr>
            <p:nvPr/>
          </p:nvSpPr>
          <p:spPr bwMode="auto">
            <a:xfrm>
              <a:off x="527" y="2904"/>
              <a:ext cx="28" cy="1415"/>
            </a:xfrm>
            <a:custGeom>
              <a:avLst/>
              <a:gdLst/>
              <a:ahLst/>
              <a:cxnLst>
                <a:cxn ang="0">
                  <a:pos x="0" y="1416"/>
                </a:cxn>
                <a:cxn ang="0">
                  <a:pos x="29" y="1416"/>
                </a:cxn>
                <a:cxn ang="0">
                  <a:pos x="28" y="24"/>
                </a:cxn>
                <a:cxn ang="0">
                  <a:pos x="0" y="0"/>
                </a:cxn>
                <a:cxn ang="0">
                  <a:pos x="0" y="1416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0">
              <a:gsLst>
                <a:gs pos="0">
                  <a:srgbClr val="1E781E"/>
                </a:gs>
                <a:gs pos="100000">
                  <a:srgbClr val="006600">
                    <a:alpha val="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2" name="Freeform 8"/>
            <p:cNvSpPr>
              <a:spLocks noChangeArrowheads="1"/>
            </p:cNvSpPr>
            <p:nvPr/>
          </p:nvSpPr>
          <p:spPr bwMode="auto">
            <a:xfrm>
              <a:off x="201" y="2904"/>
              <a:ext cx="2878" cy="2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5300"/>
                </a:gs>
                <a:gs pos="100000">
                  <a:srgbClr val="006600">
                    <a:alpha val="0"/>
                  </a:srgbClr>
                </a:gs>
              </a:gsLst>
              <a:lin ang="108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3" name="Freeform 9"/>
            <p:cNvSpPr>
              <a:spLocks noChangeArrowheads="1"/>
            </p:cNvSpPr>
            <p:nvPr/>
          </p:nvSpPr>
          <p:spPr bwMode="auto">
            <a:xfrm>
              <a:off x="201" y="2904"/>
              <a:ext cx="29" cy="141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1E781E"/>
                </a:gs>
                <a:gs pos="100000">
                  <a:srgbClr val="006600">
                    <a:alpha val="9999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034" name="Rectangle 10"/>
          <p:cNvSpPr>
            <a:spLocks noGrp="1" noChangeArrowheads="1"/>
          </p:cNvSpPr>
          <p:nvPr>
            <p:ph type="dt"/>
          </p:nvPr>
        </p:nvSpPr>
        <p:spPr bwMode="auto">
          <a:xfrm>
            <a:off x="838200" y="6245225"/>
            <a:ext cx="1900238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cs typeface="DejaVu Sans Condensed" charset="0"/>
              </a:defRPr>
            </a:lvl1pPr>
          </a:lstStyle>
          <a:p>
            <a:endParaRPr lang="ru-RU"/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ftr"/>
          </p:nvPr>
        </p:nvSpPr>
        <p:spPr bwMode="auto">
          <a:xfrm>
            <a:off x="3429000" y="6245225"/>
            <a:ext cx="2894013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cs typeface="DejaVu Sans Condensed" charset="0"/>
              </a:defRPr>
            </a:lvl1pPr>
          </a:lstStyle>
          <a:p>
            <a:endParaRPr lang="ru-RU"/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sldNum"/>
          </p:nvPr>
        </p:nvSpPr>
        <p:spPr bwMode="auto">
          <a:xfrm>
            <a:off x="6937375" y="6245225"/>
            <a:ext cx="1900238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cs typeface="DejaVu Sans Condensed" charset="0"/>
              </a:defRPr>
            </a:lvl1pPr>
          </a:lstStyle>
          <a:p>
            <a:fld id="{F5B528F1-B915-4331-95D2-38FB6457227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-92075"/>
            <a:ext cx="8383588" cy="2103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текста заголовка щелкните мышью</a:t>
            </a:r>
          </a:p>
        </p:txBody>
      </p:sp>
      <p:sp>
        <p:nvSpPr>
          <p:cNvPr id="1038" name="Rectangle 14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8005763" cy="5778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структуры щелкните мышью</a:t>
            </a:r>
          </a:p>
          <a:p>
            <a:pPr lvl="1"/>
            <a:r>
              <a:rPr lang="en-GB" smtClean="0"/>
              <a:t>Второй уровень структуры</a:t>
            </a:r>
          </a:p>
          <a:p>
            <a:pPr lvl="2"/>
            <a:r>
              <a:rPr lang="en-GB" smtClean="0"/>
              <a:t>Третий уровень структуры</a:t>
            </a:r>
          </a:p>
          <a:p>
            <a:pPr lvl="3"/>
            <a:r>
              <a:rPr lang="en-GB" smtClean="0"/>
              <a:t>Четвёртый уровень структуры</a:t>
            </a:r>
          </a:p>
          <a:p>
            <a:pPr lvl="4"/>
            <a:r>
              <a:rPr lang="en-GB" smtClean="0"/>
              <a:t>Пятый уровень структуры</a:t>
            </a:r>
          </a:p>
          <a:p>
            <a:pPr lvl="4"/>
            <a:r>
              <a:rPr lang="en-GB" smtClean="0"/>
              <a:t>Шестой уровень структуры</a:t>
            </a:r>
          </a:p>
          <a:p>
            <a:pPr lvl="4"/>
            <a:r>
              <a:rPr lang="en-GB" smtClean="0"/>
              <a:t>Седьмой уровень структуры</a:t>
            </a:r>
          </a:p>
          <a:p>
            <a:pPr lvl="4"/>
            <a:r>
              <a:rPr lang="en-GB" smtClean="0"/>
              <a:t>Восьмой уровень структуры</a:t>
            </a:r>
          </a:p>
          <a:p>
            <a:pPr lvl="4"/>
            <a:r>
              <a:rPr lang="en-GB" smtClean="0"/>
              <a:t>Девятый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B7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marL="742950" indent="-28575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B7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2" charset="0"/>
          <a:ea typeface="Droid Sans Fallback" charset="0"/>
          <a:cs typeface="Droid Sans Fallback" charset="0"/>
        </a:defRPr>
      </a:lvl2pPr>
      <a:lvl3pPr marL="11430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B7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2" charset="0"/>
          <a:ea typeface="Droid Sans Fallback" charset="0"/>
          <a:cs typeface="Droid Sans Fallback" charset="0"/>
        </a:defRPr>
      </a:lvl3pPr>
      <a:lvl4pPr marL="16002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B7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2" charset="0"/>
          <a:ea typeface="Droid Sans Fallback" charset="0"/>
          <a:cs typeface="Droid Sans Fallback" charset="0"/>
        </a:defRPr>
      </a:lvl4pPr>
      <a:lvl5pPr marL="20574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B7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2" charset="0"/>
          <a:ea typeface="Droid Sans Fallback" charset="0"/>
          <a:cs typeface="Droid Sans Fallback" charset="0"/>
        </a:defRPr>
      </a:lvl5pPr>
      <a:lvl6pPr marL="25146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B7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2" charset="0"/>
          <a:ea typeface="Droid Sans Fallback" charset="0"/>
          <a:cs typeface="Droid Sans Fallback" charset="0"/>
        </a:defRPr>
      </a:lvl6pPr>
      <a:lvl7pPr marL="29718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B7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2" charset="0"/>
          <a:ea typeface="Droid Sans Fallback" charset="0"/>
          <a:cs typeface="Droid Sans Fallback" charset="0"/>
        </a:defRPr>
      </a:lvl7pPr>
      <a:lvl8pPr marL="34290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B7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2" charset="0"/>
          <a:ea typeface="Droid Sans Fallback" charset="0"/>
          <a:cs typeface="Droid Sans Fallback" charset="0"/>
        </a:defRPr>
      </a:lvl8pPr>
      <a:lvl9pPr marL="38862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B7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2" charset="0"/>
          <a:ea typeface="Droid Sans Fallback" charset="0"/>
          <a:cs typeface="Droid Sans Fallback" charset="0"/>
        </a:defRPr>
      </a:lvl9pPr>
    </p:titleStyle>
    <p:bodyStyle>
      <a:lvl1pPr marL="342900" indent="-342900" algn="l" defTabSz="449263" rtl="0" fontAlgn="base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defTabSz="449263" rtl="0" fontAlgn="base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defTabSz="449263" rtl="0" fontAlgn="base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6pPr>
      <a:lvl7pPr marL="29718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7pPr>
      <a:lvl8pPr marL="34290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8pPr>
      <a:lvl9pPr marL="3886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CC00"/>
            </a:gs>
            <a:gs pos="100000">
              <a:srgbClr val="008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9" name="Group 1"/>
          <p:cNvGrpSpPr>
            <a:grpSpLocks/>
          </p:cNvGrpSpPr>
          <p:nvPr/>
        </p:nvGrpSpPr>
        <p:grpSpPr bwMode="auto">
          <a:xfrm>
            <a:off x="319088" y="1752600"/>
            <a:ext cx="8823325" cy="5127625"/>
            <a:chOff x="201" y="1104"/>
            <a:chExt cx="5558" cy="3230"/>
          </a:xfrm>
        </p:grpSpPr>
        <p:sp>
          <p:nvSpPr>
            <p:cNvPr id="2050" name="Freeform 2"/>
            <p:cNvSpPr>
              <a:spLocks noChangeArrowheads="1"/>
            </p:cNvSpPr>
            <p:nvPr/>
          </p:nvSpPr>
          <p:spPr bwMode="auto">
            <a:xfrm>
              <a:off x="210" y="1104"/>
              <a:ext cx="5549" cy="3215"/>
            </a:xfrm>
            <a:custGeom>
              <a:avLst/>
              <a:gdLst/>
              <a:ahLst/>
              <a:cxnLst>
                <a:cxn ang="0">
                  <a:pos x="335" y="0"/>
                </a:cxn>
                <a:cxn ang="0">
                  <a:pos x="333" y="1290"/>
                </a:cxn>
                <a:cxn ang="0">
                  <a:pos x="0" y="1290"/>
                </a:cxn>
                <a:cxn ang="0">
                  <a:pos x="6" y="3210"/>
                </a:cxn>
                <a:cxn ang="0">
                  <a:pos x="5550" y="3216"/>
                </a:cxn>
                <a:cxn ang="0">
                  <a:pos x="5550" y="0"/>
                </a:cxn>
                <a:cxn ang="0">
                  <a:pos x="335" y="0"/>
                </a:cxn>
                <a:cxn ang="0">
                  <a:pos x="335" y="0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rgbClr val="006600">
                <a:alpha val="39999"/>
              </a:srgb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51" name="Freeform 3"/>
            <p:cNvSpPr>
              <a:spLocks noChangeArrowheads="1"/>
            </p:cNvSpPr>
            <p:nvPr/>
          </p:nvSpPr>
          <p:spPr bwMode="auto">
            <a:xfrm>
              <a:off x="528" y="2400"/>
              <a:ext cx="5231" cy="191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>
                <a:alpha val="29999"/>
              </a:srgb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52" name="Freeform 4"/>
            <p:cNvSpPr>
              <a:spLocks noChangeArrowheads="1"/>
            </p:cNvSpPr>
            <p:nvPr/>
          </p:nvSpPr>
          <p:spPr bwMode="auto">
            <a:xfrm>
              <a:off x="201" y="2377"/>
              <a:ext cx="3454" cy="2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5300"/>
                </a:gs>
                <a:gs pos="100000">
                  <a:srgbClr val="006600">
                    <a:alpha val="0"/>
                  </a:srgbClr>
                </a:gs>
              </a:gsLst>
              <a:lin ang="108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53" name="Freeform 5"/>
            <p:cNvSpPr>
              <a:spLocks noChangeArrowheads="1"/>
            </p:cNvSpPr>
            <p:nvPr/>
          </p:nvSpPr>
          <p:spPr bwMode="auto">
            <a:xfrm>
              <a:off x="528" y="1104"/>
              <a:ext cx="4893" cy="2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5300"/>
                </a:gs>
                <a:gs pos="100000">
                  <a:srgbClr val="006600">
                    <a:alpha val="0"/>
                  </a:srgbClr>
                </a:gs>
              </a:gsLst>
              <a:lin ang="108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54" name="Freeform 6"/>
            <p:cNvSpPr>
              <a:spLocks noChangeArrowheads="1"/>
            </p:cNvSpPr>
            <p:nvPr/>
          </p:nvSpPr>
          <p:spPr bwMode="auto">
            <a:xfrm>
              <a:off x="201" y="2377"/>
              <a:ext cx="29" cy="195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1E781E"/>
                </a:gs>
                <a:gs pos="100000">
                  <a:srgbClr val="006600">
                    <a:alpha val="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55" name="Freeform 7"/>
            <p:cNvSpPr>
              <a:spLocks noChangeArrowheads="1"/>
            </p:cNvSpPr>
            <p:nvPr/>
          </p:nvSpPr>
          <p:spPr bwMode="auto">
            <a:xfrm>
              <a:off x="528" y="1104"/>
              <a:ext cx="28" cy="32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1E781E"/>
                </a:gs>
                <a:gs pos="100000">
                  <a:srgbClr val="006600">
                    <a:alpha val="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05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1905000"/>
            <a:ext cx="7770813" cy="2103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текста заголовка щелкните мышью</a:t>
            </a: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dt"/>
          </p:nvPr>
        </p:nvSpPr>
        <p:spPr bwMode="auto">
          <a:xfrm>
            <a:off x="990600" y="6245225"/>
            <a:ext cx="1900238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6" charset="0"/>
                <a:cs typeface="DejaVu Sans Condensed" charset="0"/>
              </a:defRPr>
            </a:lvl1pPr>
          </a:lstStyle>
          <a:p>
            <a:endParaRPr lang="ru-RU"/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ftr"/>
          </p:nvPr>
        </p:nvSpPr>
        <p:spPr bwMode="auto">
          <a:xfrm>
            <a:off x="3468688" y="6245225"/>
            <a:ext cx="2894012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6" charset="0"/>
                <a:cs typeface="DejaVu Sans Condensed" charset="0"/>
              </a:defRPr>
            </a:lvl1pPr>
          </a:lstStyle>
          <a:p>
            <a:endParaRPr lang="ru-RU"/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sldNum"/>
          </p:nvPr>
        </p:nvSpPr>
        <p:spPr bwMode="auto">
          <a:xfrm>
            <a:off x="6937375" y="6245225"/>
            <a:ext cx="1900238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6" charset="0"/>
                <a:cs typeface="DejaVu Sans Condensed" charset="0"/>
              </a:defRPr>
            </a:lvl1pPr>
          </a:lstStyle>
          <a:p>
            <a:fld id="{F75DF328-6874-4028-85AE-9D289E22DA6C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28013" cy="4524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структуры щелкните мышью</a:t>
            </a:r>
          </a:p>
          <a:p>
            <a:pPr lvl="1"/>
            <a:r>
              <a:rPr lang="en-GB" smtClean="0"/>
              <a:t>Второй уровень структуры</a:t>
            </a:r>
          </a:p>
          <a:p>
            <a:pPr lvl="2"/>
            <a:r>
              <a:rPr lang="en-GB" smtClean="0"/>
              <a:t>Третий уровень структуры</a:t>
            </a:r>
          </a:p>
          <a:p>
            <a:pPr lvl="3"/>
            <a:r>
              <a:rPr lang="en-GB" smtClean="0"/>
              <a:t>Четвёртый уровень структуры</a:t>
            </a:r>
          </a:p>
          <a:p>
            <a:pPr lvl="4"/>
            <a:r>
              <a:rPr lang="en-GB" smtClean="0"/>
              <a:t>Пятый уровень структуры</a:t>
            </a:r>
          </a:p>
          <a:p>
            <a:pPr lvl="4"/>
            <a:r>
              <a:rPr lang="en-GB" smtClean="0"/>
              <a:t>Шестой уровень структуры</a:t>
            </a:r>
          </a:p>
          <a:p>
            <a:pPr lvl="4"/>
            <a:r>
              <a:rPr lang="en-GB" smtClean="0"/>
              <a:t>Седьмой уровень структуры</a:t>
            </a:r>
          </a:p>
          <a:p>
            <a:pPr lvl="4"/>
            <a:r>
              <a:rPr lang="en-GB" smtClean="0"/>
              <a:t>Восьмой уровень структуры</a:t>
            </a:r>
          </a:p>
          <a:p>
            <a:pPr lvl="4"/>
            <a:r>
              <a:rPr lang="en-GB" smtClean="0"/>
              <a:t>Девятый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B7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marL="742950" indent="-28575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B7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2" charset="0"/>
          <a:ea typeface="Droid Sans Fallback" charset="0"/>
          <a:cs typeface="Droid Sans Fallback" charset="0"/>
        </a:defRPr>
      </a:lvl2pPr>
      <a:lvl3pPr marL="11430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B7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2" charset="0"/>
          <a:ea typeface="Droid Sans Fallback" charset="0"/>
          <a:cs typeface="Droid Sans Fallback" charset="0"/>
        </a:defRPr>
      </a:lvl3pPr>
      <a:lvl4pPr marL="16002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B7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2" charset="0"/>
          <a:ea typeface="Droid Sans Fallback" charset="0"/>
          <a:cs typeface="Droid Sans Fallback" charset="0"/>
        </a:defRPr>
      </a:lvl4pPr>
      <a:lvl5pPr marL="20574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B7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2" charset="0"/>
          <a:ea typeface="Droid Sans Fallback" charset="0"/>
          <a:cs typeface="Droid Sans Fallback" charset="0"/>
        </a:defRPr>
      </a:lvl5pPr>
      <a:lvl6pPr marL="25146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B7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2" charset="0"/>
          <a:ea typeface="Droid Sans Fallback" charset="0"/>
          <a:cs typeface="Droid Sans Fallback" charset="0"/>
        </a:defRPr>
      </a:lvl6pPr>
      <a:lvl7pPr marL="29718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B7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2" charset="0"/>
          <a:ea typeface="Droid Sans Fallback" charset="0"/>
          <a:cs typeface="Droid Sans Fallback" charset="0"/>
        </a:defRPr>
      </a:lvl7pPr>
      <a:lvl8pPr marL="34290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B7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2" charset="0"/>
          <a:ea typeface="Droid Sans Fallback" charset="0"/>
          <a:cs typeface="Droid Sans Fallback" charset="0"/>
        </a:defRPr>
      </a:lvl8pPr>
      <a:lvl9pPr marL="38862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B7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2" charset="0"/>
          <a:ea typeface="Droid Sans Fallback" charset="0"/>
          <a:cs typeface="Droid Sans Fallback" charset="0"/>
        </a:defRPr>
      </a:lvl9pPr>
    </p:titleStyle>
    <p:bodyStyle>
      <a:lvl1pPr marL="342900" indent="-342900" algn="l" defTabSz="449263" rtl="0" fontAlgn="base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defTabSz="449263" rtl="0" fontAlgn="base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defTabSz="449263" rtl="0" fontAlgn="base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6pPr>
      <a:lvl7pPr marL="29718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7pPr>
      <a:lvl8pPr marL="34290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8pPr>
      <a:lvl9pPr marL="3886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CC00"/>
            </a:gs>
            <a:gs pos="100000">
              <a:srgbClr val="008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990600" y="1905000"/>
            <a:ext cx="7772400" cy="1922463"/>
          </a:xfrm>
          <a:ln/>
        </p:spPr>
        <p:txBody>
          <a:bodyPr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4000"/>
              <a:t>ИТОГИ ИССЛЕДОВАТЕЛЬСКОЙ РАБОТЫ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990600" y="3962400"/>
            <a:ext cx="6781800" cy="1752600"/>
          </a:xfrm>
          <a:prstGeom prst="rect">
            <a:avLst/>
          </a:prstGeom>
          <a:noFill/>
          <a:ln/>
        </p:spPr>
        <p:txBody>
          <a:bodyPr lIns="90000" tIns="46800" rIns="90000" bIns="46800"/>
          <a:lstStyle/>
          <a:p>
            <a:pPr marL="0" indent="0" algn="ctr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800" b="1" i="1" u="sng"/>
              <a:t>Сравнительная характеристика смешанных лесов Русской равнины и влажных экваториальных лесов Африки.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CC00"/>
            </a:gs>
            <a:gs pos="100000">
              <a:srgbClr val="008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44475"/>
            <a:ext cx="8385175" cy="1431925"/>
          </a:xfrm>
          <a:ln/>
        </p:spPr>
        <p:txBody>
          <a:bodyPr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/>
              <a:t>ВЫВОДЫ. 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1905000"/>
            <a:ext cx="8007350" cy="4191000"/>
          </a:xfrm>
          <a:ln/>
        </p:spPr>
        <p:txBody>
          <a:bodyPr/>
          <a:lstStyle/>
          <a:p>
            <a:pPr marL="341313" indent="-341313">
              <a:lnSpc>
                <a:spcPct val="90000"/>
              </a:lnSpc>
              <a:buClr>
                <a:srgbClr val="99FF66"/>
              </a:buClr>
              <a:buFont typeface="Wingdings" charset="2"/>
              <a:buChar char="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/>
              <a:t>Т.о., исследуемые территории имеют черты сходства в рельефе, в избыточном увлажнении и высокой степени антропогенного вмешательства. </a:t>
            </a:r>
          </a:p>
          <a:p>
            <a:pPr marL="341313" indent="-341313">
              <a:lnSpc>
                <a:spcPct val="90000"/>
              </a:lnSpc>
              <a:buClr>
                <a:srgbClr val="99FF66"/>
              </a:buClr>
              <a:buFont typeface="Wingdings" charset="2"/>
              <a:buChar char="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/>
              <a:t>Различие состоит в географическом положении, климатических условиях , контрастных типах почв и представителях флоры и фауны.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457200" y="-92075"/>
            <a:ext cx="8385175" cy="77771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>
              <a:spcBef>
                <a:spcPts val="8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3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Droid Sans Fallback" charset="0"/>
                <a:cs typeface="Droid Sans Fallback" charset="0"/>
              </a:rPr>
              <a:t>Исследование провел </a:t>
            </a:r>
          </a:p>
          <a:p>
            <a:pPr algn="ctr">
              <a:spcBef>
                <a:spcPts val="8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3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Droid Sans Fallback" charset="0"/>
                <a:cs typeface="Droid Sans Fallback" charset="0"/>
              </a:rPr>
              <a:t>учащийся 7Б класса</a:t>
            </a:r>
          </a:p>
          <a:p>
            <a:pPr algn="ctr">
              <a:spcBef>
                <a:spcPts val="8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3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Droid Sans Fallback" charset="0"/>
                <a:cs typeface="Droid Sans Fallback" charset="0"/>
              </a:rPr>
              <a:t>МОУ «Уваровская СОШ» </a:t>
            </a:r>
          </a:p>
          <a:p>
            <a:pPr algn="ctr">
              <a:spcBef>
                <a:spcPts val="8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4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Droid Sans Fallback" charset="0"/>
                <a:cs typeface="Droid Sans Fallback" charset="0"/>
              </a:rPr>
              <a:t>Богачев Михаил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CC00"/>
            </a:gs>
            <a:gs pos="100000">
              <a:srgbClr val="008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82563"/>
            <a:ext cx="8385175" cy="1555750"/>
          </a:xfrm>
          <a:ln/>
        </p:spPr>
        <p:txBody>
          <a:bodyPr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3200" b="0" i="1" u="sng"/>
              <a:t>Влажные экваториальные леса Африки  и смешанные леса Русской равнины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95288" y="1844675"/>
            <a:ext cx="4370387" cy="4679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918075" y="1916113"/>
            <a:ext cx="3927475" cy="4537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CC00"/>
            </a:gs>
            <a:gs pos="100000">
              <a:srgbClr val="008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44475"/>
            <a:ext cx="8385175" cy="1431925"/>
          </a:xfrm>
          <a:ln/>
        </p:spPr>
        <p:txBody>
          <a:bodyPr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7200"/>
              <a:t>•</a:t>
            </a:r>
            <a:r>
              <a:rPr lang="ru-RU" sz="3600" b="0" u="sng"/>
              <a:t>Географическое положение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1905000"/>
            <a:ext cx="3927475" cy="4692650"/>
          </a:xfrm>
          <a:ln/>
        </p:spPr>
        <p:txBody>
          <a:bodyPr/>
          <a:lstStyle/>
          <a:p>
            <a:pPr marL="341313" indent="-341313" algn="ctr">
              <a:lnSpc>
                <a:spcPct val="80000"/>
              </a:lnSpc>
              <a:spcBef>
                <a:spcPts val="700"/>
              </a:spcBef>
              <a:buClr>
                <a:srgbClr val="99FF66"/>
              </a:buClr>
              <a:buFont typeface="Wingdings" charset="2"/>
              <a:buChar char="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2800" b="1" u="sng"/>
              <a:t>Смешанные леса Русской равнины.</a:t>
            </a:r>
          </a:p>
          <a:p>
            <a:pPr marL="341313" indent="-341313" algn="ctr">
              <a:lnSpc>
                <a:spcPct val="80000"/>
              </a:lnSpc>
              <a:spcBef>
                <a:spcPts val="700"/>
              </a:spcBef>
              <a:buClr>
                <a:srgbClr val="99FF66"/>
              </a:buClr>
              <a:buFont typeface="Wingdings" charset="2"/>
              <a:buChar char="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2800"/>
              <a:t/>
            </a:r>
            <a:br>
              <a:rPr lang="ru-RU" sz="2800"/>
            </a:br>
            <a:endParaRPr lang="ru-RU" sz="2800"/>
          </a:p>
          <a:p>
            <a:pPr marL="341313" indent="-341313" algn="ctr">
              <a:lnSpc>
                <a:spcPct val="80000"/>
              </a:lnSpc>
              <a:spcBef>
                <a:spcPts val="600"/>
              </a:spcBef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ru-RU" sz="2400"/>
          </a:p>
          <a:p>
            <a:pPr marL="341313" indent="-341313">
              <a:lnSpc>
                <a:spcPct val="80000"/>
              </a:lnSpc>
              <a:spcBef>
                <a:spcPts val="600"/>
              </a:spcBef>
              <a:buClr>
                <a:srgbClr val="99FF66"/>
              </a:buClr>
              <a:buFont typeface="Wingdings" charset="2"/>
              <a:buChar char="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2400"/>
              <a:t> Центр Восточно-Европейской равнины, умеренные широты</a:t>
            </a:r>
          </a:p>
          <a:p>
            <a:pPr marL="341313" indent="-341313">
              <a:lnSpc>
                <a:spcPct val="80000"/>
              </a:lnSpc>
              <a:spcBef>
                <a:spcPts val="600"/>
              </a:spcBef>
              <a:buClr>
                <a:srgbClr val="99FF66"/>
              </a:buClr>
              <a:buFont typeface="Wingdings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ru-RU" sz="2400"/>
          </a:p>
          <a:p>
            <a:pPr marL="341313" indent="-341313">
              <a:lnSpc>
                <a:spcPct val="80000"/>
              </a:lnSpc>
              <a:spcBef>
                <a:spcPts val="300"/>
              </a:spcBef>
              <a:buClr>
                <a:srgbClr val="99FF66"/>
              </a:buClr>
              <a:buFont typeface="Wingdings" charset="2"/>
              <a:buChar char="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1200"/>
              <a:t/>
            </a:r>
            <a:br>
              <a:rPr lang="ru-RU" sz="1200"/>
            </a:br>
            <a:endParaRPr lang="ru-RU" sz="120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918075" y="1905000"/>
            <a:ext cx="3927475" cy="4191000"/>
          </a:xfrm>
          <a:ln/>
        </p:spPr>
        <p:txBody>
          <a:bodyPr/>
          <a:lstStyle/>
          <a:p>
            <a:pPr marL="341313" indent="-341313" algn="ctr">
              <a:lnSpc>
                <a:spcPct val="80000"/>
              </a:lnSpc>
              <a:spcBef>
                <a:spcPts val="700"/>
              </a:spcBef>
              <a:buClr>
                <a:srgbClr val="99FF66"/>
              </a:buClr>
              <a:buFont typeface="Wingdings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2800" b="1" u="sng"/>
              <a:t>Влажные экваториальные леса Африки.</a:t>
            </a:r>
            <a:br>
              <a:rPr lang="ru-RU" sz="2800" b="1" u="sng"/>
            </a:br>
            <a:endParaRPr lang="ru-RU" sz="2800" b="1" u="sng"/>
          </a:p>
          <a:p>
            <a:pPr marL="341313" indent="-341313" algn="ctr">
              <a:lnSpc>
                <a:spcPct val="80000"/>
              </a:lnSpc>
              <a:spcBef>
                <a:spcPts val="600"/>
              </a:spcBef>
              <a:buClr>
                <a:srgbClr val="99FF66"/>
              </a:buClr>
              <a:buFont typeface="Wingdings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ru-RU" sz="2400"/>
          </a:p>
          <a:p>
            <a:pPr marL="341313" indent="-341313">
              <a:lnSpc>
                <a:spcPct val="80000"/>
              </a:lnSpc>
              <a:spcBef>
                <a:spcPts val="600"/>
              </a:spcBef>
              <a:buClr>
                <a:srgbClr val="99FF66"/>
              </a:buClr>
              <a:buFont typeface="Wingdings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2400"/>
              <a:t>По обе стороны от экватора на материке Африка.</a:t>
            </a:r>
          </a:p>
          <a:p>
            <a:pPr marL="341313" indent="-341313">
              <a:lnSpc>
                <a:spcPct val="80000"/>
              </a:lnSpc>
              <a:spcBef>
                <a:spcPts val="600"/>
              </a:spcBef>
              <a:buClr>
                <a:srgbClr val="99FF66"/>
              </a:buClr>
              <a:buFont typeface="Wingdings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ru-RU" sz="2400"/>
          </a:p>
          <a:p>
            <a:pPr marL="341313" indent="-341313">
              <a:lnSpc>
                <a:spcPct val="80000"/>
              </a:lnSpc>
              <a:spcBef>
                <a:spcPts val="600"/>
              </a:spcBef>
              <a:buClr>
                <a:srgbClr val="99FF66"/>
              </a:buClr>
              <a:buFont typeface="Wingdings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ru-RU" sz="240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CC00"/>
            </a:gs>
            <a:gs pos="100000">
              <a:srgbClr val="008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44475"/>
            <a:ext cx="8385175" cy="1431925"/>
          </a:xfrm>
          <a:ln/>
        </p:spPr>
        <p:txBody>
          <a:bodyPr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/>
              <a:t>Рельеф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1905000"/>
            <a:ext cx="3927475" cy="4191000"/>
          </a:xfrm>
          <a:ln/>
        </p:spPr>
        <p:txBody>
          <a:bodyPr/>
          <a:lstStyle/>
          <a:p>
            <a:pPr marL="341313" indent="-341313" algn="ctr">
              <a:spcBef>
                <a:spcPts val="700"/>
              </a:spcBef>
              <a:buClr>
                <a:srgbClr val="99FF66"/>
              </a:buClr>
              <a:buFont typeface="Wingdings" charset="2"/>
              <a:buChar char="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2800" b="1" u="sng"/>
              <a:t>Смешанные леса Русской равнины.</a:t>
            </a:r>
          </a:p>
          <a:p>
            <a:pPr marL="341313" indent="-341313" algn="ctr">
              <a:spcBef>
                <a:spcPts val="1200"/>
              </a:spcBef>
              <a:buClr>
                <a:srgbClr val="99FF66"/>
              </a:buClr>
              <a:buFont typeface="Wingdings" charset="2"/>
              <a:buChar char="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2400"/>
              <a:t>Равнинный, холмистый</a:t>
            </a:r>
            <a:r>
              <a:rPr lang="ru-RU" sz="4800"/>
              <a:t>.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918075" y="1905000"/>
            <a:ext cx="3927475" cy="4191000"/>
          </a:xfrm>
          <a:ln/>
        </p:spPr>
        <p:txBody>
          <a:bodyPr/>
          <a:lstStyle/>
          <a:p>
            <a:pPr marL="341313" indent="-341313" algn="ctr">
              <a:spcBef>
                <a:spcPts val="600"/>
              </a:spcBef>
              <a:buClr>
                <a:srgbClr val="99FF66"/>
              </a:buClr>
              <a:buFont typeface="Wingdings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2400" b="1" u="sng"/>
              <a:t>Влажные экваториальные леса Африки</a:t>
            </a:r>
          </a:p>
          <a:p>
            <a:pPr marL="341313" indent="-341313" algn="ctr">
              <a:spcBef>
                <a:spcPts val="600"/>
              </a:spcBef>
              <a:buClr>
                <a:srgbClr val="99FF66"/>
              </a:buClr>
              <a:buFont typeface="Wingdings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2400"/>
              <a:t>Равнинный.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CC00"/>
            </a:gs>
            <a:gs pos="100000">
              <a:srgbClr val="008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44475"/>
            <a:ext cx="8385175" cy="1431925"/>
          </a:xfrm>
          <a:ln/>
        </p:spPr>
        <p:txBody>
          <a:bodyPr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3600"/>
              <a:t>•</a:t>
            </a:r>
            <a:r>
              <a:rPr lang="ru-RU" sz="3600" b="0" u="sng"/>
              <a:t>Климат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1905000"/>
            <a:ext cx="3927475" cy="4191000"/>
          </a:xfrm>
          <a:ln/>
        </p:spPr>
        <p:txBody>
          <a:bodyPr/>
          <a:lstStyle/>
          <a:p>
            <a:pPr indent="-341313" algn="ctr">
              <a:lnSpc>
                <a:spcPct val="80000"/>
              </a:lnSpc>
              <a:spcBef>
                <a:spcPts val="6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sz="2400" b="1" u="sng"/>
              <a:t>Смешанные леса Русской равнины.</a:t>
            </a:r>
          </a:p>
          <a:p>
            <a:pPr indent="-341313">
              <a:lnSpc>
                <a:spcPct val="80000"/>
              </a:lnSpc>
              <a:spcBef>
                <a:spcPts val="5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sz="2000"/>
              <a:t>Умеренный пояс. Умеренные воздушные массы- выделяются четыре сезона года .</a:t>
            </a:r>
          </a:p>
          <a:p>
            <a:pPr indent="-341313">
              <a:lnSpc>
                <a:spcPct val="80000"/>
              </a:lnSpc>
              <a:spcBef>
                <a:spcPts val="500"/>
              </a:spcBef>
              <a:buClr>
                <a:srgbClr val="99FF66"/>
              </a:buClr>
              <a:buFont typeface="Wingdings" charset="2"/>
              <a:buChar char="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000"/>
              <a:t>t</a:t>
            </a:r>
            <a:r>
              <a:rPr lang="ru-RU" sz="2000"/>
              <a:t> июля - +16 – +18 </a:t>
            </a:r>
            <a:r>
              <a:rPr lang="en-US" sz="2000"/>
              <a:t>C</a:t>
            </a:r>
            <a:r>
              <a:rPr lang="ru-RU" sz="2000"/>
              <a:t>, </a:t>
            </a:r>
            <a:r>
              <a:rPr lang="en-US" sz="2000"/>
              <a:t>t</a:t>
            </a:r>
            <a:r>
              <a:rPr lang="ru-RU" sz="2000"/>
              <a:t> января - -10 – -12 С, осадков – 600 — 700 мм в год, прохладная зима, теплое лето, достаточное или избыточное увлажнение</a:t>
            </a:r>
          </a:p>
          <a:p>
            <a:pPr indent="-341313">
              <a:lnSpc>
                <a:spcPct val="80000"/>
              </a:lnSpc>
              <a:spcBef>
                <a:spcPts val="500"/>
              </a:spcBef>
              <a:buClr>
                <a:srgbClr val="99FF66"/>
              </a:buClr>
              <a:buFont typeface="Wingdings" charset="2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ru-RU" sz="2000"/>
          </a:p>
          <a:p>
            <a:pPr indent="-341313">
              <a:lnSpc>
                <a:spcPct val="80000"/>
              </a:lnSpc>
              <a:spcBef>
                <a:spcPts val="500"/>
              </a:spcBef>
              <a:buClr>
                <a:srgbClr val="99FF66"/>
              </a:buClr>
              <a:buFont typeface="Wingdings" charset="2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ru-RU" sz="200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918075" y="1905000"/>
            <a:ext cx="3927475" cy="4191000"/>
          </a:xfrm>
          <a:ln/>
        </p:spPr>
        <p:txBody>
          <a:bodyPr/>
          <a:lstStyle/>
          <a:p>
            <a:pPr indent="-341313" algn="ctr">
              <a:lnSpc>
                <a:spcPct val="80000"/>
              </a:lnSpc>
              <a:spcBef>
                <a:spcPts val="6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sz="2400" b="1" u="sng"/>
              <a:t>Влажные экваториальные леса Африки.</a:t>
            </a:r>
          </a:p>
          <a:p>
            <a:pPr indent="-341313" algn="ctr">
              <a:lnSpc>
                <a:spcPct val="80000"/>
              </a:lnSpc>
              <a:spcBef>
                <a:spcPts val="5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sz="2000"/>
              <a:t>Экваториальный пояс</a:t>
            </a:r>
          </a:p>
          <a:p>
            <a:pPr indent="-341313">
              <a:lnSpc>
                <a:spcPct val="80000"/>
              </a:lnSpc>
              <a:spcBef>
                <a:spcPts val="500"/>
              </a:spcBef>
              <a:buClr>
                <a:srgbClr val="99FF66"/>
              </a:buClr>
              <a:buFont typeface="Wingdings" charset="2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sz="2000"/>
              <a:t>Экваториальные воздушные массы – влажные и жаркие</a:t>
            </a:r>
          </a:p>
          <a:p>
            <a:pPr indent="-341313">
              <a:lnSpc>
                <a:spcPct val="80000"/>
              </a:lnSpc>
              <a:spcBef>
                <a:spcPts val="500"/>
              </a:spcBef>
              <a:buClr>
                <a:srgbClr val="99FF66"/>
              </a:buClr>
              <a:buFont typeface="Wingdings" charset="2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000"/>
              <a:t>t </a:t>
            </a:r>
            <a:r>
              <a:rPr lang="ru-RU" sz="2000"/>
              <a:t>июля -+24С, </a:t>
            </a:r>
            <a:r>
              <a:rPr lang="en-US" sz="2000"/>
              <a:t>t </a:t>
            </a:r>
            <a:r>
              <a:rPr lang="ru-RU" sz="2000"/>
              <a:t>января -+24С, садков 1000-2000мм в год</a:t>
            </a:r>
          </a:p>
          <a:p>
            <a:pPr indent="-341313">
              <a:lnSpc>
                <a:spcPct val="80000"/>
              </a:lnSpc>
              <a:spcBef>
                <a:spcPts val="500"/>
              </a:spcBef>
              <a:buClr>
                <a:srgbClr val="99FF66"/>
              </a:buClr>
              <a:buFont typeface="Wingdings" charset="2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sz="2000"/>
              <a:t>Дожди идут равномерно в течении всего года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CC00"/>
            </a:gs>
            <a:gs pos="100000">
              <a:srgbClr val="008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44475"/>
            <a:ext cx="8385175" cy="1431925"/>
          </a:xfrm>
          <a:ln/>
        </p:spPr>
        <p:txBody>
          <a:bodyPr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3600" b="0" u="sng"/>
              <a:t>Почвы</a:t>
            </a:r>
            <a:r>
              <a:rPr lang="ru-RU" sz="3600"/>
              <a:t>.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1844675"/>
            <a:ext cx="3927475" cy="4822825"/>
          </a:xfrm>
          <a:ln/>
        </p:spPr>
        <p:txBody>
          <a:bodyPr/>
          <a:lstStyle/>
          <a:p>
            <a:pPr marL="341313" indent="-341313" algn="ctr">
              <a:lnSpc>
                <a:spcPct val="90000"/>
              </a:lnSpc>
              <a:buClr>
                <a:srgbClr val="99FF66"/>
              </a:buClr>
              <a:buFont typeface="Wingdings" charset="2"/>
              <a:buChar char="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3600"/>
              <a:t>• </a:t>
            </a:r>
            <a:r>
              <a:rPr lang="ru-RU" b="1" u="sng"/>
              <a:t>Смешанные леса Русской равнины</a:t>
            </a:r>
          </a:p>
          <a:p>
            <a:pPr marL="341313" indent="-341313">
              <a:lnSpc>
                <a:spcPct val="90000"/>
              </a:lnSpc>
              <a:spcBef>
                <a:spcPts val="900"/>
              </a:spcBef>
              <a:buClr>
                <a:srgbClr val="99FF66"/>
              </a:buClr>
              <a:buFont typeface="Wingdings" charset="2"/>
              <a:buChar char="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2800"/>
              <a:t>От дерново-подзолистых до серых лесных, плодородие небольшое</a:t>
            </a:r>
            <a:r>
              <a:rPr lang="ru-RU" sz="3600"/>
              <a:t>.</a:t>
            </a:r>
          </a:p>
          <a:p>
            <a:pPr marL="341313" indent="-341313">
              <a:lnSpc>
                <a:spcPct val="90000"/>
              </a:lnSpc>
              <a:spcBef>
                <a:spcPts val="900"/>
              </a:spcBef>
              <a:buClr>
                <a:srgbClr val="99FF66"/>
              </a:buClr>
              <a:buFont typeface="Wingdings" charset="2"/>
              <a:buChar char="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3600"/>
              <a:t>•</a:t>
            </a:r>
          </a:p>
          <a:p>
            <a:pPr marL="341313" indent="-341313">
              <a:lnSpc>
                <a:spcPct val="90000"/>
              </a:lnSpc>
              <a:spcBef>
                <a:spcPts val="900"/>
              </a:spcBef>
              <a:buClr>
                <a:srgbClr val="99FF66"/>
              </a:buClr>
              <a:buFont typeface="Wingdings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ru-RU" sz="360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918075" y="1916113"/>
            <a:ext cx="3927475" cy="4375150"/>
          </a:xfrm>
          <a:ln/>
        </p:spPr>
        <p:txBody>
          <a:bodyPr/>
          <a:lstStyle/>
          <a:p>
            <a:pPr marL="341313" indent="-341313" algn="ctr">
              <a:lnSpc>
                <a:spcPct val="80000"/>
              </a:lnSpc>
              <a:buClr>
                <a:srgbClr val="99FF66"/>
              </a:buClr>
              <a:buFont typeface="Wingdings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2800" b="1" u="sng"/>
              <a:t>Влажные экваториальные леса Африки</a:t>
            </a:r>
            <a:r>
              <a:rPr lang="ru-RU" b="1" u="sng"/>
              <a:t>.</a:t>
            </a:r>
            <a:br>
              <a:rPr lang="ru-RU" b="1" u="sng"/>
            </a:br>
            <a:endParaRPr lang="ru-RU" b="1" u="sng"/>
          </a:p>
          <a:p>
            <a:pPr marL="341313" indent="-341313">
              <a:lnSpc>
                <a:spcPct val="80000"/>
              </a:lnSpc>
              <a:spcBef>
                <a:spcPts val="450"/>
              </a:spcBef>
              <a:buClr>
                <a:srgbClr val="99FF66"/>
              </a:buClr>
              <a:buFont typeface="Wingdings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1800"/>
              <a:t>•Красно</a:t>
            </a:r>
            <a:r>
              <a:rPr lang="en-US" sz="1800"/>
              <a:t>-</a:t>
            </a:r>
            <a:r>
              <a:rPr lang="ru-RU" sz="1800"/>
              <a:t>желтые ферраллитные</a:t>
            </a:r>
          </a:p>
          <a:p>
            <a:pPr marL="341313" indent="-341313">
              <a:lnSpc>
                <a:spcPct val="80000"/>
              </a:lnSpc>
              <a:spcBef>
                <a:spcPts val="450"/>
              </a:spcBef>
              <a:buClr>
                <a:srgbClr val="99FF66"/>
              </a:buClr>
              <a:buFont typeface="Wingdings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1800"/>
              <a:t>Содержат много железа</a:t>
            </a:r>
          </a:p>
          <a:p>
            <a:pPr marL="341313" indent="-341313">
              <a:lnSpc>
                <a:spcPct val="80000"/>
              </a:lnSpc>
              <a:spcBef>
                <a:spcPts val="450"/>
              </a:spcBef>
              <a:buClr>
                <a:srgbClr val="99FF66"/>
              </a:buClr>
              <a:buFont typeface="Wingdings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1800"/>
              <a:t>Органические вещества разлагаются до конца и не накапливаются</a:t>
            </a:r>
          </a:p>
          <a:p>
            <a:pPr marL="341313" indent="-341313">
              <a:lnSpc>
                <a:spcPct val="80000"/>
              </a:lnSpc>
              <a:spcBef>
                <a:spcPts val="450"/>
              </a:spcBef>
              <a:buClr>
                <a:srgbClr val="99FF66"/>
              </a:buClr>
              <a:buFont typeface="Wingdings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1800"/>
              <a:t>Обилие влаги приводит к непрерывному промыванию на большую глубину почв</a:t>
            </a:r>
          </a:p>
          <a:p>
            <a:pPr marL="341313" indent="-341313">
              <a:lnSpc>
                <a:spcPct val="80000"/>
              </a:lnSpc>
              <a:spcBef>
                <a:spcPts val="450"/>
              </a:spcBef>
              <a:buClr>
                <a:srgbClr val="99FF66"/>
              </a:buClr>
              <a:buFont typeface="Wingdings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1800"/>
              <a:t>Происходит заболачивание </a:t>
            </a:r>
          </a:p>
          <a:p>
            <a:pPr marL="341313" indent="-341313">
              <a:lnSpc>
                <a:spcPct val="80000"/>
              </a:lnSpc>
              <a:spcBef>
                <a:spcPts val="450"/>
              </a:spcBef>
              <a:buClr>
                <a:srgbClr val="99FF66"/>
              </a:buClr>
              <a:buFont typeface="Wingdings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1800"/>
              <a:t>.</a:t>
            </a:r>
          </a:p>
          <a:p>
            <a:pPr marL="341313" indent="-341313">
              <a:lnSpc>
                <a:spcPct val="80000"/>
              </a:lnSpc>
              <a:spcBef>
                <a:spcPts val="450"/>
              </a:spcBef>
              <a:buClr>
                <a:srgbClr val="99FF66"/>
              </a:buClr>
              <a:buFont typeface="Wingdings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ru-RU" sz="180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CC00"/>
            </a:gs>
            <a:gs pos="100000">
              <a:srgbClr val="008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44475"/>
            <a:ext cx="8385175" cy="1431925"/>
          </a:xfrm>
          <a:ln/>
        </p:spPr>
        <p:txBody>
          <a:bodyPr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3600" b="0" u="sng"/>
              <a:t>Растительность</a:t>
            </a:r>
            <a:r>
              <a:rPr lang="ru-RU" sz="3600"/>
              <a:t>.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1905000"/>
            <a:ext cx="3927475" cy="4191000"/>
          </a:xfrm>
          <a:ln/>
        </p:spPr>
        <p:txBody>
          <a:bodyPr/>
          <a:lstStyle/>
          <a:p>
            <a:pPr marL="341313" indent="-341313" algn="ctr">
              <a:lnSpc>
                <a:spcPct val="80000"/>
              </a:lnSpc>
              <a:spcBef>
                <a:spcPts val="600"/>
              </a:spcBef>
              <a:buClr>
                <a:srgbClr val="99FF66"/>
              </a:buClr>
              <a:buFont typeface="Wingdings" charset="2"/>
              <a:buChar char="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2400" b="1" u="sng"/>
              <a:t>Смешанные леса Русской равнины</a:t>
            </a:r>
          </a:p>
          <a:p>
            <a:pPr marL="341313" indent="-341313" algn="ctr">
              <a:lnSpc>
                <a:spcPct val="80000"/>
              </a:lnSpc>
              <a:spcBef>
                <a:spcPts val="600"/>
              </a:spcBef>
              <a:buClr>
                <a:srgbClr val="99FF66"/>
              </a:buClr>
              <a:buFont typeface="Wingdings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ru-RU" sz="2400"/>
          </a:p>
          <a:p>
            <a:pPr marL="341313" indent="-341313">
              <a:lnSpc>
                <a:spcPct val="80000"/>
              </a:lnSpc>
              <a:spcBef>
                <a:spcPts val="350"/>
              </a:spcBef>
              <a:buClr>
                <a:srgbClr val="99FF66"/>
              </a:buClr>
              <a:buFont typeface="Wingdings" charset="2"/>
              <a:buChar char="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1800"/>
              <a:t>Мелколиственные , хвойные породы деревьев: берёза, осина, ель, сосна, кустарники, травы. Многоярусность</a:t>
            </a:r>
            <a:r>
              <a:rPr lang="ru-RU" sz="1400"/>
              <a:t>.</a:t>
            </a:r>
          </a:p>
          <a:p>
            <a:pPr marL="341313" indent="-341313">
              <a:lnSpc>
                <a:spcPct val="80000"/>
              </a:lnSpc>
              <a:spcBef>
                <a:spcPts val="350"/>
              </a:spcBef>
              <a:buClr>
                <a:srgbClr val="99FF66"/>
              </a:buClr>
              <a:buFont typeface="Wingdings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ru-RU" sz="1400"/>
          </a:p>
          <a:p>
            <a:pPr marL="341313" indent="-341313">
              <a:lnSpc>
                <a:spcPct val="80000"/>
              </a:lnSpc>
              <a:spcBef>
                <a:spcPts val="350"/>
              </a:spcBef>
              <a:buClr>
                <a:srgbClr val="99FF66"/>
              </a:buClr>
              <a:buFont typeface="Wingdings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ru-RU" sz="140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918075" y="1905000"/>
            <a:ext cx="3927475" cy="4191000"/>
          </a:xfrm>
          <a:ln/>
        </p:spPr>
        <p:txBody>
          <a:bodyPr/>
          <a:lstStyle/>
          <a:p>
            <a:pPr marL="341313" indent="-341313" algn="ctr">
              <a:lnSpc>
                <a:spcPct val="80000"/>
              </a:lnSpc>
              <a:spcBef>
                <a:spcPts val="600"/>
              </a:spcBef>
              <a:buClr>
                <a:srgbClr val="99FF66"/>
              </a:buClr>
              <a:buFont typeface="Wingdings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2000" b="1" u="sng"/>
              <a:t>Влажные экваториальные леса Африки</a:t>
            </a:r>
            <a:r>
              <a:rPr lang="ru-RU" sz="2400" b="1" u="sng"/>
              <a:t>.</a:t>
            </a:r>
            <a:br>
              <a:rPr lang="ru-RU" sz="2400" b="1" u="sng"/>
            </a:br>
            <a:endParaRPr lang="ru-RU" sz="2400" b="1" u="sng"/>
          </a:p>
          <a:p>
            <a:pPr marL="341313" indent="-341313">
              <a:lnSpc>
                <a:spcPct val="80000"/>
              </a:lnSpc>
              <a:spcBef>
                <a:spcPts val="350"/>
              </a:spcBef>
              <a:buClr>
                <a:srgbClr val="99FF66"/>
              </a:buClr>
              <a:buFont typeface="Wingdings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ru-RU" sz="1400"/>
          </a:p>
          <a:p>
            <a:pPr marL="341313" indent="-341313">
              <a:lnSpc>
                <a:spcPct val="80000"/>
              </a:lnSpc>
              <a:spcBef>
                <a:spcPts val="450"/>
              </a:spcBef>
              <a:buClr>
                <a:srgbClr val="99FF66"/>
              </a:buClr>
              <a:buFont typeface="Wingdings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1800"/>
              <a:t>1000 видов.                           В лесу сумрак и сырость. Растительность вечнозеленая, расположена ярусами. На стволах и ветвях деревьев селятся растения –паразиты. Множество лиан, пальмы, фикусы, хлебное дерево, мимозы, эбеновое дерево, красное дерево, железное дерево, масличная пальма, бананы и др</a:t>
            </a:r>
          </a:p>
          <a:p>
            <a:pPr marL="341313" indent="-341313">
              <a:lnSpc>
                <a:spcPct val="80000"/>
              </a:lnSpc>
              <a:spcBef>
                <a:spcPts val="450"/>
              </a:spcBef>
              <a:buClr>
                <a:srgbClr val="99FF66"/>
              </a:buClr>
              <a:buFont typeface="Wingdings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ru-RU" sz="180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CC00"/>
            </a:gs>
            <a:gs pos="100000">
              <a:srgbClr val="008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44475"/>
            <a:ext cx="8385175" cy="1431925"/>
          </a:xfrm>
          <a:ln/>
        </p:spPr>
        <p:txBody>
          <a:bodyPr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/>
              <a:t>. </a:t>
            </a:r>
            <a:r>
              <a:rPr lang="ru-RU" sz="3600"/>
              <a:t>•</a:t>
            </a:r>
            <a:r>
              <a:rPr lang="ru-RU" sz="3600" b="0" u="sng"/>
              <a:t>Животный мир</a:t>
            </a:r>
            <a:r>
              <a:rPr lang="ru-RU" sz="3600"/>
              <a:t>.</a:t>
            </a:r>
            <a:r>
              <a:rPr lang="ru-RU" sz="5400"/>
              <a:t> 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1905000"/>
            <a:ext cx="3927475" cy="4191000"/>
          </a:xfrm>
          <a:ln/>
        </p:spPr>
        <p:txBody>
          <a:bodyPr/>
          <a:lstStyle/>
          <a:p>
            <a:pPr marL="341313" indent="-341313" algn="ctr">
              <a:lnSpc>
                <a:spcPct val="80000"/>
              </a:lnSpc>
              <a:spcBef>
                <a:spcPts val="700"/>
              </a:spcBef>
              <a:buClr>
                <a:srgbClr val="99FF66"/>
              </a:buClr>
              <a:buFont typeface="Wingdings" charset="2"/>
              <a:buChar char="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2800" b="1" u="sng"/>
              <a:t>Смешанные леса Русской равнины</a:t>
            </a:r>
          </a:p>
          <a:p>
            <a:pPr marL="341313" indent="-341313" algn="ctr">
              <a:lnSpc>
                <a:spcPct val="80000"/>
              </a:lnSpc>
              <a:buClr>
                <a:srgbClr val="99FF66"/>
              </a:buClr>
              <a:buFont typeface="Wingdings" charset="2"/>
              <a:buChar char="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/>
              <a:t/>
            </a:r>
            <a:br>
              <a:rPr lang="ru-RU"/>
            </a:br>
            <a:endParaRPr lang="ru-RU"/>
          </a:p>
          <a:p>
            <a:pPr marL="341313" indent="-341313">
              <a:lnSpc>
                <a:spcPct val="80000"/>
              </a:lnSpc>
              <a:spcBef>
                <a:spcPts val="450"/>
              </a:spcBef>
              <a:buClr>
                <a:srgbClr val="99FF66"/>
              </a:buClr>
              <a:buFont typeface="Wingdings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ru-RU" sz="1800"/>
          </a:p>
          <a:p>
            <a:pPr marL="341313" indent="-341313">
              <a:lnSpc>
                <a:spcPct val="80000"/>
              </a:lnSpc>
              <a:spcBef>
                <a:spcPts val="450"/>
              </a:spcBef>
              <a:buClr>
                <a:srgbClr val="99FF66"/>
              </a:buClr>
              <a:buFont typeface="Wingdings" charset="2"/>
              <a:buChar char="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1800"/>
              <a:t>Многообразие корма вызывает многообразие животных: бурый медведь, лось, косуля, белка, куница, тетерев, дрозд, дятел, летучая мышь и другие.</a:t>
            </a:r>
          </a:p>
          <a:p>
            <a:pPr marL="341313" indent="-341313">
              <a:lnSpc>
                <a:spcPct val="80000"/>
              </a:lnSpc>
              <a:spcBef>
                <a:spcPts val="450"/>
              </a:spcBef>
              <a:buClr>
                <a:srgbClr val="99FF66"/>
              </a:buClr>
              <a:buFont typeface="Wingdings" charset="2"/>
              <a:buChar char="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1800"/>
              <a:t/>
            </a:r>
            <a:br>
              <a:rPr lang="ru-RU" sz="1800"/>
            </a:br>
            <a:endParaRPr lang="ru-RU" sz="180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918075" y="1905000"/>
            <a:ext cx="3927475" cy="4191000"/>
          </a:xfrm>
          <a:ln/>
        </p:spPr>
        <p:txBody>
          <a:bodyPr/>
          <a:lstStyle/>
          <a:p>
            <a:pPr marL="341313" indent="-341313" algn="ctr">
              <a:lnSpc>
                <a:spcPct val="80000"/>
              </a:lnSpc>
              <a:spcBef>
                <a:spcPts val="700"/>
              </a:spcBef>
              <a:buClr>
                <a:srgbClr val="99FF66"/>
              </a:buClr>
              <a:buFont typeface="Wingdings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2800" b="1" u="sng"/>
              <a:t>Влажные экваториальные леса Африки.</a:t>
            </a:r>
            <a:br>
              <a:rPr lang="ru-RU" sz="2800" b="1" u="sng"/>
            </a:br>
            <a:endParaRPr lang="ru-RU" sz="2800" b="1" u="sng"/>
          </a:p>
          <a:p>
            <a:pPr marL="341313" indent="-341313">
              <a:lnSpc>
                <a:spcPct val="80000"/>
              </a:lnSpc>
              <a:spcBef>
                <a:spcPts val="450"/>
              </a:spcBef>
              <a:buClr>
                <a:srgbClr val="99FF66"/>
              </a:buClr>
              <a:buFont typeface="Wingdings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ru-RU" sz="1800"/>
          </a:p>
          <a:p>
            <a:pPr marL="341313" indent="-341313">
              <a:lnSpc>
                <a:spcPct val="80000"/>
              </a:lnSpc>
              <a:spcBef>
                <a:spcPts val="450"/>
              </a:spcBef>
              <a:buClr>
                <a:srgbClr val="99FF66"/>
              </a:buClr>
              <a:buFont typeface="Wingdings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1800"/>
              <a:t>Обезьяны, бегемоты, леопарды, муравьи, окапи, муха це-це и другие.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CC00"/>
            </a:gs>
            <a:gs pos="100000">
              <a:srgbClr val="008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82563"/>
            <a:ext cx="8385175" cy="1555750"/>
          </a:xfrm>
          <a:ln/>
        </p:spPr>
        <p:txBody>
          <a:bodyPr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3200" b="0" i="1" u="sng"/>
              <a:t>Влажные экваториальные леса Африки  и смешанные леса Русской равнины</a:t>
            </a: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95288" y="1844675"/>
            <a:ext cx="4370387" cy="4679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918075" y="1916113"/>
            <a:ext cx="3927475" cy="4537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Arial Black"/>
        <a:ea typeface="Droid Sans Fallback"/>
        <a:cs typeface="Droid Sans Fallback"/>
      </a:majorFont>
      <a:minorFont>
        <a:latin typeface="Arial"/>
        <a:ea typeface="Droid Sans Fallback"/>
        <a:cs typeface="Droid Sans Fallback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Arial Black"/>
        <a:ea typeface="Droid Sans Fallback"/>
        <a:cs typeface="Droid Sans Fallback"/>
      </a:majorFont>
      <a:minorFont>
        <a:latin typeface="Arial"/>
        <a:ea typeface="Droid Sans Fallback"/>
        <a:cs typeface="Droid Sans Fallback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272</Words>
  <Application>Microsoft Office PowerPoint</Application>
  <PresentationFormat>Экран (4:3)</PresentationFormat>
  <Paragraphs>62</Paragraphs>
  <Slides>11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Times New Roman</vt:lpstr>
      <vt:lpstr>Arial Black</vt:lpstr>
      <vt:lpstr>Droid Sans Fallback</vt:lpstr>
      <vt:lpstr>Arial</vt:lpstr>
      <vt:lpstr>DejaVu Sans Condensed</vt:lpstr>
      <vt:lpstr>Wingdings</vt:lpstr>
      <vt:lpstr>Тема Office</vt:lpstr>
      <vt:lpstr>Тема Office</vt:lpstr>
      <vt:lpstr>ИТОГИ ИССЛЕДОВАТЕЛЬСКОЙ РАБОТЫ</vt:lpstr>
      <vt:lpstr>Влажные экваториальные леса Африки  и смешанные леса Русской равнины</vt:lpstr>
      <vt:lpstr>•Географическое положение</vt:lpstr>
      <vt:lpstr>Рельеф</vt:lpstr>
      <vt:lpstr>•Климат</vt:lpstr>
      <vt:lpstr>Почвы.</vt:lpstr>
      <vt:lpstr>Растительность.</vt:lpstr>
      <vt:lpstr>. •Животный мир. </vt:lpstr>
      <vt:lpstr>Влажные экваториальные леса Африки  и смешанные леса Русской равнины</vt:lpstr>
      <vt:lpstr>ВЫВОДЫ. 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ИТОГИ ИССЛЕДОВАТЕЛЬСКОЙ РАБОТЫ</dc:title>
  <dc:creator>Татьяна</dc:creator>
  <cp:lastModifiedBy>revaz</cp:lastModifiedBy>
  <cp:revision>4</cp:revision>
  <cp:lastPrinted>1601-01-01T00:00:00Z</cp:lastPrinted>
  <dcterms:created xsi:type="dcterms:W3CDTF">2011-11-06T16:36:34Z</dcterms:created>
  <dcterms:modified xsi:type="dcterms:W3CDTF">2013-02-09T16:45:59Z</dcterms:modified>
</cp:coreProperties>
</file>