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</p:sldMasterIdLst>
  <p:notesMasterIdLst>
    <p:notesMasterId r:id="rId19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Lucida Sans Unicode" charset="0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Lucida Sans Unicode" charset="0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Lucida Sans Unicode" charset="0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Lucida Sans Unicode" charset="0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Lucida Sans Unicode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Lucida Sans Unicode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Lucida Sans Unicode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Lucida Sans Unicode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Lucida Sans Unicode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768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5123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8188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ru-RU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8187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ru-RU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8188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ru-RU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fld id="{25E744EB-0FBF-4ECD-B8C3-0CD6A664D1B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6EE3A1D-9C17-4EA6-A1AC-47464BCD703B}" type="slidenum">
              <a:rPr lang="ru-RU"/>
              <a:pPr/>
              <a:t>1</a:t>
            </a:fld>
            <a:endParaRPr lang="ru-RU"/>
          </a:p>
        </p:txBody>
      </p:sp>
      <p:sp>
        <p:nvSpPr>
          <p:cNvPr id="2048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34FC5AF-7850-4799-AB41-8527E1B79346}" type="slidenum">
              <a:rPr lang="ru-RU"/>
              <a:pPr/>
              <a:t>10</a:t>
            </a:fld>
            <a:endParaRPr lang="ru-RU"/>
          </a:p>
        </p:txBody>
      </p:sp>
      <p:sp>
        <p:nvSpPr>
          <p:cNvPr id="2969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8343D9F-DD40-4FB9-8A71-023DFA2DB568}" type="slidenum">
              <a:rPr lang="ru-RU"/>
              <a:pPr/>
              <a:t>11</a:t>
            </a:fld>
            <a:endParaRPr lang="ru-RU"/>
          </a:p>
        </p:txBody>
      </p:sp>
      <p:sp>
        <p:nvSpPr>
          <p:cNvPr id="3072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2E2B28C-760E-48F6-A4C9-8666ECF74216}" type="slidenum">
              <a:rPr lang="ru-RU"/>
              <a:pPr/>
              <a:t>12</a:t>
            </a:fld>
            <a:endParaRPr lang="ru-RU"/>
          </a:p>
        </p:txBody>
      </p:sp>
      <p:sp>
        <p:nvSpPr>
          <p:cNvPr id="3174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26BA8A1-6DFA-4352-B2FB-54B28C0BE861}" type="slidenum">
              <a:rPr lang="ru-RU"/>
              <a:pPr/>
              <a:t>13</a:t>
            </a:fld>
            <a:endParaRPr lang="ru-RU"/>
          </a:p>
        </p:txBody>
      </p:sp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tIns="9144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B3C37481-E865-4F47-B6B9-59BEF668E033}" type="slidenum">
              <a:rPr lang="ru-RU" sz="1400">
                <a:solidFill>
                  <a:srgbClr val="000000"/>
                </a:solidFill>
              </a:rPr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13</a:t>
            </a:fld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32770" name="Rectangle 2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Rectangle 3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>
              <a:latin typeface="Arial" charset="0"/>
              <a:cs typeface="Lucida Sans Unicode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82D04FA-0CFA-4E89-90D3-BB9E641A582E}" type="slidenum">
              <a:rPr lang="ru-RU"/>
              <a:pPr/>
              <a:t>14</a:t>
            </a:fld>
            <a:endParaRPr lang="ru-RU"/>
          </a:p>
        </p:txBody>
      </p:sp>
      <p:sp>
        <p:nvSpPr>
          <p:cNvPr id="3379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B73E232-34EC-4528-B7D6-5B49435BB770}" type="slidenum">
              <a:rPr lang="ru-RU"/>
              <a:pPr/>
              <a:t>2</a:t>
            </a:fld>
            <a:endParaRPr lang="ru-RU"/>
          </a:p>
        </p:txBody>
      </p:sp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tIns="9144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706D1A50-875D-4919-BC2E-879A1ED983E5}" type="slidenum">
              <a:rPr lang="ru-RU" sz="2100">
                <a:solidFill>
                  <a:srgbClr val="000000"/>
                </a:solidFill>
              </a:rPr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</a:t>
            </a:fld>
            <a:endParaRPr lang="ru-RU" sz="2100">
              <a:solidFill>
                <a:srgbClr val="000000"/>
              </a:solidFill>
            </a:endParaRPr>
          </a:p>
        </p:txBody>
      </p:sp>
      <p:sp>
        <p:nvSpPr>
          <p:cNvPr id="21506" name="Rectangle 2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>
              <a:latin typeface="Arial" charset="0"/>
              <a:cs typeface="Lucida Sans Unicode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85A3814-CE74-4963-AA38-28AE92A15AE2}" type="slidenum">
              <a:rPr lang="ru-RU"/>
              <a:pPr/>
              <a:t>3</a:t>
            </a:fld>
            <a:endParaRPr lang="ru-RU"/>
          </a:p>
        </p:txBody>
      </p:sp>
      <p:sp>
        <p:nvSpPr>
          <p:cNvPr id="2252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FEF0630-93E5-4245-964D-E57B45FF470F}" type="slidenum">
              <a:rPr lang="ru-RU"/>
              <a:pPr/>
              <a:t>4</a:t>
            </a:fld>
            <a:endParaRPr lang="ru-RU"/>
          </a:p>
        </p:txBody>
      </p:sp>
      <p:sp>
        <p:nvSpPr>
          <p:cNvPr id="2355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02108FE-7769-4E4D-8ABA-D88DADE62DAB}" type="slidenum">
              <a:rPr lang="ru-RU"/>
              <a:pPr/>
              <a:t>5</a:t>
            </a:fld>
            <a:endParaRPr lang="ru-RU"/>
          </a:p>
        </p:txBody>
      </p:sp>
      <p:sp>
        <p:nvSpPr>
          <p:cNvPr id="2457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E255150-6548-4517-B773-609370ED77D2}" type="slidenum">
              <a:rPr lang="ru-RU"/>
              <a:pPr/>
              <a:t>6</a:t>
            </a:fld>
            <a:endParaRPr lang="ru-RU"/>
          </a:p>
        </p:txBody>
      </p:sp>
      <p:sp>
        <p:nvSpPr>
          <p:cNvPr id="2560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F8FB568-93B7-4F64-B91D-EDC7270ABBE5}" type="slidenum">
              <a:rPr lang="ru-RU"/>
              <a:pPr/>
              <a:t>7</a:t>
            </a:fld>
            <a:endParaRPr lang="ru-RU"/>
          </a:p>
        </p:txBody>
      </p:sp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tIns="9144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722C43C3-6419-43BB-A96E-7316C6ADECE8}" type="slidenum">
              <a:rPr lang="ru-RU" sz="1400">
                <a:solidFill>
                  <a:srgbClr val="000000"/>
                </a:solidFill>
              </a:rPr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7</a:t>
            </a:fld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26626" name="Rectangle 2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Rectangle 3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>
              <a:latin typeface="Arial" charset="0"/>
              <a:cs typeface="Lucida Sans Unicode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F69D522-1FF5-44BF-A4B6-FA68C07FA899}" type="slidenum">
              <a:rPr lang="ru-RU"/>
              <a:pPr/>
              <a:t>8</a:t>
            </a:fld>
            <a:endParaRPr lang="ru-RU"/>
          </a:p>
        </p:txBody>
      </p:sp>
      <p:sp>
        <p:nvSpPr>
          <p:cNvPr id="2764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D12AB7D-A21D-46E3-A343-08E2CBECC2AC}" type="slidenum">
              <a:rPr lang="ru-RU"/>
              <a:pPr/>
              <a:t>9</a:t>
            </a:fld>
            <a:endParaRPr lang="ru-RU"/>
          </a:p>
        </p:txBody>
      </p:sp>
      <p:sp>
        <p:nvSpPr>
          <p:cNvPr id="2867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9A59E17-B463-49C0-8FBE-9BF28BA7CA9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C3A3AA6-B58C-4F6C-8618-15466B8CAE2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4088" y="301625"/>
            <a:ext cx="2266950" cy="70183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8450" cy="70183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6A409FD-F0FF-441E-8BB1-78A5ED62052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7800" cy="12588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503238" y="1768475"/>
            <a:ext cx="4457700" cy="5551488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13338" y="1768475"/>
            <a:ext cx="4457700" cy="55514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>
          <a:xfrm>
            <a:off x="503238" y="6886575"/>
            <a:ext cx="2344737" cy="51752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>
          <a:xfrm>
            <a:off x="3448050" y="6886575"/>
            <a:ext cx="3192463" cy="51752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>
          <a:xfrm>
            <a:off x="7227888" y="6886575"/>
            <a:ext cx="2344737" cy="517525"/>
          </a:xfrm>
        </p:spPr>
        <p:txBody>
          <a:bodyPr/>
          <a:lstStyle>
            <a:lvl1pPr>
              <a:defRPr/>
            </a:lvl1pPr>
          </a:lstStyle>
          <a:p>
            <a:fld id="{0954EA9B-9730-4BBE-A5CB-953D717A0FF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7800" cy="12588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>
          <a:xfrm>
            <a:off x="503238" y="6886575"/>
            <a:ext cx="2344737" cy="51752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>
          <a:xfrm>
            <a:off x="3448050" y="6886575"/>
            <a:ext cx="3192463" cy="51752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>
          <a:xfrm>
            <a:off x="7227888" y="6886575"/>
            <a:ext cx="2344737" cy="517525"/>
          </a:xfrm>
        </p:spPr>
        <p:txBody>
          <a:bodyPr/>
          <a:lstStyle>
            <a:lvl1pPr>
              <a:defRPr/>
            </a:lvl1pPr>
          </a:lstStyle>
          <a:p>
            <a:fld id="{F1DE1FF3-C5AA-45E0-8B84-6892A9FF1B4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325" y="2138363"/>
            <a:ext cx="4130675" cy="4986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5400" y="2138363"/>
            <a:ext cx="4132263" cy="4986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F5EEE5A-338C-48F0-8D99-7368A90EB9A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94550" y="700088"/>
            <a:ext cx="2151063" cy="64246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41363" y="700088"/>
            <a:ext cx="6300787" cy="64246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41363" y="2101850"/>
            <a:ext cx="4225925" cy="4986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9688" y="2101850"/>
            <a:ext cx="4227512" cy="4986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45541D6-E8A6-47DF-B763-410B566ACF6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96138" y="555625"/>
            <a:ext cx="2151062" cy="6532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41363" y="555625"/>
            <a:ext cx="6302375" cy="65325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8608974-EF04-4A67-A472-830F70DBE21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979D023-F4BF-4986-ADB3-777AE8487AB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7E36B11-E9B6-4445-B6FF-45EE88CEC5D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5551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7700" cy="5551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B6089EB-0E40-4816-80F3-EE4ED513FD2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5551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7700" cy="5551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0E70BAB-3519-4C9E-AA90-BC356817184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25DBCC3-00C9-41D9-9C8A-497DC0526D4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F60A452-4FB0-4395-9839-7542CE5C3C2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68A2E26-326B-4A0D-B333-4BC2B992412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CC73B09-A6A0-4598-BE65-F8D08C39565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747CBA5-DCC1-4A1D-99D7-981FA262C77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7EC4A12-665B-4C7F-B386-B7213B2AE60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4088" y="301625"/>
            <a:ext cx="2266950" cy="70183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8450" cy="70183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94FE40E-D8C7-4C62-8FBE-C1AFAB0FD98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F508A59-D6C0-4A9C-A41C-C7DF95B62AF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1B324DB-5CF3-4248-B289-ADBA19E80F7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B3312B6-4729-47FE-8386-4C8E19671B7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42E3786-6CC4-4598-AD0D-6B1BAF2F938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312BCF7-3B00-4744-96CF-578FE8FFB27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7800" cy="1258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7800" cy="5551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4737" cy="517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2463" cy="517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4737" cy="517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3D2AAD71-9497-44C3-8B31-2D1762B4D428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96" r:id="rId12"/>
    <p:sldLayoutId id="2147483697" r:id="rId13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Lucida Sans Unicode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Lucida Sans Unicode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Lucida Sans Unicode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Lucida Sans Unicode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Lucida Sans Unicode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Lucida Sans Unicode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Lucida Sans Unicode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Lucida Sans Unicode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1363" y="700088"/>
            <a:ext cx="8604250" cy="1258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2325" y="2138363"/>
            <a:ext cx="8415338" cy="4986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 i="1">
          <a:solidFill>
            <a:srgbClr val="99284C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 i="1">
          <a:solidFill>
            <a:srgbClr val="99284C"/>
          </a:solidFill>
          <a:latin typeface="Arial" charset="0"/>
          <a:cs typeface="Lucida Sans Unicode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 i="1">
          <a:solidFill>
            <a:srgbClr val="99284C"/>
          </a:solidFill>
          <a:latin typeface="Arial" charset="0"/>
          <a:cs typeface="Lucida Sans Unicode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 i="1">
          <a:solidFill>
            <a:srgbClr val="99284C"/>
          </a:solidFill>
          <a:latin typeface="Arial" charset="0"/>
          <a:cs typeface="Lucida Sans Unicode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 i="1">
          <a:solidFill>
            <a:srgbClr val="99284C"/>
          </a:solidFill>
          <a:latin typeface="Arial" charset="0"/>
          <a:cs typeface="Lucida Sans Unicode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 i="1">
          <a:solidFill>
            <a:srgbClr val="99284C"/>
          </a:solidFill>
          <a:latin typeface="Arial" charset="0"/>
          <a:cs typeface="Lucida Sans Unicode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 i="1">
          <a:solidFill>
            <a:srgbClr val="99284C"/>
          </a:solidFill>
          <a:latin typeface="Arial" charset="0"/>
          <a:cs typeface="Lucida Sans Unicode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 i="1">
          <a:solidFill>
            <a:srgbClr val="99284C"/>
          </a:solidFill>
          <a:latin typeface="Arial" charset="0"/>
          <a:cs typeface="Lucida Sans Unicode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 i="1">
          <a:solidFill>
            <a:srgbClr val="99284C"/>
          </a:solidFill>
          <a:latin typeface="Arial" charset="0"/>
          <a:cs typeface="Lucida Sans Unicode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333333"/>
          </a:solidFill>
          <a:latin typeface="+mn-lt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333333"/>
          </a:solidFill>
          <a:latin typeface="+mn-lt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333333"/>
          </a:solidFill>
          <a:latin typeface="+mn-lt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333333"/>
          </a:solidFill>
          <a:latin typeface="+mn-lt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333333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333333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333333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333333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404813" y="1893888"/>
            <a:ext cx="9674225" cy="5665787"/>
          </a:xfrm>
          <a:prstGeom prst="roundRect">
            <a:avLst>
              <a:gd name="adj" fmla="val 28"/>
            </a:avLst>
          </a:prstGeom>
          <a:solidFill>
            <a:srgbClr val="DDDDDD"/>
          </a:solidFill>
          <a:ln w="936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1363" y="555625"/>
            <a:ext cx="8605837" cy="1258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1363" y="2101850"/>
            <a:ext cx="8605837" cy="4986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0" y="0"/>
            <a:ext cx="182563" cy="919163"/>
          </a:xfrm>
          <a:prstGeom prst="roundRect">
            <a:avLst>
              <a:gd name="adj" fmla="val 875"/>
            </a:avLst>
          </a:prstGeom>
          <a:solidFill>
            <a:srgbClr val="125C8D"/>
          </a:solidFill>
          <a:ln w="9360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0" y="2381250"/>
            <a:ext cx="182563" cy="919163"/>
          </a:xfrm>
          <a:prstGeom prst="roundRect">
            <a:avLst>
              <a:gd name="adj" fmla="val 875"/>
            </a:avLst>
          </a:prstGeom>
          <a:solidFill>
            <a:srgbClr val="125C8D"/>
          </a:solidFill>
          <a:ln w="9360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0" y="1168400"/>
            <a:ext cx="182563" cy="919163"/>
          </a:xfrm>
          <a:prstGeom prst="roundRect">
            <a:avLst>
              <a:gd name="adj" fmla="val 875"/>
            </a:avLst>
          </a:prstGeom>
          <a:solidFill>
            <a:srgbClr val="125C8D"/>
          </a:solidFill>
          <a:ln w="9360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cs typeface="Lucida Sans Unicode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cs typeface="Lucida Sans Unicode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cs typeface="Lucida Sans Unicode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cs typeface="Lucida Sans Unicode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cs typeface="Lucida Sans Unicode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cs typeface="Lucida Sans Unicode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cs typeface="Lucida Sans Unicode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cs typeface="Lucida Sans Unicode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7800" cy="1258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7800" cy="5551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4737" cy="517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DejaVu Sans Condensed" charset="0"/>
              </a:defRPr>
            </a:lvl1pPr>
          </a:lstStyle>
          <a:p>
            <a:endParaRPr lang="ru-R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2463" cy="517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DejaVu Sans Condensed" charset="0"/>
              </a:defRPr>
            </a:lvl1pPr>
          </a:lstStyle>
          <a:p>
            <a:endParaRPr lang="ru-R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4737" cy="517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DejaVu Sans Condensed" charset="0"/>
              </a:defRPr>
            </a:lvl1pPr>
          </a:lstStyle>
          <a:p>
            <a:fld id="{146ED8EC-14D3-4D7A-8AC5-4BC33349F325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Lucida Sans Unicode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Lucida Sans Unicode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Lucida Sans Unicode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Lucida Sans Unicode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Lucida Sans Unicode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Lucida Sans Unicode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Lucida Sans Unicode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Lucida Sans Unicode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06450" y="1768475"/>
            <a:ext cx="3822700" cy="4989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350838"/>
            <a:ext cx="9070975" cy="1250950"/>
          </a:xfrm>
          <a:ln/>
        </p:spPr>
        <p:txBody>
          <a:bodyPr/>
          <a:lstStyle/>
          <a:p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040313" y="1851025"/>
            <a:ext cx="5146675" cy="4989513"/>
          </a:xfrm>
          <a:ln/>
        </p:spPr>
        <p:txBody>
          <a:bodyPr tIns="47520"/>
          <a:lstStyle/>
          <a:p>
            <a:pPr indent="-34131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5400" b="1">
                <a:solidFill>
                  <a:srgbClr val="00AE00"/>
                </a:solidFill>
              </a:rPr>
              <a:t>влажных экваториаль-ных лесов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263775" y="555625"/>
            <a:ext cx="5335588" cy="765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47520" rIns="0" bIns="0"/>
          <a:lstStyle/>
          <a:p>
            <a:pPr>
              <a:spcAft>
                <a:spcPts val="1425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5400" b="1">
                <a:solidFill>
                  <a:srgbClr val="00AE00"/>
                </a:solidFill>
              </a:rPr>
              <a:t>Животный мир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301625"/>
            <a:ext cx="9070975" cy="1262063"/>
          </a:xfrm>
          <a:ln/>
        </p:spPr>
        <p:txBody>
          <a:bodyPr tIns="3888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00AE00"/>
                </a:solidFill>
              </a:rPr>
              <a:t>ОКАПИ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151438" y="1768475"/>
            <a:ext cx="4425950" cy="4989513"/>
          </a:xfrm>
          <a:ln/>
        </p:spPr>
        <p:txBody>
          <a:bodyPr/>
          <a:lstStyle/>
          <a:p>
            <a:pPr marL="430213" indent="-323850"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ru-RU"/>
              <a:t>Окапи- родственники жирафа — обитают только в Африке.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clipArt" idx="4294967295"/>
          </p:nvPr>
        </p:nvSpPr>
        <p:spPr>
          <a:xfrm>
            <a:off x="503238" y="1768475"/>
            <a:ext cx="4425950" cy="4989513"/>
          </a:xfrm>
        </p:spPr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388" y="1439863"/>
            <a:ext cx="4859337" cy="5759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20725" y="627063"/>
            <a:ext cx="8609013" cy="1173162"/>
          </a:xfrm>
          <a:ln/>
        </p:spPr>
        <p:txBody>
          <a:bodyPr tIns="3888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00AE00"/>
                </a:solidFill>
              </a:rPr>
              <a:t>ГОРИЛЛА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clipArt" idx="4294967295"/>
          </p:nvPr>
        </p:nvSpPr>
        <p:spPr>
          <a:xfrm>
            <a:off x="503238" y="1768475"/>
            <a:ext cx="4425950" cy="4989513"/>
          </a:xfrm>
        </p:spPr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9813" y="2101850"/>
            <a:ext cx="3779837" cy="5013325"/>
          </a:xfrm>
          <a:ln/>
        </p:spPr>
        <p:txBody>
          <a:bodyPr/>
          <a:lstStyle/>
          <a:p>
            <a:pPr marL="430213" indent="-323850"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ru-RU"/>
              <a:t>В глухих малодоступных местах сохранились самые крупные человекообразные обезьяны — гориллы, которые так же больше нигде не встречаются.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0363" y="1762125"/>
            <a:ext cx="5940425" cy="525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0563" y="3779838"/>
            <a:ext cx="4827587" cy="3135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40425" y="539750"/>
            <a:ext cx="2519363" cy="3240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822325" y="2138363"/>
            <a:ext cx="4106863" cy="4762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1240" rIns="0" bIns="0"/>
          <a:lstStyle/>
          <a:p>
            <a:pPr>
              <a:spcAft>
                <a:spcPts val="1425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>
                <a:solidFill>
                  <a:srgbClr val="000000"/>
                </a:solidFill>
              </a:rPr>
              <a:t>Змеи, ящерицы, термиты. Во все ярусах распространены муравьи,</a:t>
            </a:r>
          </a:p>
          <a:p>
            <a:pPr>
              <a:spcAft>
                <a:spcPts val="1425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>
                <a:solidFill>
                  <a:srgbClr val="000000"/>
                </a:solidFill>
              </a:rPr>
              <a:t> в т.ч. кочующие муравьи, передвигающиеся длинными колоннами и истребляющие все живое  на своем пути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347663"/>
            <a:ext cx="9070975" cy="1258887"/>
          </a:xfrm>
          <a:ln/>
        </p:spPr>
        <p:txBody>
          <a:bodyPr/>
          <a:lstStyle/>
          <a:p>
            <a:endParaRPr lang="ru-RU"/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503238" y="1763713"/>
            <a:ext cx="9070975" cy="4989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5575" y="217488"/>
            <a:ext cx="4524375" cy="6262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99063" y="287338"/>
            <a:ext cx="4521200" cy="4033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15000" y="5219700"/>
            <a:ext cx="3463925" cy="1827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754063" y="5940425"/>
            <a:ext cx="2879725" cy="625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tIns="9144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i="1">
                <a:solidFill>
                  <a:srgbClr val="000000"/>
                </a:solidFill>
              </a:rPr>
              <a:t>термитники</a:t>
            </a: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6215063" y="4319588"/>
            <a:ext cx="2328862" cy="625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tIns="9144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i="1">
                <a:solidFill>
                  <a:srgbClr val="000000"/>
                </a:solidFill>
              </a:rPr>
              <a:t>Муха Цеце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69387" cy="7019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7200">
                <a:solidFill>
                  <a:srgbClr val="000000"/>
                </a:solidFill>
              </a:rPr>
              <a:t>Спасибо за внимание!</a:t>
            </a:r>
          </a:p>
          <a:p>
            <a:pPr algn="ctr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3200">
              <a:solidFill>
                <a:srgbClr val="000000"/>
              </a:solidFill>
            </a:endParaRPr>
          </a:p>
          <a:p>
            <a:pPr algn="ctr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>
                <a:solidFill>
                  <a:srgbClr val="000000"/>
                </a:solidFill>
              </a:rPr>
              <a:t>Работу выполнила ученица 7Б класса</a:t>
            </a:r>
          </a:p>
          <a:p>
            <a:pPr algn="ctr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>
                <a:solidFill>
                  <a:srgbClr val="000000"/>
                </a:solidFill>
              </a:rPr>
              <a:t>МОУ «Уваровская СОШ»</a:t>
            </a:r>
          </a:p>
          <a:p>
            <a:pPr algn="ctr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>
                <a:solidFill>
                  <a:srgbClr val="000000"/>
                </a:solidFill>
              </a:rPr>
              <a:t>Авсейко Екатерина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347663"/>
            <a:ext cx="9070975" cy="1258887"/>
          </a:xfrm>
          <a:ln/>
        </p:spPr>
        <p:txBody>
          <a:bodyPr/>
          <a:lstStyle/>
          <a:p>
            <a:endParaRPr lang="ru-RU"/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503238" y="1763713"/>
            <a:ext cx="9070975" cy="4989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7663" y="276225"/>
            <a:ext cx="2351087" cy="3144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79725" y="179388"/>
            <a:ext cx="3824288" cy="306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195638" y="3411538"/>
            <a:ext cx="3463925" cy="2708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-179388" y="3779838"/>
            <a:ext cx="3530601" cy="3600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659563" y="4319588"/>
            <a:ext cx="3419475" cy="3238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659563" y="179388"/>
            <a:ext cx="3240087" cy="415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404813" y="2700338"/>
            <a:ext cx="1860550" cy="868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tIns="91440">
            <a:spAutoFit/>
          </a:bodyPr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i="1">
                <a:solidFill>
                  <a:srgbClr val="FFFFFF"/>
                </a:solidFill>
              </a:rPr>
              <a:t>Кистеухие</a:t>
            </a:r>
          </a:p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i="1">
                <a:solidFill>
                  <a:srgbClr val="FFFFFF"/>
                </a:solidFill>
              </a:rPr>
              <a:t>свиньи</a:t>
            </a:r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3509963" y="3419475"/>
            <a:ext cx="2979737" cy="442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tIns="91440">
            <a:spAutoFit/>
          </a:bodyPr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i="1">
                <a:solidFill>
                  <a:srgbClr val="000000"/>
                </a:solidFill>
              </a:rPr>
              <a:t>Карликовый бегемот</a:t>
            </a:r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2190750" y="6840538"/>
            <a:ext cx="1211263" cy="563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tIns="9144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i="1">
                <a:solidFill>
                  <a:srgbClr val="FFFFFF"/>
                </a:solidFill>
              </a:rPr>
              <a:t>окапи</a:t>
            </a:r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6659563" y="7019925"/>
            <a:ext cx="1619250" cy="99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tIns="91440">
            <a:spAutoFit/>
          </a:bodyPr>
          <a:lstStyle/>
          <a:p>
            <a:pPr hangingPunct="1">
              <a:lnSpc>
                <a:spcPct val="100000"/>
              </a:lnSpc>
              <a:spcBef>
                <a:spcPts val="9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i="1">
                <a:solidFill>
                  <a:srgbClr val="FFFFFF"/>
                </a:solidFill>
              </a:rPr>
              <a:t>леопард</a:t>
            </a:r>
          </a:p>
        </p:txBody>
      </p:sp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8477250" y="3865563"/>
            <a:ext cx="1563688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tIns="9144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600" b="1" i="1">
                <a:solidFill>
                  <a:srgbClr val="FFFFFF"/>
                </a:solidFill>
              </a:rPr>
              <a:t>горилла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0" y="-204788"/>
            <a:ext cx="10080625" cy="143192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6064250" y="1439863"/>
            <a:ext cx="4016375" cy="6119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 algn="just" hangingPunct="1">
              <a:lnSpc>
                <a:spcPct val="100000"/>
              </a:lnSpc>
              <a:spcBef>
                <a:spcPts val="450"/>
              </a:spcBef>
              <a:buClr>
                <a:srgbClr val="FFCC00"/>
              </a:buClr>
              <a:buSzPct val="120000"/>
              <a:buFont typeface="Tahoma" pitchFamily="32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sz="22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Обыкновенный бегемот и карликовый бегемот. </a:t>
            </a:r>
            <a:r>
              <a:rPr lang="ru-RU" sz="22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Карликовый бегемот</a:t>
            </a:r>
            <a:r>
              <a:rPr lang="ru-RU" sz="22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населяет медленно текущие водоемы Центральной Африки. Он ведет скрытный и одиночный образ жизни. Детеныш карликового бегемота, рожденный на суше, весит около 5 кг. Карликовый бегемот редок, занесен в Международную Красную книгу.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4567238"/>
            <a:ext cx="1952625" cy="2173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1101725"/>
            <a:ext cx="2638425" cy="293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0" y="6764338"/>
            <a:ext cx="5159375" cy="793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 hangingPunct="1">
              <a:lnSpc>
                <a:spcPct val="100000"/>
              </a:lnSpc>
              <a:spcBef>
                <a:spcPts val="800"/>
              </a:spcBef>
              <a:buClr>
                <a:srgbClr val="FFCC00"/>
              </a:buClr>
              <a:buSzPct val="120000"/>
              <a:buFont typeface="Tahoma" pitchFamily="32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sz="3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Карликовый бегемот.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36625" y="1260475"/>
            <a:ext cx="8064500" cy="5400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9218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39750" y="1484313"/>
            <a:ext cx="9070975" cy="4989512"/>
          </a:xfrm>
          <a:ln/>
        </p:spPr>
        <p:txBody>
          <a:bodyPr tIns="0" anchor="ctr"/>
          <a:lstStyle/>
          <a:p>
            <a:endParaRPr lang="ru-RU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346075"/>
            <a:ext cx="9070975" cy="1171575"/>
          </a:xfrm>
          <a:ln/>
        </p:spPr>
        <p:txBody>
          <a:bodyPr tIns="3888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00AE00"/>
                </a:solidFill>
              </a:rPr>
              <a:t>Леопард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079500" y="304800"/>
            <a:ext cx="8399463" cy="774700"/>
          </a:xfrm>
          <a:ln/>
        </p:spPr>
        <p:txBody>
          <a:bodyPr lIns="90000" tIns="46800" rIns="90000" bIns="46800"/>
          <a:lstStyle/>
          <a:p>
            <a:pPr>
              <a:lnSpc>
                <a:spcPct val="100000"/>
              </a:lnSpc>
              <a:buClrTx/>
              <a:buSzPct val="4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b="1">
                <a:solidFill>
                  <a:srgbClr val="00AE00"/>
                </a:solidFill>
              </a:rPr>
              <a:t>Шимпанзе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39788" y="1217613"/>
            <a:ext cx="8148637" cy="6110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16313" y="2519363"/>
            <a:ext cx="6384925" cy="4787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092200" y="360363"/>
            <a:ext cx="7559675" cy="1312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ClrTx/>
              <a:buSzPct val="4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>
                <a:solidFill>
                  <a:srgbClr val="00AE00"/>
                </a:solidFill>
              </a:rPr>
              <a:t>Муха Цеце</a:t>
            </a:r>
          </a:p>
          <a:p>
            <a:pPr algn="ctr">
              <a:lnSpc>
                <a:spcPct val="100000"/>
              </a:lnSpc>
              <a:buClrTx/>
              <a:buSzPct val="4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000000"/>
                </a:solidFill>
              </a:rPr>
              <a:t> переносчик и возбудитель сонной болезни у человека</a:t>
            </a:r>
          </a:p>
        </p:txBody>
      </p:sp>
      <p:grpSp>
        <p:nvGrpSpPr>
          <p:cNvPr id="11267" name="Group 3"/>
          <p:cNvGrpSpPr>
            <a:grpSpLocks/>
          </p:cNvGrpSpPr>
          <p:nvPr/>
        </p:nvGrpSpPr>
        <p:grpSpPr bwMode="auto">
          <a:xfrm>
            <a:off x="179388" y="4776788"/>
            <a:ext cx="3225800" cy="2420937"/>
            <a:chOff x="113" y="3009"/>
            <a:chExt cx="2032" cy="1525"/>
          </a:xfrm>
        </p:grpSpPr>
        <p:pic>
          <p:nvPicPr>
            <p:cNvPr id="11268" name="Picture 4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13" y="3009"/>
              <a:ext cx="2032" cy="15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11269" name="Text Box 5"/>
            <p:cNvSpPr txBox="1">
              <a:spLocks noChangeArrowheads="1"/>
            </p:cNvSpPr>
            <p:nvPr/>
          </p:nvSpPr>
          <p:spPr bwMode="auto">
            <a:xfrm>
              <a:off x="113" y="3009"/>
              <a:ext cx="2032" cy="15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9388" y="1800225"/>
            <a:ext cx="4211637" cy="2755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50888" y="179388"/>
            <a:ext cx="8609012" cy="1979612"/>
          </a:xfrm>
          <a:ln/>
        </p:spPr>
        <p:txBody>
          <a:bodyPr lIns="91440" tIns="91440" rIns="91440" bIns="45720" anchor="t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i="1">
                <a:solidFill>
                  <a:srgbClr val="00AE00"/>
                </a:solidFill>
              </a:rPr>
              <a:t/>
            </a:r>
            <a:br>
              <a:rPr lang="ru-RU" sz="3200" b="1" i="1">
                <a:solidFill>
                  <a:srgbClr val="00AE00"/>
                </a:solidFill>
              </a:rPr>
            </a:br>
            <a:r>
              <a:rPr lang="ru-RU" sz="3200" b="1" i="1">
                <a:solidFill>
                  <a:srgbClr val="00AE00"/>
                </a:solidFill>
              </a:rPr>
              <a:t>Рекордсмены животного мира</a:t>
            </a:r>
            <a:br>
              <a:rPr lang="ru-RU" sz="3200" b="1" i="1">
                <a:solidFill>
                  <a:srgbClr val="00AE00"/>
                </a:solidFill>
              </a:rPr>
            </a:br>
            <a:r>
              <a:rPr lang="ru-RU" sz="3200" b="1" i="1">
                <a:solidFill>
                  <a:srgbClr val="00AE00"/>
                </a:solidFill>
              </a:rPr>
              <a:t>ЛЯГУШКА ГОЛИАФ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3238" y="2000250"/>
            <a:ext cx="442595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9225" y="2879725"/>
            <a:ext cx="3060700" cy="444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571500" y="6119813"/>
            <a:ext cx="2995613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tIns="9144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600" b="1" i="1">
                <a:solidFill>
                  <a:srgbClr val="004586"/>
                </a:solidFill>
              </a:rPr>
              <a:t>Лягушка Голиаф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5219700" y="1979613"/>
            <a:ext cx="4200525" cy="4762500"/>
          </a:xfrm>
          <a:ln/>
        </p:spPr>
        <p:txBody>
          <a:bodyPr/>
          <a:lstStyle/>
          <a:p>
            <a:pPr marL="430213" indent="-323850"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ru-RU"/>
              <a:t>               Самая                       крупная   </a:t>
            </a:r>
          </a:p>
          <a:p>
            <a:pPr marL="430213" indent="-323850">
              <a:buClrTx/>
              <a:buSzPct val="45000"/>
              <a:buFontTx/>
              <a:buNone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ru-RU"/>
              <a:t>              лягушка в                  мире.</a:t>
            </a:r>
          </a:p>
          <a:p>
            <a:pPr marL="430213" indent="-323850">
              <a:buClrTx/>
              <a:buSzPct val="45000"/>
              <a:buFontTx/>
              <a:buNone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ru-RU"/>
              <a:t>              Длина её-</a:t>
            </a:r>
          </a:p>
          <a:p>
            <a:pPr marL="430213" indent="-323850">
              <a:buClrTx/>
              <a:buSzPct val="45000"/>
              <a:buFontTx/>
              <a:buNone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ru-RU"/>
              <a:t>               35 см, </a:t>
            </a:r>
          </a:p>
          <a:p>
            <a:pPr marL="430213" indent="-323850">
              <a:buClrTx/>
              <a:buSzPct val="45000"/>
              <a:buFontTx/>
              <a:buNone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ru-RU"/>
              <a:t>             вес — 3,5кг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41363" y="600075"/>
            <a:ext cx="8609012" cy="1173163"/>
          </a:xfrm>
          <a:ln/>
        </p:spPr>
        <p:txBody>
          <a:bodyPr tIns="3888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00AE00"/>
                </a:solidFill>
              </a:rPr>
              <a:t>Жук-голиаф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0363" y="1979613"/>
            <a:ext cx="4859337" cy="4500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151438" y="2101850"/>
            <a:ext cx="4200525" cy="4672013"/>
          </a:xfrm>
          <a:ln/>
        </p:spPr>
        <p:txBody>
          <a:bodyPr/>
          <a:lstStyle/>
          <a:p>
            <a:pPr marL="430213" indent="-323850"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ru-RU"/>
              <a:t>Самый тяжелый жук в мире. Его вес достигает 100 граммов, а длина — 13 см.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301625"/>
            <a:ext cx="9070975" cy="1262063"/>
          </a:xfrm>
          <a:ln/>
        </p:spPr>
        <p:txBody>
          <a:bodyPr tIns="47520"/>
          <a:lstStyle/>
          <a:p>
            <a:pPr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5400" b="1" i="1">
                <a:solidFill>
                  <a:srgbClr val="00AE00"/>
                </a:solidFill>
              </a:rPr>
              <a:t>АХАТИНА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3238" y="2317750"/>
            <a:ext cx="4425950" cy="3892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151438" y="1768475"/>
            <a:ext cx="4425950" cy="4989513"/>
          </a:xfrm>
          <a:ln/>
        </p:spPr>
        <p:txBody>
          <a:bodyPr tIns="35280"/>
          <a:lstStyle/>
          <a:p>
            <a:pPr marL="430213" indent="-323850"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ru-RU" sz="4000">
                <a:solidFill>
                  <a:srgbClr val="00FF00"/>
                </a:solidFill>
              </a:rPr>
              <a:t>Ахатина</a:t>
            </a:r>
            <a:r>
              <a:rPr lang="ru-RU"/>
              <a:t> — самая крупная улитка. Длина ее достигает 38 см, вес — 900 грамм.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Lucida Sans Unicode"/>
      </a:majorFont>
      <a:minorFont>
        <a:latin typeface="Arial"/>
        <a:ea typeface="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Lucida Sans Unicode"/>
      </a:majorFont>
      <a:minorFont>
        <a:latin typeface="Arial"/>
        <a:ea typeface="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Lucida Sans Unicode"/>
      </a:majorFont>
      <a:minorFont>
        <a:latin typeface="Arial"/>
        <a:ea typeface="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Lucida Sans Unicode"/>
      </a:majorFont>
      <a:minorFont>
        <a:latin typeface="Arial"/>
        <a:ea typeface="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227</Words>
  <Application>Microsoft Office PowerPoint</Application>
  <PresentationFormat>Произвольный</PresentationFormat>
  <Paragraphs>55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14</vt:i4>
      </vt:variant>
    </vt:vector>
  </HeadingPairs>
  <TitlesOfParts>
    <vt:vector size="25" baseType="lpstr">
      <vt:lpstr>Times New Roman</vt:lpstr>
      <vt:lpstr>Arial</vt:lpstr>
      <vt:lpstr>Lucida Sans Unicode</vt:lpstr>
      <vt:lpstr>DejaVu Sans Condensed</vt:lpstr>
      <vt:lpstr>Tahoma</vt:lpstr>
      <vt:lpstr>Wingdings</vt:lpstr>
      <vt:lpstr>+mn-ea</vt:lpstr>
      <vt:lpstr>Тема Office</vt:lpstr>
      <vt:lpstr>Тема Office</vt:lpstr>
      <vt:lpstr>Тема Office</vt:lpstr>
      <vt:lpstr>Тема Office</vt:lpstr>
      <vt:lpstr>Слайд 1</vt:lpstr>
      <vt:lpstr>Слайд 2</vt:lpstr>
      <vt:lpstr>Слайд 3</vt:lpstr>
      <vt:lpstr>Леопард</vt:lpstr>
      <vt:lpstr>Шимпанзе</vt:lpstr>
      <vt:lpstr>Слайд 6</vt:lpstr>
      <vt:lpstr> Рекордсмены животного мира ЛЯГУШКА ГОЛИАФ</vt:lpstr>
      <vt:lpstr>Жук-голиаф</vt:lpstr>
      <vt:lpstr>АХАТИНА</vt:lpstr>
      <vt:lpstr>ОКАПИ</vt:lpstr>
      <vt:lpstr>ГОРИЛЛА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 Игнатова</dc:creator>
  <cp:lastModifiedBy>revaz</cp:lastModifiedBy>
  <cp:revision>11</cp:revision>
  <cp:lastPrinted>1601-01-01T00:00:00Z</cp:lastPrinted>
  <dcterms:created xsi:type="dcterms:W3CDTF">2011-10-25T16:46:15Z</dcterms:created>
  <dcterms:modified xsi:type="dcterms:W3CDTF">2013-02-09T16:36:59Z</dcterms:modified>
</cp:coreProperties>
</file>