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92" y="-1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Img"/>
          </p:nvPr>
        </p:nvSpPr>
        <p:spPr bwMode="auto">
          <a:xfrm>
            <a:off x="1143000" y="685800"/>
            <a:ext cx="4570413" cy="4114800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fld id="{3BCE74FE-8C0B-4BF5-8EEC-6ADE5F99033A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8581AC5-EFE6-49CC-9448-0016D8C27082}" type="slidenum">
              <a:rPr lang="ru-RU"/>
              <a:pPr/>
              <a:t>1</a:t>
            </a:fld>
            <a:endParaRPr lang="ru-RU"/>
          </a:p>
        </p:txBody>
      </p:sp>
      <p:sp>
        <p:nvSpPr>
          <p:cNvPr id="1638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685800" y="685800"/>
            <a:ext cx="5486400" cy="41163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9FA184D-848A-4152-91F1-742F26E3A182}" type="slidenum">
              <a:rPr lang="ru-RU"/>
              <a:pPr/>
              <a:t>10</a:t>
            </a:fld>
            <a:endParaRPr lang="ru-RU"/>
          </a:p>
        </p:txBody>
      </p:sp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C68F321-BBD1-4754-8C71-A2DD28CDA4AF}" type="slidenum">
              <a:rPr lang="ru-RU" sz="1200">
                <a:solidFill>
                  <a:srgbClr val="FFFFFF"/>
                </a:solidFill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10</a:t>
            </a:fld>
            <a:endParaRPr lang="ru-RU" sz="1200">
              <a:solidFill>
                <a:srgbClr val="FFFFFF"/>
              </a:solidFill>
            </a:endParaRPr>
          </a:p>
        </p:txBody>
      </p:sp>
      <p:sp>
        <p:nvSpPr>
          <p:cNvPr id="25602" name="Rectangle 2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C9DDBA2-6F0B-44E5-B565-3498F0C8B9BA}" type="slidenum">
              <a:rPr lang="ru-RU"/>
              <a:pPr/>
              <a:t>11</a:t>
            </a:fld>
            <a:endParaRPr lang="ru-RU"/>
          </a:p>
        </p:txBody>
      </p:sp>
      <p:sp>
        <p:nvSpPr>
          <p:cNvPr id="2662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33475" y="677863"/>
            <a:ext cx="4591050" cy="34448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690882C-4C98-407B-97BE-F2931566DF5C}" type="slidenum">
              <a:rPr lang="ru-RU"/>
              <a:pPr/>
              <a:t>12</a:t>
            </a:fld>
            <a:endParaRPr lang="ru-RU"/>
          </a:p>
        </p:txBody>
      </p:sp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9112ACB-77DB-409D-8CDF-932A0B6A8687}" type="slidenum">
              <a:rPr lang="ru-RU" sz="1200">
                <a:solidFill>
                  <a:srgbClr val="FFFFFF"/>
                </a:solidFill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12</a:t>
            </a:fld>
            <a:endParaRPr lang="ru-RU" sz="1200">
              <a:solidFill>
                <a:srgbClr val="FFFFFF"/>
              </a:solidFill>
            </a:endParaRPr>
          </a:p>
        </p:txBody>
      </p:sp>
      <p:sp>
        <p:nvSpPr>
          <p:cNvPr id="27650" name="Rectangle 2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3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9134363-5E10-41FE-B6C5-9A55EEA5D28C}" type="slidenum">
              <a:rPr lang="ru-RU"/>
              <a:pPr/>
              <a:t>2</a:t>
            </a:fld>
            <a:endParaRPr lang="ru-RU"/>
          </a:p>
        </p:txBody>
      </p:sp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AB408D5-596D-445A-B66F-BFA0ACDC6110}" type="slidenum">
              <a:rPr lang="ru-RU" sz="1200">
                <a:solidFill>
                  <a:srgbClr val="FFFFFF"/>
                </a:solidFill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</a:t>
            </a:fld>
            <a:endParaRPr lang="ru-RU" sz="1200">
              <a:solidFill>
                <a:srgbClr val="FFFFFF"/>
              </a:solidFill>
            </a:endParaRPr>
          </a:p>
        </p:txBody>
      </p:sp>
      <p:sp>
        <p:nvSpPr>
          <p:cNvPr id="17410" name="Rectangle 2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3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ADAFB7D-4FAD-4130-9887-CB90564270E5}" type="slidenum">
              <a:rPr lang="ru-RU"/>
              <a:pPr/>
              <a:t>3</a:t>
            </a:fld>
            <a:endParaRPr lang="ru-RU"/>
          </a:p>
        </p:txBody>
      </p:sp>
      <p:sp>
        <p:nvSpPr>
          <p:cNvPr id="1843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685800" y="685800"/>
            <a:ext cx="5486400" cy="41163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5D52884-E6BD-41F8-B5FF-8E0852A14D15}" type="slidenum">
              <a:rPr lang="ru-RU"/>
              <a:pPr/>
              <a:t>4</a:t>
            </a:fld>
            <a:endParaRPr lang="ru-RU"/>
          </a:p>
        </p:txBody>
      </p:sp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EBDD838-63C8-44F9-9D76-5D64821F9D88}" type="slidenum">
              <a:rPr lang="ru-RU" sz="1200">
                <a:solidFill>
                  <a:srgbClr val="FFFFFF"/>
                </a:solidFill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4</a:t>
            </a:fld>
            <a:endParaRPr lang="ru-RU" sz="1200">
              <a:solidFill>
                <a:srgbClr val="FFFFFF"/>
              </a:solidFill>
            </a:endParaRPr>
          </a:p>
        </p:txBody>
      </p:sp>
      <p:sp>
        <p:nvSpPr>
          <p:cNvPr id="19458" name="Rectangle 2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3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5BE5789-A346-4D80-A650-293932F96ED1}" type="slidenum">
              <a:rPr lang="ru-RU"/>
              <a:pPr/>
              <a:t>5</a:t>
            </a:fld>
            <a:endParaRPr lang="ru-RU"/>
          </a:p>
        </p:txBody>
      </p:sp>
      <p:sp>
        <p:nvSpPr>
          <p:cNvPr id="2048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33475" y="677863"/>
            <a:ext cx="4591050" cy="34448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E59075F-9174-4A43-BB47-D187410C5E53}" type="slidenum">
              <a:rPr lang="ru-RU"/>
              <a:pPr/>
              <a:t>6</a:t>
            </a:fld>
            <a:endParaRPr lang="ru-RU"/>
          </a:p>
        </p:txBody>
      </p:sp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345B1F4-9036-4711-9F16-521AB735DD08}" type="slidenum">
              <a:rPr lang="ru-RU" sz="1200">
                <a:solidFill>
                  <a:srgbClr val="FFFFFF"/>
                </a:solidFill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6</a:t>
            </a:fld>
            <a:endParaRPr lang="ru-RU" sz="1200">
              <a:solidFill>
                <a:srgbClr val="FFFFFF"/>
              </a:solidFill>
            </a:endParaRPr>
          </a:p>
        </p:txBody>
      </p:sp>
      <p:sp>
        <p:nvSpPr>
          <p:cNvPr id="21506" name="Rectangle 2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671D871-B50D-44B3-A907-C03971803205}" type="slidenum">
              <a:rPr lang="ru-RU"/>
              <a:pPr/>
              <a:t>7</a:t>
            </a:fld>
            <a:endParaRPr lang="ru-RU"/>
          </a:p>
        </p:txBody>
      </p:sp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F88424B-4AD8-4361-8E0A-0FE3E9364566}" type="slidenum">
              <a:rPr lang="ru-RU" sz="1200">
                <a:solidFill>
                  <a:srgbClr val="FFFFFF"/>
                </a:solidFill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7</a:t>
            </a:fld>
            <a:endParaRPr lang="ru-RU" sz="1200">
              <a:solidFill>
                <a:srgbClr val="FFFFFF"/>
              </a:solidFill>
            </a:endParaRPr>
          </a:p>
        </p:txBody>
      </p:sp>
      <p:sp>
        <p:nvSpPr>
          <p:cNvPr id="22530" name="Rectangle 2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Rectangle 3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3D763F9-2391-45AD-AA20-3E217DCDE43E}" type="slidenum">
              <a:rPr lang="ru-RU"/>
              <a:pPr/>
              <a:t>8</a:t>
            </a:fld>
            <a:endParaRPr lang="ru-RU"/>
          </a:p>
        </p:txBody>
      </p:sp>
      <p:sp>
        <p:nvSpPr>
          <p:cNvPr id="2355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7FE7A36-FC27-4D05-81E2-6B0C3D46D0D5}" type="slidenum">
              <a:rPr lang="ru-RU" sz="1200">
                <a:solidFill>
                  <a:srgbClr val="FFFFFF"/>
                </a:solidFill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8</a:t>
            </a:fld>
            <a:endParaRPr lang="ru-RU" sz="1200">
              <a:solidFill>
                <a:srgbClr val="FFFFFF"/>
              </a:solidFill>
            </a:endParaRPr>
          </a:p>
        </p:txBody>
      </p:sp>
      <p:sp>
        <p:nvSpPr>
          <p:cNvPr id="23554" name="Rectangle 2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3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02B40D6-97DD-45D3-9565-00BA7E8EE597}" type="slidenum">
              <a:rPr lang="ru-RU"/>
              <a:pPr/>
              <a:t>9</a:t>
            </a:fld>
            <a:endParaRPr lang="ru-RU"/>
          </a:p>
        </p:txBody>
      </p:sp>
      <p:sp>
        <p:nvSpPr>
          <p:cNvPr id="2457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33475" y="677863"/>
            <a:ext cx="4591050" cy="34448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AAD6087-6052-4A8A-B001-8A327FCE4CA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41A732A-5806-4974-8939-83753C34551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-92075"/>
            <a:ext cx="2095500" cy="7775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-92075"/>
            <a:ext cx="6138863" cy="7775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4403E85-166F-473A-9C48-07F28746224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FDDE065-8021-40C0-A576-18E283B18BD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22D881F-39F6-40E4-BB52-AF8885AD8B7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8BE736C-0B1E-435C-ACA7-39CBD6A9241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5888" cy="577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6488" y="1905000"/>
            <a:ext cx="3927475" cy="577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D5E9CCE-8C5D-4160-A65D-4486D13526C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9B1EA20-1E36-4F6F-93F4-DBA141D706B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B3BF6CC-3FDE-4085-A022-9A1FD2B5E42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7AF7D08-C596-4998-9336-4A339A5229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D097168-2CAB-499E-8F38-A29885833CF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CAB2ED7-02B6-4454-9991-0088262E617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1D0E588-C375-4751-B3F1-F417189FF3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CDC69EA-2429-422C-94E8-40B8AE88CB3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-92075"/>
            <a:ext cx="2095500" cy="7775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-92075"/>
            <a:ext cx="6138863" cy="7775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AA711F5-EACD-414A-B0AB-7B40297D72A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5C69299-547C-4A31-B697-782B4B5709D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5888" cy="577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6488" y="1905000"/>
            <a:ext cx="3927475" cy="577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79C971C-C947-454B-B314-F4BA56BA092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490FF22-4430-4CC4-97AC-D775AC3D1A9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9133865-B8FB-4428-9BE8-5EAC3077A44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66A254E-7FE5-4F05-AAEB-95A5F9B92A3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B370381-A1A1-44F2-8C65-08C1BB6EF4B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1E84E1A-A7FB-43C8-BCB1-D4294423C48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00"/>
            </a:gs>
            <a:gs pos="100000">
              <a:srgbClr val="008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5" name="Group 1"/>
          <p:cNvGrpSpPr>
            <a:grpSpLocks/>
          </p:cNvGrpSpPr>
          <p:nvPr/>
        </p:nvGrpSpPr>
        <p:grpSpPr bwMode="auto">
          <a:xfrm>
            <a:off x="319088" y="1828800"/>
            <a:ext cx="8823325" cy="5027613"/>
            <a:chOff x="201" y="1152"/>
            <a:chExt cx="5558" cy="3167"/>
          </a:xfrm>
        </p:grpSpPr>
        <p:sp>
          <p:nvSpPr>
            <p:cNvPr id="1026" name="Freeform 2"/>
            <p:cNvSpPr>
              <a:spLocks noChangeArrowheads="1"/>
            </p:cNvSpPr>
            <p:nvPr/>
          </p:nvSpPr>
          <p:spPr bwMode="auto">
            <a:xfrm>
              <a:off x="528" y="2909"/>
              <a:ext cx="5231" cy="141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>
                <a:alpha val="29999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" name="Freeform 3"/>
            <p:cNvSpPr>
              <a:spLocks noChangeArrowheads="1"/>
            </p:cNvSpPr>
            <p:nvPr/>
          </p:nvSpPr>
          <p:spPr bwMode="auto">
            <a:xfrm>
              <a:off x="210" y="1152"/>
              <a:ext cx="5549" cy="3167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rgbClr val="006600">
                <a:alpha val="29999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8" name="Freeform 4"/>
            <p:cNvSpPr>
              <a:spLocks noChangeArrowheads="1"/>
            </p:cNvSpPr>
            <p:nvPr/>
          </p:nvSpPr>
          <p:spPr bwMode="auto">
            <a:xfrm>
              <a:off x="528" y="2932"/>
              <a:ext cx="5231" cy="1387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C00">
                <a:alpha val="0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9" name="Freeform 5"/>
            <p:cNvSpPr>
              <a:spLocks noChangeArrowheads="1"/>
            </p:cNvSpPr>
            <p:nvPr/>
          </p:nvSpPr>
          <p:spPr bwMode="auto">
            <a:xfrm>
              <a:off x="528" y="1152"/>
              <a:ext cx="4606" cy="28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5400"/>
                </a:gs>
                <a:gs pos="100000">
                  <a:srgbClr val="006600">
                    <a:alpha val="0"/>
                  </a:srgb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0" name="Freeform 6"/>
            <p:cNvSpPr>
              <a:spLocks noChangeArrowheads="1"/>
            </p:cNvSpPr>
            <p:nvPr/>
          </p:nvSpPr>
          <p:spPr bwMode="auto">
            <a:xfrm>
              <a:off x="528" y="1152"/>
              <a:ext cx="28" cy="1784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00"/>
                </a:gs>
                <a:gs pos="100000">
                  <a:srgbClr val="1F791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1" name="Freeform 7"/>
            <p:cNvSpPr>
              <a:spLocks noChangeArrowheads="1"/>
            </p:cNvSpPr>
            <p:nvPr/>
          </p:nvSpPr>
          <p:spPr bwMode="auto">
            <a:xfrm>
              <a:off x="527" y="2904"/>
              <a:ext cx="28" cy="1415"/>
            </a:xfrm>
            <a:custGeom>
              <a:avLst/>
              <a:gdLst>
                <a:gd name="T0" fmla="*/ 0 w 29"/>
                <a:gd name="T1" fmla="*/ 1416 h 1416"/>
                <a:gd name="T2" fmla="*/ 29 w 29"/>
                <a:gd name="T3" fmla="*/ 1416 h 1416"/>
                <a:gd name="T4" fmla="*/ 28 w 29"/>
                <a:gd name="T5" fmla="*/ 24 h 1416"/>
                <a:gd name="T6" fmla="*/ 0 w 29"/>
                <a:gd name="T7" fmla="*/ 0 h 1416"/>
                <a:gd name="T8" fmla="*/ 0 w 29"/>
                <a:gd name="T9" fmla="*/ 1416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0">
              <a:gsLst>
                <a:gs pos="0">
                  <a:srgbClr val="006600"/>
                </a:gs>
                <a:gs pos="100000">
                  <a:srgbClr val="1F791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2" name="Freeform 8"/>
            <p:cNvSpPr>
              <a:spLocks noChangeArrowheads="1"/>
            </p:cNvSpPr>
            <p:nvPr/>
          </p:nvSpPr>
          <p:spPr bwMode="auto">
            <a:xfrm>
              <a:off x="201" y="2904"/>
              <a:ext cx="2878" cy="28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5400"/>
                </a:gs>
                <a:gs pos="100000">
                  <a:srgbClr val="006600">
                    <a:alpha val="0"/>
                  </a:srgb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3" name="Freeform 9"/>
            <p:cNvSpPr>
              <a:spLocks noChangeArrowheads="1"/>
            </p:cNvSpPr>
            <p:nvPr/>
          </p:nvSpPr>
          <p:spPr bwMode="auto">
            <a:xfrm>
              <a:off x="201" y="2904"/>
              <a:ext cx="29" cy="1415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00"/>
                </a:gs>
                <a:gs pos="100000">
                  <a:srgbClr val="1F791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34" name="Rectangle 10"/>
          <p:cNvSpPr>
            <a:spLocks noGrp="1" noChangeArrowheads="1"/>
          </p:cNvSpPr>
          <p:nvPr>
            <p:ph type="dt"/>
          </p:nvPr>
        </p:nvSpPr>
        <p:spPr bwMode="auto">
          <a:xfrm>
            <a:off x="838200" y="6245225"/>
            <a:ext cx="1900238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1pPr>
          </a:lstStyle>
          <a:p>
            <a:endParaRPr lang="ru-RU"/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/>
          </p:nvPr>
        </p:nvSpPr>
        <p:spPr bwMode="auto">
          <a:xfrm>
            <a:off x="6937375" y="6245225"/>
            <a:ext cx="1900238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1pPr>
          </a:lstStyle>
          <a:p>
            <a:fld id="{157234B0-87BB-4C5A-BD00-ECE2D196E59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-92075"/>
            <a:ext cx="8383588" cy="2103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8005763" cy="5778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Четвёртый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latin typeface="+mj-lt"/>
          <a:ea typeface="+mj-ea"/>
          <a:cs typeface="+mj-cs"/>
        </a:defRPr>
      </a:lvl1pPr>
      <a:lvl2pPr marL="742950" indent="-28575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latin typeface="Arial Black" pitchFamily="32" charset="0"/>
          <a:ea typeface="Droid Sans Fallback" charset="0"/>
          <a:cs typeface="Droid Sans Fallback" charset="0"/>
        </a:defRPr>
      </a:lvl2pPr>
      <a:lvl3pPr marL="1143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latin typeface="Arial Black" pitchFamily="32" charset="0"/>
          <a:ea typeface="Droid Sans Fallback" charset="0"/>
          <a:cs typeface="Droid Sans Fallback" charset="0"/>
        </a:defRPr>
      </a:lvl3pPr>
      <a:lvl4pPr marL="1600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latin typeface="Arial Black" pitchFamily="32" charset="0"/>
          <a:ea typeface="Droid Sans Fallback" charset="0"/>
          <a:cs typeface="Droid Sans Fallback" charset="0"/>
        </a:defRPr>
      </a:lvl4pPr>
      <a:lvl5pPr marL="20574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latin typeface="Arial Black" pitchFamily="32" charset="0"/>
          <a:ea typeface="Droid Sans Fallback" charset="0"/>
          <a:cs typeface="Droid Sans Fallback" charset="0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latin typeface="Arial Black" pitchFamily="32" charset="0"/>
          <a:ea typeface="Droid Sans Fallback" charset="0"/>
          <a:cs typeface="Droid Sans Fallback" charset="0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latin typeface="Arial Black" pitchFamily="32" charset="0"/>
          <a:ea typeface="Droid Sans Fallback" charset="0"/>
          <a:cs typeface="Droid Sans Fallback" charset="0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latin typeface="Arial Black" pitchFamily="32" charset="0"/>
          <a:ea typeface="Droid Sans Fallback" charset="0"/>
          <a:cs typeface="Droid Sans Fallback" charset="0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latin typeface="Arial Black" pitchFamily="32" charset="0"/>
          <a:ea typeface="Droid Sans Fallback" charset="0"/>
          <a:cs typeface="Droid Sans Fallback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00"/>
            </a:gs>
            <a:gs pos="100000">
              <a:srgbClr val="008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9" name="Group 1"/>
          <p:cNvGrpSpPr>
            <a:grpSpLocks/>
          </p:cNvGrpSpPr>
          <p:nvPr/>
        </p:nvGrpSpPr>
        <p:grpSpPr bwMode="auto">
          <a:xfrm>
            <a:off x="319088" y="1752600"/>
            <a:ext cx="8823325" cy="5127625"/>
            <a:chOff x="201" y="1104"/>
            <a:chExt cx="5558" cy="3230"/>
          </a:xfrm>
        </p:grpSpPr>
        <p:sp>
          <p:nvSpPr>
            <p:cNvPr id="2050" name="Freeform 2"/>
            <p:cNvSpPr>
              <a:spLocks noChangeArrowheads="1"/>
            </p:cNvSpPr>
            <p:nvPr/>
          </p:nvSpPr>
          <p:spPr bwMode="auto">
            <a:xfrm>
              <a:off x="210" y="1104"/>
              <a:ext cx="5549" cy="3215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rgbClr val="006600">
                <a:alpha val="39999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1" name="Freeform 3"/>
            <p:cNvSpPr>
              <a:spLocks noChangeArrowheads="1"/>
            </p:cNvSpPr>
            <p:nvPr/>
          </p:nvSpPr>
          <p:spPr bwMode="auto">
            <a:xfrm>
              <a:off x="528" y="2400"/>
              <a:ext cx="5231" cy="1919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>
                <a:alpha val="29999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2" name="Freeform 4"/>
            <p:cNvSpPr>
              <a:spLocks noChangeArrowheads="1"/>
            </p:cNvSpPr>
            <p:nvPr/>
          </p:nvSpPr>
          <p:spPr bwMode="auto">
            <a:xfrm>
              <a:off x="201" y="2377"/>
              <a:ext cx="3454" cy="28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5400"/>
                </a:gs>
                <a:gs pos="100000">
                  <a:srgbClr val="006600">
                    <a:alpha val="0"/>
                  </a:srgb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3" name="Freeform 5"/>
            <p:cNvSpPr>
              <a:spLocks noChangeArrowheads="1"/>
            </p:cNvSpPr>
            <p:nvPr/>
          </p:nvSpPr>
          <p:spPr bwMode="auto">
            <a:xfrm>
              <a:off x="528" y="1104"/>
              <a:ext cx="4893" cy="28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5400"/>
                </a:gs>
                <a:gs pos="100000">
                  <a:srgbClr val="006600">
                    <a:alpha val="0"/>
                  </a:srgb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4" name="Freeform 6"/>
            <p:cNvSpPr>
              <a:spLocks noChangeArrowheads="1"/>
            </p:cNvSpPr>
            <p:nvPr/>
          </p:nvSpPr>
          <p:spPr bwMode="auto">
            <a:xfrm>
              <a:off x="201" y="2377"/>
              <a:ext cx="29" cy="1957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00"/>
                </a:gs>
                <a:gs pos="100000">
                  <a:srgbClr val="1F791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5" name="Freeform 7"/>
            <p:cNvSpPr>
              <a:spLocks noChangeArrowheads="1"/>
            </p:cNvSpPr>
            <p:nvPr/>
          </p:nvSpPr>
          <p:spPr bwMode="auto">
            <a:xfrm>
              <a:off x="528" y="1104"/>
              <a:ext cx="28" cy="3224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00"/>
                </a:gs>
                <a:gs pos="100000">
                  <a:srgbClr val="1F791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05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-92075"/>
            <a:ext cx="8383588" cy="2103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8005763" cy="5778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Четвёртый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dt"/>
          </p:nvPr>
        </p:nvSpPr>
        <p:spPr bwMode="auto">
          <a:xfrm>
            <a:off x="990600" y="6245225"/>
            <a:ext cx="1900238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  <a:cs typeface="DejaVu Sans Condensed" charset="0"/>
              </a:defRPr>
            </a:lvl1pPr>
          </a:lstStyle>
          <a:p>
            <a:endParaRPr lang="ru-RU"/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3468688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sldNum"/>
          </p:nvPr>
        </p:nvSpPr>
        <p:spPr bwMode="auto">
          <a:xfrm>
            <a:off x="6937375" y="6245225"/>
            <a:ext cx="1900238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  <a:cs typeface="DejaVu Sans Condensed" charset="0"/>
              </a:defRPr>
            </a:lvl1pPr>
          </a:lstStyle>
          <a:p>
            <a:fld id="{3D6DE969-EE54-45FD-968E-0C5923BEF8F9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latin typeface="+mj-lt"/>
          <a:ea typeface="+mj-ea"/>
          <a:cs typeface="+mj-cs"/>
        </a:defRPr>
      </a:lvl1pPr>
      <a:lvl2pPr marL="742950" indent="-28575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latin typeface="Arial Black" pitchFamily="32" charset="0"/>
          <a:ea typeface="Droid Sans Fallback" charset="0"/>
          <a:cs typeface="Droid Sans Fallback" charset="0"/>
        </a:defRPr>
      </a:lvl2pPr>
      <a:lvl3pPr marL="1143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latin typeface="Arial Black" pitchFamily="32" charset="0"/>
          <a:ea typeface="Droid Sans Fallback" charset="0"/>
          <a:cs typeface="Droid Sans Fallback" charset="0"/>
        </a:defRPr>
      </a:lvl3pPr>
      <a:lvl4pPr marL="1600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latin typeface="Arial Black" pitchFamily="32" charset="0"/>
          <a:ea typeface="Droid Sans Fallback" charset="0"/>
          <a:cs typeface="Droid Sans Fallback" charset="0"/>
        </a:defRPr>
      </a:lvl4pPr>
      <a:lvl5pPr marL="20574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latin typeface="Arial Black" pitchFamily="32" charset="0"/>
          <a:ea typeface="Droid Sans Fallback" charset="0"/>
          <a:cs typeface="Droid Sans Fallback" charset="0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latin typeface="Arial Black" pitchFamily="32" charset="0"/>
          <a:ea typeface="Droid Sans Fallback" charset="0"/>
          <a:cs typeface="Droid Sans Fallback" charset="0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latin typeface="Arial Black" pitchFamily="32" charset="0"/>
          <a:ea typeface="Droid Sans Fallback" charset="0"/>
          <a:cs typeface="Droid Sans Fallback" charset="0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latin typeface="Arial Black" pitchFamily="32" charset="0"/>
          <a:ea typeface="Droid Sans Fallback" charset="0"/>
          <a:cs typeface="Droid Sans Fallback" charset="0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latin typeface="Arial Black" pitchFamily="32" charset="0"/>
          <a:ea typeface="Droid Sans Fallback" charset="0"/>
          <a:cs typeface="Droid Sans Fallback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457200" y="-92075"/>
            <a:ext cx="8385175" cy="7777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4000">
                <a:solidFill>
                  <a:srgbClr val="FFFFFF"/>
                </a:solidFill>
              </a:rPr>
              <a:t>Открытый урок географии</a:t>
            </a:r>
          </a:p>
          <a:p>
            <a:pPr algn="ctr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4000">
                <a:solidFill>
                  <a:srgbClr val="FFFFFF"/>
                </a:solidFill>
              </a:rPr>
              <a:t>В 7Б классе</a:t>
            </a:r>
          </a:p>
          <a:p>
            <a:pPr algn="ctr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4000">
                <a:solidFill>
                  <a:srgbClr val="FFFFFF"/>
                </a:solidFill>
              </a:rPr>
              <a:t>МОУ «Уваровская СОШ»</a:t>
            </a:r>
          </a:p>
          <a:p>
            <a:pPr algn="ctr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4000">
                <a:solidFill>
                  <a:srgbClr val="FFFFFF"/>
                </a:solidFill>
              </a:rPr>
              <a:t>Можайского</a:t>
            </a:r>
          </a:p>
          <a:p>
            <a:pPr algn="ctr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4000">
                <a:solidFill>
                  <a:srgbClr val="FFFFFF"/>
                </a:solidFill>
              </a:rPr>
              <a:t> муниципального района»</a:t>
            </a:r>
          </a:p>
          <a:p>
            <a:pPr algn="ctr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3200" b="1" i="1">
                <a:solidFill>
                  <a:srgbClr val="FFFFFF"/>
                </a:solidFill>
              </a:rPr>
              <a:t>Учитель : Игнатова Татьяна Анатольевна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24075" y="1887538"/>
            <a:ext cx="6840538" cy="4784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932363" y="6092825"/>
            <a:ext cx="18415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5148263" y="6308725"/>
            <a:ext cx="18415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50825" y="260350"/>
            <a:ext cx="4797425" cy="301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5435600" y="404813"/>
            <a:ext cx="3460750" cy="1008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6000" b="1" i="1">
                <a:solidFill>
                  <a:srgbClr val="FFFF66"/>
                </a:solidFill>
              </a:rPr>
              <a:t>Саванна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461963" y="360363"/>
            <a:ext cx="4038600" cy="6489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41313" indent="-339725" algn="ctr">
              <a:lnSpc>
                <a:spcPct val="90000"/>
              </a:lnSpc>
              <a:spcBef>
                <a:spcPts val="600"/>
              </a:spcBef>
              <a:buClr>
                <a:srgbClr val="FFFFFF"/>
              </a:buClr>
              <a:buFont typeface="Bookman Old Style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2400" u="sng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man Old Style" pitchFamily="16" charset="0"/>
            </a:endParaRPr>
          </a:p>
          <a:p>
            <a:pPr marL="341313" indent="-339725" algn="ctr">
              <a:lnSpc>
                <a:spcPct val="90000"/>
              </a:lnSpc>
              <a:spcBef>
                <a:spcPts val="600"/>
              </a:spcBef>
              <a:buClr>
                <a:srgbClr val="FFFFFF"/>
              </a:buClr>
              <a:buFont typeface="Bookman Old Style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2400" u="sng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man Old Style" pitchFamily="16" charset="0"/>
            </a:endParaRPr>
          </a:p>
          <a:p>
            <a:pPr marL="341313" indent="-339725">
              <a:lnSpc>
                <a:spcPct val="90000"/>
              </a:lnSpc>
              <a:spcBef>
                <a:spcPts val="700"/>
              </a:spcBef>
              <a:buClr>
                <a:srgbClr val="0000CC"/>
              </a:buClr>
              <a:buFont typeface="Wingdings" charset="2"/>
              <a:buChar char="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</a:rPr>
              <a:t>Субэкваториальный пояс</a:t>
            </a:r>
          </a:p>
          <a:p>
            <a:pPr marL="341313" indent="-339725">
              <a:lnSpc>
                <a:spcPct val="90000"/>
              </a:lnSpc>
              <a:spcBef>
                <a:spcPts val="700"/>
              </a:spcBef>
              <a:buClr>
                <a:srgbClr val="0000CC"/>
              </a:buClr>
              <a:buFont typeface="Wingdings" charset="2"/>
              <a:buChar char="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</a:rPr>
              <a:t>Летом господствуют экваториальные воздушные массы – влажные и жаркие; зимой – тропические – сухие и жаркие</a:t>
            </a:r>
          </a:p>
          <a:p>
            <a:pPr marL="341313" indent="-339725">
              <a:lnSpc>
                <a:spcPct val="90000"/>
              </a:lnSpc>
              <a:spcBef>
                <a:spcPts val="700"/>
              </a:spcBef>
              <a:buClr>
                <a:srgbClr val="0000CC"/>
              </a:buClr>
              <a:buFont typeface="Wingdings" charset="2"/>
              <a:buChar char="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</a:rPr>
              <a:t>t</a:t>
            </a:r>
            <a:r>
              <a:rPr lang="ru-RU" sz="2400" i="1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</a:rPr>
              <a:t>и</a:t>
            </a:r>
            <a:r>
              <a:rPr lang="ru-RU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</a:rPr>
              <a:t>+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</a:rPr>
              <a:t>24</a:t>
            </a:r>
            <a:r>
              <a:rPr lang="en-US" sz="2400" i="1" baseline="30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</a:rPr>
              <a:t>0 </a:t>
            </a:r>
            <a:r>
              <a:rPr lang="ru-RU" sz="2400" i="1" baseline="30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</a:rPr>
              <a:t>       </a:t>
            </a:r>
            <a:r>
              <a:rPr lang="ru-RU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</a:rPr>
              <a:t>С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</a:rPr>
              <a:t>t</a:t>
            </a:r>
            <a:r>
              <a:rPr lang="ru-RU" sz="2400" i="1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</a:rPr>
              <a:t>я</a:t>
            </a:r>
            <a:r>
              <a:rPr lang="ru-RU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</a:rPr>
              <a:t>+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</a:rPr>
              <a:t>24</a:t>
            </a:r>
            <a:r>
              <a:rPr lang="en-US" sz="2400" i="1" baseline="30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</a:rPr>
              <a:t>0</a:t>
            </a:r>
            <a:r>
              <a:rPr lang="ru-RU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</a:rPr>
              <a:t>С</a:t>
            </a:r>
          </a:p>
          <a:p>
            <a:pPr marL="341313" indent="-339725">
              <a:lnSpc>
                <a:spcPct val="90000"/>
              </a:lnSpc>
              <a:spcBef>
                <a:spcPts val="700"/>
              </a:spcBef>
              <a:buClr>
                <a:srgbClr val="0000CC"/>
              </a:buClr>
              <a:buFont typeface="Wingdings" charset="2"/>
              <a:buChar char="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</a:rPr>
              <a:t>Осадков 1000-2000мм</a:t>
            </a:r>
          </a:p>
          <a:p>
            <a:pPr marL="341313" indent="-339725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Times New Roman" pitchFamily="16" charset="0"/>
              <a:buChar char="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</a:rPr>
              <a:t>Выделяются сезоны:</a:t>
            </a:r>
          </a:p>
          <a:p>
            <a:pPr marL="341313" indent="-339725">
              <a:lnSpc>
                <a:spcPct val="90000"/>
              </a:lnSpc>
              <a:spcBef>
                <a:spcPts val="700"/>
              </a:spcBef>
              <a:buClr>
                <a:srgbClr val="0000CC"/>
              </a:buClr>
              <a:buFont typeface="Wingdings" charset="2"/>
              <a:buChar char="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</a:rPr>
              <a:t>сезон дождей - лето</a:t>
            </a:r>
          </a:p>
          <a:p>
            <a:pPr marL="341313" indent="-339725">
              <a:lnSpc>
                <a:spcPct val="90000"/>
              </a:lnSpc>
              <a:spcBef>
                <a:spcPts val="700"/>
              </a:spcBef>
              <a:buClr>
                <a:srgbClr val="0000CC"/>
              </a:buClr>
              <a:buFont typeface="Wingdings" charset="2"/>
              <a:buChar char="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</a:rPr>
              <a:t>сезон засухи -зима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716463" y="260350"/>
            <a:ext cx="4038600" cy="3446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42900" indent="-339725" algn="ctr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sz="28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6" charset="0"/>
              </a:rPr>
              <a:t>Почвы</a:t>
            </a:r>
          </a:p>
          <a:p>
            <a:pPr marL="342900" indent="-339725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sz="2400" b="1" u="sng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6" charset="0"/>
              </a:rPr>
              <a:t>Красно-бурые саванн</a:t>
            </a:r>
          </a:p>
          <a:p>
            <a:pPr marL="342900" indent="-339725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ru-RU" sz="2400" u="sng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man Old Style" pitchFamily="16" charset="0"/>
            </a:endParaRPr>
          </a:p>
          <a:p>
            <a:pPr marL="342900" indent="-339725">
              <a:lnSpc>
                <a:spcPct val="90000"/>
              </a:lnSpc>
              <a:spcBef>
                <a:spcPts val="700"/>
              </a:spcBef>
              <a:buClr>
                <a:srgbClr val="0000CC"/>
              </a:buClr>
              <a:buFont typeface="Wingdings" charset="2"/>
              <a:buChar char="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Плодородные</a:t>
            </a:r>
          </a:p>
          <a:p>
            <a:pPr marL="342900" indent="-339725">
              <a:lnSpc>
                <a:spcPct val="90000"/>
              </a:lnSpc>
              <a:spcBef>
                <a:spcPts val="700"/>
              </a:spcBef>
              <a:buClr>
                <a:srgbClr val="0000CC"/>
              </a:buClr>
              <a:buFont typeface="Wingdings" charset="2"/>
              <a:buChar char="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Органические вещества накапливаются в сухой сезон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116013" y="404813"/>
            <a:ext cx="2232025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spcBef>
                <a:spcPts val="17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>
                <a:solidFill>
                  <a:srgbClr val="000000"/>
                </a:solidFill>
                <a:latin typeface="Baskerville Old Face" pitchFamily="16" charset="0"/>
                <a:cs typeface="Lucida Sans Unicode" pitchFamily="32" charset="0"/>
              </a:rPr>
              <a:t>Климат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4" dur="1000"/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5" dur="1000" fill="hold"/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1000" fill="hold"/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0" dur="1000"/>
                                        <p:tgtEl>
                                          <p:spTgt spid="143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1" dur="1000" fill="hold"/>
                                        <p:tgtEl>
                                          <p:spTgt spid="143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143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6" dur="1000"/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7" dur="1000" fill="hold"/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1000" fill="hold"/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2" dur="1000"/>
                                        <p:tgtEl>
                                          <p:spTgt spid="143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3" dur="1000" fill="hold"/>
                                        <p:tgtEl>
                                          <p:spTgt spid="143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" dur="1000" fill="hold"/>
                                        <p:tgtEl>
                                          <p:spTgt spid="143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8" dur="1000"/>
                                        <p:tgtEl>
                                          <p:spTgt spid="143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9" dur="1000" fill="hold"/>
                                        <p:tgtEl>
                                          <p:spTgt spid="143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" dur="1000" fill="hold"/>
                                        <p:tgtEl>
                                          <p:spTgt spid="143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4" dur="1000"/>
                                        <p:tgtEl>
                                          <p:spTgt spid="143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5" dur="1000" fill="hold"/>
                                        <p:tgtEl>
                                          <p:spTgt spid="143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" dur="1000" fill="hold"/>
                                        <p:tgtEl>
                                          <p:spTgt spid="143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0" dur="1000"/>
                                        <p:tgtEl>
                                          <p:spTgt spid="143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51" dur="1000" fill="hold"/>
                                        <p:tgtEl>
                                          <p:spTgt spid="143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2" dur="1000" fill="hold"/>
                                        <p:tgtEl>
                                          <p:spTgt spid="143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7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7" dur="1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58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9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7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4" dur="1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65" dur="1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" dur="1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0" dur="10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71" dur="1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2" dur="1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7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6" dur="10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77" dur="1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" dur="1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4400" i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2" charset="0"/>
              </a:rPr>
              <a:t>Домашнее задание: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468313" y="1712913"/>
            <a:ext cx="7199312" cy="28971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3200" b="1" i="1">
                <a:solidFill>
                  <a:srgbClr val="FFFF66"/>
                </a:solidFill>
              </a:rPr>
              <a:t>1.§ 20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3200" b="1" i="1">
                <a:solidFill>
                  <a:srgbClr val="FFFF66"/>
                </a:solidFill>
              </a:rPr>
              <a:t>2.(по выбору) </a:t>
            </a:r>
            <a:r>
              <a:rPr lang="ru-RU" sz="2400" b="1" i="1">
                <a:solidFill>
                  <a:srgbClr val="FFFF66"/>
                </a:solidFill>
              </a:rPr>
              <a:t>Мини – сочинение «путешествие по Африке»,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i="1">
                <a:solidFill>
                  <a:srgbClr val="FFFF66"/>
                </a:solidFill>
              </a:rPr>
              <a:t>или презентация о пустынях Африки,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i="1">
                <a:solidFill>
                  <a:srgbClr val="FFFF66"/>
                </a:solidFill>
              </a:rPr>
              <a:t>или сообщение о влиянии человека на природу Африки.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 sz="2400" b="1" i="1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468313" y="476250"/>
            <a:ext cx="8229600" cy="2436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2900" indent="-341313" algn="ctr">
              <a:spcBef>
                <a:spcPts val="12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sz="4800" b="1" i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Тема : «Природные зоны Африки»</a:t>
            </a:r>
          </a:p>
          <a:p>
            <a:pPr marL="342900" indent="-341313" algn="ctr">
              <a:spcBef>
                <a:spcPts val="12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ru-RU" sz="4800" b="1" i="1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92388" y="2022475"/>
            <a:ext cx="4597400" cy="4673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7" dur="2000"/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4400">
                <a:solidFill>
                  <a:srgbClr val="FFFFFF"/>
                </a:solidFill>
                <a:latin typeface="Arial Black" pitchFamily="32" charset="0"/>
              </a:rPr>
              <a:t>Задачи урока:</a:t>
            </a: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258888" y="2133600"/>
            <a:ext cx="6767512" cy="393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342900" indent="-341313" algn="ctr"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endParaRPr lang="ru-RU" sz="3600">
              <a:solidFill>
                <a:srgbClr val="FFFFFF"/>
              </a:solidFill>
            </a:endParaRPr>
          </a:p>
          <a:p>
            <a:pPr marL="342900" indent="-341313">
              <a:buClr>
                <a:srgbClr val="FFFFFF"/>
              </a:buClr>
              <a:buFont typeface="Times New Roman" pitchFamily="16" charset="0"/>
              <a:buAutoNum type="arabicPeriod"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ru-RU" sz="2400">
                <a:solidFill>
                  <a:srgbClr val="FFFFFF"/>
                </a:solidFill>
              </a:rPr>
              <a:t>Продолжить знакомство с уникальной природой африканского континента.</a:t>
            </a:r>
          </a:p>
          <a:p>
            <a:pPr marL="342900" indent="-341313">
              <a:buClr>
                <a:srgbClr val="FFFFFF"/>
              </a:buClr>
              <a:buFont typeface="Times New Roman" pitchFamily="16" charset="0"/>
              <a:buAutoNum type="arabicPeriod"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ru-RU" sz="2400">
                <a:solidFill>
                  <a:srgbClr val="FFFFFF"/>
                </a:solidFill>
              </a:rPr>
              <a:t>Познакомиться с характерными чертами зоны влажных экваториальных лесов и зоны саванн Африки, с типичными и уникальными представителями растительного и животного мира этих природных зон.</a:t>
            </a:r>
          </a:p>
          <a:p>
            <a:pPr marL="342900" indent="-341313"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endParaRPr lang="ru-RU" sz="24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4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2" charset="0"/>
              </a:rPr>
              <a:t>Вспомните:</a:t>
            </a: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Clr>
                <a:srgbClr val="99FF66"/>
              </a:buClr>
              <a:buFont typeface="Wingdings" charset="2"/>
              <a:buChar char="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3200" b="1" i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Что называется «природной зоной»?</a:t>
            </a:r>
          </a:p>
          <a:p>
            <a:pPr marL="341313" indent="-341313">
              <a:spcBef>
                <a:spcPts val="800"/>
              </a:spcBef>
              <a:buClr>
                <a:srgbClr val="99FF66"/>
              </a:buClr>
              <a:buFont typeface="Wingdings" charset="2"/>
              <a:buChar char="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3200" b="1" i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От чего зависит образование природных зон?</a:t>
            </a:r>
          </a:p>
          <a:p>
            <a:pPr marL="341313" indent="-341313">
              <a:spcBef>
                <a:spcPts val="800"/>
              </a:spcBef>
              <a:buClr>
                <a:srgbClr val="99FF66"/>
              </a:buClr>
              <a:buFont typeface="Wingdings" charset="2"/>
              <a:buChar char="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3200" b="1" i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 чем заключается закон широтной зональности?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-.1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additive="repl"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4" dur="10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5" dur="10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-.1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10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1" dur="10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-.1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" dur="10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457200" y="214313"/>
            <a:ext cx="8386763" cy="1495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 anchorCtr="1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4400" b="1">
                <a:solidFill>
                  <a:srgbClr val="FFFF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2" charset="0"/>
              </a:rPr>
              <a:t>Что такое </a:t>
            </a:r>
            <a:r>
              <a:rPr lang="ru-RU" sz="4800" b="1">
                <a:solidFill>
                  <a:srgbClr val="FFFF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2" charset="0"/>
              </a:rPr>
              <a:t>природная</a:t>
            </a:r>
            <a:r>
              <a:rPr lang="ru-RU" sz="4400" b="1">
                <a:solidFill>
                  <a:srgbClr val="FFFF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2" charset="0"/>
              </a:rPr>
              <a:t> зона?</a:t>
            </a: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838200" y="1905000"/>
            <a:ext cx="8008938" cy="4192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 algn="ctr">
              <a:spcBef>
                <a:spcPts val="8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</a:tabLst>
            </a:pPr>
            <a:r>
              <a:rPr lang="ru-RU" sz="3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Это природный комплекс – это крупный природный комплекс, обладающий общностью температурных условий и увлажнения, почв, растительного и животного мира.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457200" y="333375"/>
            <a:ext cx="8229600" cy="579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500"/>
              </a:spcBef>
              <a:buClr>
                <a:srgbClr val="99FF66"/>
              </a:buClr>
              <a:buFont typeface="Wingdings" charset="2"/>
              <a:buChar char="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0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Используя атлас с.25, перечислите природные зоны Африки. </a:t>
            </a:r>
          </a:p>
          <a:p>
            <a:pPr marL="341313" indent="-341313">
              <a:spcBef>
                <a:spcPts val="500"/>
              </a:spcBef>
              <a:buClr>
                <a:srgbClr val="99FF66"/>
              </a:buClr>
              <a:buFont typeface="Wingdings" charset="2"/>
              <a:buChar char="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0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Каковы особенности их размещения на материке? </a:t>
            </a:r>
          </a:p>
          <a:p>
            <a:pPr marL="341313" indent="-341313">
              <a:spcBef>
                <a:spcPts val="500"/>
              </a:spcBef>
              <a:buClr>
                <a:srgbClr val="99FF66"/>
              </a:buClr>
              <a:buFont typeface="Wingdings" charset="2"/>
              <a:buChar char="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0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От чего в большей степени зависит, какая природная зона образуется  на территории?</a:t>
            </a:r>
          </a:p>
          <a:p>
            <a:pPr marL="341313" indent="-341313">
              <a:spcBef>
                <a:spcPts val="5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2000" b="1" i="1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95513" y="1989138"/>
            <a:ext cx="5029200" cy="5221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9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9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-.1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9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additive="repl"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4" dur="1000"/>
                                        <p:tgtEl>
                                          <p:spTgt spid="9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5" dur="1000" fill="hold"/>
                                        <p:tgtEl>
                                          <p:spTgt spid="9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-.1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1000" fill="hold"/>
                                        <p:tgtEl>
                                          <p:spTgt spid="9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1" dur="1000"/>
                                        <p:tgtEl>
                                          <p:spTgt spid="9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9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-.1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" dur="1000" fill="hold"/>
                                        <p:tgtEl>
                                          <p:spTgt spid="9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i="1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2" charset="0"/>
              </a:rPr>
              <a:t>Таблица 1.</a:t>
            </a:r>
            <a:br>
              <a:rPr lang="ru-RU" i="1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2" charset="0"/>
              </a:rPr>
            </a:br>
            <a:r>
              <a:rPr lang="ru-RU" sz="28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2" charset="0"/>
              </a:rPr>
              <a:t>Характеристика природных зон Африки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838200" y="1905000"/>
            <a:ext cx="3929063" cy="419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2900" indent="-341313"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ru-RU" sz="2800" i="1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1313">
              <a:spcBef>
                <a:spcPts val="700"/>
              </a:spcBef>
              <a:buClr>
                <a:srgbClr val="99FF66"/>
              </a:buClr>
              <a:buFont typeface="Wingdings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ru-RU" sz="2800" i="1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10243" name="Group 3"/>
          <p:cNvGraphicFramePr>
            <a:graphicFrameLocks noGrp="1"/>
          </p:cNvGraphicFramePr>
          <p:nvPr/>
        </p:nvGraphicFramePr>
        <p:xfrm>
          <a:off x="0" y="1484313"/>
          <a:ext cx="9145588" cy="5413376"/>
        </p:xfrm>
        <a:graphic>
          <a:graphicData uri="http://schemas.openxmlformats.org/drawingml/2006/table">
            <a:tbl>
              <a:tblPr/>
              <a:tblGrid>
                <a:gridCol w="2700338"/>
                <a:gridCol w="968375"/>
                <a:gridCol w="1398587"/>
                <a:gridCol w="1123950"/>
                <a:gridCol w="1477963"/>
                <a:gridCol w="1476375"/>
              </a:tblGrid>
              <a:tr h="10080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Природные зоны</a:t>
                      </a: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ФГП</a:t>
                      </a: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Климатический пояс</a:t>
                      </a: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Почвы</a:t>
                      </a: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Расти-тель-ность</a:t>
                      </a: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Живот-ный мир</a:t>
                      </a: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Влажные экваториальные леса (гилея)</a:t>
                      </a: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2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2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2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2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2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900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Саванны</a:t>
                      </a: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2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2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2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2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2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900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Тропические пустыни</a:t>
                      </a: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2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2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2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2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2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Зона жестколистных вечнозеленых лесов и кустарников </a:t>
                      </a: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2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2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2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2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2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644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539750" y="1052513"/>
            <a:ext cx="3671888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4800" i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2" charset="0"/>
              </a:rPr>
              <a:t>Гилея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2349500"/>
            <a:ext cx="4932363" cy="4508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140200" y="0"/>
            <a:ext cx="5003800" cy="3743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716463" y="3752850"/>
            <a:ext cx="4427537" cy="3105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4859338" y="188913"/>
            <a:ext cx="3743325" cy="7127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41313" indent="-339725" algn="ctr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Bookman Old Style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8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6" charset="0"/>
              </a:rPr>
              <a:t>Почвы</a:t>
            </a:r>
          </a:p>
          <a:p>
            <a:pPr marL="341313" indent="-339725" algn="ctr">
              <a:lnSpc>
                <a:spcPct val="90000"/>
              </a:lnSpc>
              <a:spcBef>
                <a:spcPts val="600"/>
              </a:spcBef>
              <a:buClr>
                <a:srgbClr val="0000FF"/>
              </a:buClr>
              <a:buFont typeface="Bookman Old Style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6" charset="0"/>
              </a:rPr>
              <a:t>    </a:t>
            </a:r>
            <a:r>
              <a:rPr lang="ru-RU" sz="2400" b="1" u="sng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6" charset="0"/>
              </a:rPr>
              <a:t>Красно</a:t>
            </a:r>
            <a:r>
              <a:rPr lang="en-US" sz="2400" b="1" u="sng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6" charset="0"/>
              </a:rPr>
              <a:t>-</a:t>
            </a:r>
            <a:r>
              <a:rPr lang="ru-RU" sz="2400" b="1" u="sng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6" charset="0"/>
              </a:rPr>
              <a:t>желтые  </a:t>
            </a:r>
            <a:r>
              <a:rPr lang="ru-RU" sz="24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6" charset="0"/>
              </a:rPr>
              <a:t>       </a:t>
            </a:r>
            <a:r>
              <a:rPr lang="ru-RU" sz="2400" b="1" u="sng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6" charset="0"/>
              </a:rPr>
              <a:t>ферраллитные</a:t>
            </a:r>
          </a:p>
          <a:p>
            <a:pPr marL="341313" indent="-339725">
              <a:lnSpc>
                <a:spcPct val="90000"/>
              </a:lnSpc>
              <a:spcBef>
                <a:spcPts val="700"/>
              </a:spcBef>
              <a:buClr>
                <a:srgbClr val="0000CC"/>
              </a:buClr>
              <a:buFont typeface="Wingdings" charset="2"/>
              <a:buChar char="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</a:rPr>
              <a:t>Содержат много железа</a:t>
            </a:r>
          </a:p>
          <a:p>
            <a:pPr marL="341313" indent="-339725">
              <a:lnSpc>
                <a:spcPct val="90000"/>
              </a:lnSpc>
              <a:spcBef>
                <a:spcPts val="700"/>
              </a:spcBef>
              <a:buClr>
                <a:srgbClr val="0000CC"/>
              </a:buClr>
              <a:buFont typeface="Wingdings" charset="2"/>
              <a:buChar char="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</a:rPr>
              <a:t>Органические вещества разлагаются до конца и  не накапливаются</a:t>
            </a:r>
          </a:p>
          <a:p>
            <a:pPr marL="341313" indent="-339725">
              <a:lnSpc>
                <a:spcPct val="90000"/>
              </a:lnSpc>
              <a:spcBef>
                <a:spcPts val="700"/>
              </a:spcBef>
              <a:buClr>
                <a:srgbClr val="0000CC"/>
              </a:buClr>
              <a:buFont typeface="Wingdings" charset="2"/>
              <a:buChar char="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</a:rPr>
              <a:t>Обилие влаги приводит к непрерывному промыванию на большую глубину почв</a:t>
            </a:r>
          </a:p>
          <a:p>
            <a:pPr marL="341313" indent="-339725">
              <a:lnSpc>
                <a:spcPct val="90000"/>
              </a:lnSpc>
              <a:spcBef>
                <a:spcPts val="700"/>
              </a:spcBef>
              <a:buClr>
                <a:srgbClr val="0000CC"/>
              </a:buClr>
              <a:buFont typeface="Wingdings" charset="2"/>
              <a:buChar char="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</a:rPr>
              <a:t>Происходит заболачивание</a:t>
            </a:r>
            <a:r>
              <a:rPr lang="ru-RU" sz="26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6" charset="0"/>
              </a:rPr>
              <a:t> </a:t>
            </a:r>
          </a:p>
          <a:p>
            <a:pPr marL="341313" indent="-339725">
              <a:lnSpc>
                <a:spcPct val="90000"/>
              </a:lnSpc>
              <a:spcBef>
                <a:spcPts val="700"/>
              </a:spcBef>
              <a:buClr>
                <a:srgbClr val="0000CC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2600" i="1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6" charset="0"/>
            </a:endParaRPr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250825" y="188913"/>
            <a:ext cx="3959225" cy="5965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lvl="1" indent="-282575" algn="ctr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sz="28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Климат</a:t>
            </a:r>
          </a:p>
          <a:p>
            <a:pPr lvl="1" indent="-282575">
              <a:lnSpc>
                <a:spcPct val="90000"/>
              </a:lnSpc>
              <a:spcBef>
                <a:spcPts val="700"/>
              </a:spcBef>
              <a:buClr>
                <a:srgbClr val="0000CC"/>
              </a:buClr>
              <a:buFont typeface="Wingdings" charset="2"/>
              <a:buChar char="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sz="28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Экваториальный пояс</a:t>
            </a:r>
          </a:p>
          <a:p>
            <a:pPr lvl="1" indent="-282575">
              <a:lnSpc>
                <a:spcPct val="90000"/>
              </a:lnSpc>
              <a:spcBef>
                <a:spcPts val="700"/>
              </a:spcBef>
              <a:buClr>
                <a:srgbClr val="0000CC"/>
              </a:buClr>
              <a:buFont typeface="Wingdings" charset="2"/>
              <a:buChar char="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sz="28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Экваториальные воздушные массы – влажные и жаркие</a:t>
            </a:r>
          </a:p>
          <a:p>
            <a:pPr lvl="1" indent="-282575">
              <a:lnSpc>
                <a:spcPct val="90000"/>
              </a:lnSpc>
              <a:spcBef>
                <a:spcPts val="700"/>
              </a:spcBef>
              <a:buClr>
                <a:srgbClr val="0000CC"/>
              </a:buClr>
              <a:buFont typeface="Wingdings" charset="2"/>
              <a:buChar char="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8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ru-RU" sz="2800" i="1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</a:t>
            </a:r>
            <a:r>
              <a:rPr lang="ru-RU" sz="28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+24</a:t>
            </a:r>
            <a:r>
              <a:rPr lang="ru-RU" sz="2800" i="1" baseline="30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r>
              <a:rPr lang="ru-RU" sz="28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</a:t>
            </a:r>
            <a:r>
              <a:rPr lang="ru-RU" sz="2800" i="1" baseline="30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</a:t>
            </a:r>
            <a:r>
              <a:rPr lang="en-US" sz="28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ru-RU" sz="2800" i="1" baseline="-26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я</a:t>
            </a:r>
            <a:r>
              <a:rPr lang="ru-RU" sz="28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+24</a:t>
            </a:r>
            <a:r>
              <a:rPr lang="ru-RU" sz="2800" i="1" baseline="30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r>
              <a:rPr lang="ru-RU" sz="28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</a:t>
            </a:r>
          </a:p>
          <a:p>
            <a:pPr lvl="1" indent="-282575">
              <a:lnSpc>
                <a:spcPct val="90000"/>
              </a:lnSpc>
              <a:spcBef>
                <a:spcPts val="700"/>
              </a:spcBef>
              <a:buClr>
                <a:srgbClr val="0000CC"/>
              </a:buClr>
              <a:buFont typeface="Wingdings" charset="2"/>
              <a:buChar char="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sz="28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осадков 1000-2000мм</a:t>
            </a:r>
            <a:r>
              <a:rPr lang="ru-RU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1" indent="-282575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Дожди идут равномерно в течении всего года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4" dur="1000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5" dur="10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10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9" dur="1000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0" dur="10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10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4" dur="1000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5" dur="1000" fill="hold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1000" fill="hold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9" dur="1000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0" dur="1000" fill="hold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" dur="1000" fill="hold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4" dur="1000"/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5" dur="1000" fill="hold"/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1000" fill="hold"/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1" dur="1000"/>
                                        <p:tgtEl>
                                          <p:spTgt spid="12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2" dur="1000" fill="hold"/>
                                        <p:tgtEl>
                                          <p:spTgt spid="12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" dur="1000" fill="hold"/>
                                        <p:tgtEl>
                                          <p:spTgt spid="12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8" dur="1000"/>
                                        <p:tgtEl>
                                          <p:spTgt spid="122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9" dur="1000" fill="hold"/>
                                        <p:tgtEl>
                                          <p:spTgt spid="122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1000" fill="hold"/>
                                        <p:tgtEl>
                                          <p:spTgt spid="122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4" dur="1000"/>
                                        <p:tgtEl>
                                          <p:spTgt spid="122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55" dur="1000" fill="hold"/>
                                        <p:tgtEl>
                                          <p:spTgt spid="122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" dur="1000" fill="hold"/>
                                        <p:tgtEl>
                                          <p:spTgt spid="122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9" dur="1000"/>
                                        <p:tgtEl>
                                          <p:spTgt spid="122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60" dur="1000" fill="hold"/>
                                        <p:tgtEl>
                                          <p:spTgt spid="122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" dur="1000" fill="hold"/>
                                        <p:tgtEl>
                                          <p:spTgt spid="122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4" dur="1000"/>
                                        <p:tgtEl>
                                          <p:spTgt spid="122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65" dur="1000" fill="hold"/>
                                        <p:tgtEl>
                                          <p:spTgt spid="122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" dur="1000" fill="hold"/>
                                        <p:tgtEl>
                                          <p:spTgt spid="122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9" dur="1000"/>
                                        <p:tgtEl>
                                          <p:spTgt spid="122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70" dur="1000" fill="hold"/>
                                        <p:tgtEl>
                                          <p:spTgt spid="122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1" dur="1000" fill="hold"/>
                                        <p:tgtEl>
                                          <p:spTgt spid="122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 Black"/>
        <a:ea typeface="Droid Sans Fallback"/>
        <a:cs typeface="Droid Sans Fallback"/>
      </a:majorFont>
      <a:minorFont>
        <a:latin typeface="Arial"/>
        <a:ea typeface="Droid Sans Fallback"/>
        <a:cs typeface="Droid Sans Fallback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 Black"/>
        <a:ea typeface="Droid Sans Fallback"/>
        <a:cs typeface="Droid Sans Fallback"/>
      </a:majorFont>
      <a:minorFont>
        <a:latin typeface="Arial"/>
        <a:ea typeface="Droid Sans Fallback"/>
        <a:cs typeface="Droid Sans Fallback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</TotalTime>
  <Words>330</Words>
  <Application>Microsoft Office PowerPoint</Application>
  <PresentationFormat>Экран (4:3)</PresentationFormat>
  <Paragraphs>84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23" baseType="lpstr">
      <vt:lpstr>Times New Roman</vt:lpstr>
      <vt:lpstr>Arial Black</vt:lpstr>
      <vt:lpstr>Droid Sans Fallback</vt:lpstr>
      <vt:lpstr>Arial</vt:lpstr>
      <vt:lpstr>DejaVu Sans Condensed</vt:lpstr>
      <vt:lpstr>Wingdings</vt:lpstr>
      <vt:lpstr>Bookman Old Style</vt:lpstr>
      <vt:lpstr>Baskerville Old Face</vt:lpstr>
      <vt:lpstr>Lucida Sans Unicode</vt:lpstr>
      <vt:lpstr>Тема Office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revaz</cp:lastModifiedBy>
  <cp:revision>20</cp:revision>
  <cp:lastPrinted>1601-01-01T00:00:00Z</cp:lastPrinted>
  <dcterms:created xsi:type="dcterms:W3CDTF">2010-11-08T18:54:33Z</dcterms:created>
  <dcterms:modified xsi:type="dcterms:W3CDTF">2013-02-09T16:35:41Z</dcterms:modified>
</cp:coreProperties>
</file>