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1"/>
  </p:notesMasterIdLst>
  <p:sldIdLst>
    <p:sldId id="279" r:id="rId2"/>
    <p:sldId id="259" r:id="rId3"/>
    <p:sldId id="258" r:id="rId4"/>
    <p:sldId id="268" r:id="rId5"/>
    <p:sldId id="269" r:id="rId6"/>
    <p:sldId id="270" r:id="rId7"/>
    <p:sldId id="256" r:id="rId8"/>
    <p:sldId id="272" r:id="rId9"/>
    <p:sldId id="273" r:id="rId10"/>
    <p:sldId id="275" r:id="rId11"/>
    <p:sldId id="274" r:id="rId12"/>
    <p:sldId id="271" r:id="rId13"/>
    <p:sldId id="262" r:id="rId14"/>
    <p:sldId id="263" r:id="rId15"/>
    <p:sldId id="278" r:id="rId16"/>
    <p:sldId id="264" r:id="rId17"/>
    <p:sldId id="265" r:id="rId18"/>
    <p:sldId id="276" r:id="rId19"/>
    <p:sldId id="27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F1A2C4-8F3E-4265-9C81-5944A87097BF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4FE0A3-9396-4F2C-9348-B23B80D0A5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FE0A3-9396-4F2C-9348-B23B80D0A5CC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FE0A3-9396-4F2C-9348-B23B80D0A5CC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59CC-6124-4656-9CC1-D7EDC0D57F12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747A64-4FB1-47B5-BA4E-893B87D768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59CC-6124-4656-9CC1-D7EDC0D57F12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47A64-4FB1-47B5-BA4E-893B87D76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59CC-6124-4656-9CC1-D7EDC0D57F12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47A64-4FB1-47B5-BA4E-893B87D76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1DE59CC-6124-4656-9CC1-D7EDC0D57F12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46747A64-4FB1-47B5-BA4E-893B87D768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59CC-6124-4656-9CC1-D7EDC0D57F12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47A64-4FB1-47B5-BA4E-893B87D768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59CC-6124-4656-9CC1-D7EDC0D57F12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47A64-4FB1-47B5-BA4E-893B87D768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47A64-4FB1-47B5-BA4E-893B87D768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59CC-6124-4656-9CC1-D7EDC0D57F12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59CC-6124-4656-9CC1-D7EDC0D57F12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47A64-4FB1-47B5-BA4E-893B87D768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59CC-6124-4656-9CC1-D7EDC0D57F12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47A64-4FB1-47B5-BA4E-893B87D76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1DE59CC-6124-4656-9CC1-D7EDC0D57F12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6747A64-4FB1-47B5-BA4E-893B87D768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59CC-6124-4656-9CC1-D7EDC0D57F12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747A64-4FB1-47B5-BA4E-893B87D768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1DE59CC-6124-4656-9CC1-D7EDC0D57F12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46747A64-4FB1-47B5-BA4E-893B87D768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8.xml"/><Relationship Id="rId1" Type="http://schemas.openxmlformats.org/officeDocument/2006/relationships/audio" Target="file:///C:\Documents%20and%20Settings\&#1057;&#1072;&#1087;&#1089;&#1072;&#1081;%20&#1045;%20&#1057;\&#1052;&#1086;&#1080;%20&#1076;&#1086;&#1082;&#1091;&#1084;&#1077;&#1085;&#1090;&#1099;\10%20&#1082;&#1083;&#1072;&#1089;&#1089;.%20&#1051;&#1080;&#1090;&#1077;&#1088;&#1072;&#1090;&#1091;&#1088;&#1072;\&#1086;&#1090;&#1082;&#1088;&#1099;&#1090;&#1099;&#1081;%20&#1091;&#1088;&#1086;.&#1058;&#1102;&#1090;&#1095;&#1077;&#1074;\626721264_tonnel.mp3" TargetMode="Externa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8.xml"/><Relationship Id="rId1" Type="http://schemas.openxmlformats.org/officeDocument/2006/relationships/audio" Target="file:///E:\&#1054;&#1090;&#1082;&#1088;&#1099;&#1090;&#1099;&#1081;%20&#1091;&#1088;&#1086;&#1082;\&#1086;&#1090;&#1082;&#1088;&#1099;&#1090;&#1099;&#1081;%20&#1091;&#1088;&#1086;.&#1058;&#1102;&#1090;&#1095;&#1077;&#1074;\Doga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/>
              <a:t>Сапсай Е.С.,</a:t>
            </a:r>
            <a:r>
              <a:rPr lang="ru-RU" dirty="0" smtClean="0"/>
              <a:t> учитель русского языка и литературы </a:t>
            </a:r>
            <a:endParaRPr lang="ru-RU" dirty="0" smtClean="0"/>
          </a:p>
          <a:p>
            <a:r>
              <a:rPr lang="ru-RU" dirty="0" smtClean="0"/>
              <a:t>(</a:t>
            </a:r>
            <a:r>
              <a:rPr lang="ru-RU" b="1" dirty="0" smtClean="0"/>
              <a:t>237-553-981</a:t>
            </a:r>
            <a:r>
              <a:rPr lang="ru-RU" dirty="0" smtClean="0"/>
              <a:t>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Жизни блаженство</a:t>
            </a:r>
            <a:br>
              <a:rPr lang="ru-RU" dirty="0" smtClean="0"/>
            </a:br>
            <a:r>
              <a:rPr lang="ru-RU" dirty="0" smtClean="0"/>
              <a:t> в одной лишь любви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krudener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500298" cy="32170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Рисунок 5" descr="normal_1820_eleonora.jpg"/>
          <p:cNvPicPr>
            <a:picLocks noChangeAspect="1"/>
          </p:cNvPicPr>
          <p:nvPr/>
        </p:nvPicPr>
        <p:blipFill>
          <a:blip r:embed="rId3">
            <a:grayscl/>
          </a:blip>
          <a:stretch>
            <a:fillRect/>
          </a:stretch>
        </p:blipFill>
        <p:spPr>
          <a:xfrm>
            <a:off x="2214546" y="571480"/>
            <a:ext cx="2571768" cy="344433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Рисунок 7" descr="Эрнестина.jpg"/>
          <p:cNvPicPr>
            <a:picLocks noChangeAspect="1"/>
          </p:cNvPicPr>
          <p:nvPr/>
        </p:nvPicPr>
        <p:blipFill>
          <a:blip r:embed="rId4">
            <a:grayscl/>
          </a:blip>
          <a:stretch>
            <a:fillRect/>
          </a:stretch>
        </p:blipFill>
        <p:spPr>
          <a:xfrm>
            <a:off x="4500562" y="1428736"/>
            <a:ext cx="2786050" cy="363300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Рисунок 6" descr="Денисьева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7500" y="3810000"/>
            <a:ext cx="2476500" cy="304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krudener_1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643174" y="500042"/>
            <a:ext cx="3510363" cy="451666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Прямоугольник 5"/>
          <p:cNvSpPr/>
          <p:nvPr/>
        </p:nvSpPr>
        <p:spPr>
          <a:xfrm>
            <a:off x="1071538" y="4286256"/>
            <a:ext cx="677458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300000"/>
              </a:camera>
              <a:lightRig rig="threePt" dir="t"/>
            </a:scene3d>
          </a:bodyPr>
          <a:lstStyle/>
          <a:p>
            <a:pPr algn="ctr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Амалия фон </a:t>
            </a:r>
            <a:r>
              <a:rPr lang="ru-RU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Лерхенфельд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Открытый урок\открытый уро.Тютчев\d2039356fef5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-133166"/>
            <a:ext cx="9144000" cy="6991166"/>
          </a:xfrm>
          <a:prstGeom prst="rect">
            <a:avLst/>
          </a:prstGeom>
          <a:noFill/>
        </p:spPr>
      </p:pic>
      <p:pic>
        <p:nvPicPr>
          <p:cNvPr id="7" name="Рисунок 6" descr="амалия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3504" y="928670"/>
            <a:ext cx="3562717" cy="42862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9" name="Рисунок 8" descr="aae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282" y="857232"/>
            <a:ext cx="3643338" cy="43577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0" name="626721264_tonnel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428596" y="621508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43900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normal_1820_eleonor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3" y="428604"/>
            <a:ext cx="4107190" cy="550070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1571604" y="4643446"/>
            <a:ext cx="6643734" cy="1861006"/>
          </a:xfrm>
          <a:prstGeom prst="round2DiagRect">
            <a:avLst>
              <a:gd name="adj1" fmla="val 16667"/>
              <a:gd name="adj2" fmla="val 50000"/>
            </a:avLst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Эмилия</a:t>
            </a:r>
            <a:r>
              <a:rPr lang="ru-RU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Элеонора </a:t>
            </a:r>
          </a:p>
          <a:p>
            <a:pPr algn="ctr"/>
            <a:r>
              <a:rPr lang="ru-RU" sz="40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Петерсон</a:t>
            </a:r>
            <a:endParaRPr lang="ru-RU" sz="4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5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Эрнестин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714356"/>
            <a:ext cx="3560943" cy="464346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7" name="Рисунок 6" descr="image001ююю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48" y="4713723"/>
            <a:ext cx="4599545" cy="1844803"/>
          </a:xfrm>
          <a:prstGeom prst="rect">
            <a:avLst/>
          </a:prstGeo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2910" y="457200"/>
            <a:ext cx="8120090" cy="4186246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Цикл - </a:t>
            </a:r>
            <a:r>
              <a:rPr lang="ru-RU" sz="4000" dirty="0" smtClean="0">
                <a:solidFill>
                  <a:schemeClr val="bg1"/>
                </a:solidFill>
              </a:rPr>
              <a:t>группа стихотворений, посвященных одному лицу, объединённых общей мыслью и темой.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24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1" y="780081"/>
            <a:ext cx="3645880" cy="450630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7" name="Рисунок 6" descr="image00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20" y="4357694"/>
            <a:ext cx="4823691" cy="220028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857488" y="2928934"/>
            <a:ext cx="45956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ЛЮБОВЬ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1142984"/>
            <a:ext cx="35719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страдание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2000" y="1500174"/>
            <a:ext cx="380842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борьба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14876" y="4429132"/>
            <a:ext cx="36635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безнадёжность</a:t>
            </a:r>
            <a:endParaRPr lang="ru-RU" sz="36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28860" y="5572140"/>
            <a:ext cx="430190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поединок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5786" y="4786322"/>
            <a:ext cx="22456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трагедия</a:t>
            </a:r>
            <a:endParaRPr lang="ru-RU" sz="36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710594" y="2857496"/>
            <a:ext cx="11112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рок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57158" y="3071810"/>
            <a:ext cx="278608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боль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500"/>
                            </p:stCondLst>
                            <p:childTnLst>
                              <p:par>
                                <p:cTn id="2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500"/>
                            </p:stCondLst>
                            <p:childTnLst>
                              <p:par>
                                <p:cTn id="3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500"/>
                            </p:stCondLst>
                            <p:childTnLst>
                              <p:par>
                                <p:cTn id="4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500"/>
                            </p:stCondLst>
                            <p:childTnLst>
                              <p:par>
                                <p:cTn id="5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8500"/>
                            </p:stCondLst>
                            <p:childTnLst>
                              <p:par>
                                <p:cTn id="6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17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8686800" cy="6572272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Цель урока:</a:t>
            </a:r>
          </a:p>
          <a:p>
            <a:pPr>
              <a:buNone/>
            </a:pPr>
            <a:endParaRPr lang="ru-RU" sz="44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4400" b="1" dirty="0" smtClean="0">
                <a:solidFill>
                  <a:schemeClr val="bg1"/>
                </a:solidFill>
              </a:rPr>
              <a:t>	Продолжая знакомиться с творчеством Ф.И. Тютчева, определить,  каково его представление о любви (его "формулу" любви) и как оно отразилось в его творчестве.</a:t>
            </a:r>
          </a:p>
          <a:p>
            <a:endParaRPr lang="ru-RU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00034" y="1600200"/>
            <a:ext cx="8266014" cy="37338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Сделать письменный анализ стихотворения Ф.И.Тютчева о любви.</a:t>
            </a:r>
          </a:p>
          <a:p>
            <a:endParaRPr lang="ru-RU" sz="4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457200"/>
            <a:ext cx="8191528" cy="1066800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accent1">
                    <a:lumMod val="50000"/>
                  </a:schemeClr>
                </a:solidFill>
              </a:rPr>
              <a:t>Дома: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Рисунок 5" descr="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83" y="4233868"/>
            <a:ext cx="2749087" cy="2052652"/>
          </a:xfrm>
          <a:prstGeom prst="rect">
            <a:avLst/>
          </a:prstGeom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2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642910" y="428604"/>
            <a:ext cx="5207354" cy="50720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16148" y="5693751"/>
            <a:ext cx="3500462" cy="781048"/>
          </a:xfrm>
        </p:spPr>
        <p:txBody>
          <a:bodyPr>
            <a:noAutofit/>
          </a:bodyPr>
          <a:lstStyle/>
          <a:p>
            <a:r>
              <a:rPr lang="ru-RU" sz="2800" b="0" dirty="0" smtClean="0">
                <a:solidFill>
                  <a:schemeClr val="bg1"/>
                </a:solidFill>
              </a:rPr>
              <a:t>Густав </a:t>
            </a:r>
            <a:r>
              <a:rPr lang="ru-RU" sz="2800" b="0" dirty="0" err="1" smtClean="0">
                <a:solidFill>
                  <a:schemeClr val="bg1"/>
                </a:solidFill>
              </a:rPr>
              <a:t>Климт</a:t>
            </a:r>
            <a:r>
              <a:rPr lang="ru-RU" sz="2800" b="0" dirty="0" smtClean="0">
                <a:solidFill>
                  <a:schemeClr val="bg1"/>
                </a:solidFill>
              </a:rPr>
              <a:t>. Любовь</a:t>
            </a:r>
            <a:endParaRPr lang="ru-RU" sz="2800" b="0" dirty="0">
              <a:solidFill>
                <a:schemeClr val="bg1"/>
              </a:solidFill>
            </a:endParaRPr>
          </a:p>
        </p:txBody>
      </p:sp>
      <p:pic>
        <p:nvPicPr>
          <p:cNvPr id="7" name="Dog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215338" y="6072206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2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20390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71472" y="857232"/>
            <a:ext cx="8194576" cy="5715040"/>
          </a:xfrm>
        </p:spPr>
        <p:txBody>
          <a:bodyPr>
            <a:noAutofit/>
          </a:bodyPr>
          <a:lstStyle/>
          <a:p>
            <a:r>
              <a:rPr lang="ru-RU" sz="4400" dirty="0" smtClean="0"/>
              <a:t>	</a:t>
            </a:r>
            <a:r>
              <a:rPr lang="ru-RU" sz="4800" dirty="0" smtClean="0">
                <a:solidFill>
                  <a:schemeClr val="bg1"/>
                </a:solidFill>
              </a:rPr>
              <a:t>Тебе любовь – как высшая награда…</a:t>
            </a:r>
          </a:p>
          <a:p>
            <a:pPr algn="r"/>
            <a:r>
              <a:rPr lang="ru-RU" sz="3600" dirty="0" err="1" smtClean="0">
                <a:solidFill>
                  <a:schemeClr val="bg1"/>
                </a:solidFill>
              </a:rPr>
              <a:t>Франческо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</a:rPr>
              <a:t>Петрарака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</a:p>
          <a:p>
            <a:pPr algn="r"/>
            <a:r>
              <a:rPr lang="ru-RU" sz="2800" dirty="0" smtClean="0">
                <a:solidFill>
                  <a:schemeClr val="bg1"/>
                </a:solidFill>
              </a:rPr>
              <a:t>(1304-1374)        </a:t>
            </a:r>
          </a:p>
          <a:p>
            <a:pPr algn="r"/>
            <a:r>
              <a:rPr lang="ru-RU" sz="2800" dirty="0" smtClean="0">
                <a:solidFill>
                  <a:schemeClr val="bg1"/>
                </a:solidFill>
              </a:rPr>
              <a:t>поэт,</a:t>
            </a:r>
          </a:p>
          <a:p>
            <a:pPr algn="r">
              <a:lnSpc>
                <a:spcPct val="100000"/>
              </a:lnSpc>
              <a:spcAft>
                <a:spcPts val="500"/>
              </a:spcAft>
            </a:pP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родончальник</a:t>
            </a:r>
            <a:r>
              <a:rPr lang="ru-RU" sz="2800" dirty="0" smtClean="0">
                <a:solidFill>
                  <a:schemeClr val="bg1"/>
                </a:solidFill>
              </a:rPr>
              <a:t> гуманистической культуры Возрождения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28662" y="571480"/>
            <a:ext cx="7837386" cy="5572164"/>
          </a:xfrm>
        </p:spPr>
        <p:txBody>
          <a:bodyPr>
            <a:normAutofit fontScale="77500" lnSpcReduction="20000"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Любовь – над бурей поднятый 								маяк,</a:t>
            </a:r>
          </a:p>
          <a:p>
            <a:r>
              <a:rPr lang="ru-RU" sz="4800" dirty="0" smtClean="0">
                <a:solidFill>
                  <a:schemeClr val="bg1"/>
                </a:solidFill>
              </a:rPr>
              <a:t>Не меркнущий во мраке и тумане.</a:t>
            </a:r>
          </a:p>
          <a:p>
            <a:r>
              <a:rPr lang="ru-RU" sz="4800" dirty="0" smtClean="0">
                <a:solidFill>
                  <a:schemeClr val="bg1"/>
                </a:solidFill>
              </a:rPr>
              <a:t>Любовь – звезда, которою моряк</a:t>
            </a:r>
          </a:p>
          <a:p>
            <a:r>
              <a:rPr lang="ru-RU" sz="4800" dirty="0" smtClean="0">
                <a:solidFill>
                  <a:schemeClr val="bg1"/>
                </a:solidFill>
              </a:rPr>
              <a:t>Определяет место в океане.</a:t>
            </a:r>
          </a:p>
          <a:p>
            <a:pPr algn="r"/>
            <a:r>
              <a:rPr lang="ru-RU" sz="4000" dirty="0" smtClean="0">
                <a:solidFill>
                  <a:schemeClr val="bg1"/>
                </a:solidFill>
              </a:rPr>
              <a:t>Уильям Шекспир</a:t>
            </a:r>
          </a:p>
          <a:p>
            <a:pPr algn="r"/>
            <a:r>
              <a:rPr lang="ru-RU" sz="3100" dirty="0" smtClean="0">
                <a:solidFill>
                  <a:schemeClr val="bg1"/>
                </a:solidFill>
              </a:rPr>
              <a:t>(1564 – 1616) англ.драматург, поэт, актёр</a:t>
            </a:r>
          </a:p>
          <a:p>
            <a:endParaRPr lang="ru-RU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42910" y="642918"/>
            <a:ext cx="8123138" cy="535785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3900" dirty="0" smtClean="0">
                <a:solidFill>
                  <a:schemeClr val="bg1"/>
                </a:solidFill>
              </a:rPr>
              <a:t>Любовь – неведомая страна, и мы все плывём туда: каждый на своём корабле, и каждый из нас на своём корабле капитан и ведёт корабль своим собственным путём.</a:t>
            </a:r>
          </a:p>
          <a:p>
            <a:pPr algn="r"/>
            <a:r>
              <a:rPr lang="ru-RU" sz="2800" dirty="0" smtClean="0">
                <a:solidFill>
                  <a:schemeClr val="bg1"/>
                </a:solidFill>
              </a:rPr>
              <a:t>М.М.Пришвин</a:t>
            </a:r>
          </a:p>
          <a:p>
            <a:pPr algn="r"/>
            <a:r>
              <a:rPr lang="ru-RU" sz="2800" dirty="0" smtClean="0">
                <a:solidFill>
                  <a:schemeClr val="bg1"/>
                </a:solidFill>
              </a:rPr>
              <a:t>(1873-1954)</a:t>
            </a:r>
          </a:p>
          <a:p>
            <a:endParaRPr lang="ru-RU" sz="4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57158" y="571480"/>
            <a:ext cx="8215370" cy="5214974"/>
          </a:xfrm>
        </p:spPr>
        <p:txBody>
          <a:bodyPr>
            <a:normAutofit/>
          </a:bodyPr>
          <a:lstStyle/>
          <a:p>
            <a:pPr lvl="0"/>
            <a:r>
              <a:rPr lang="ru-RU" sz="4800" dirty="0" smtClean="0">
                <a:solidFill>
                  <a:schemeClr val="bg1"/>
                </a:solidFill>
              </a:rPr>
              <a:t>Только влюблённый имеет право на звание человека </a:t>
            </a:r>
          </a:p>
          <a:p>
            <a:pPr lvl="0" algn="r"/>
            <a:r>
              <a:rPr lang="ru-RU" sz="4800" dirty="0" smtClean="0">
                <a:solidFill>
                  <a:schemeClr val="bg1"/>
                </a:solidFill>
              </a:rPr>
              <a:t>А. Блок </a:t>
            </a:r>
          </a:p>
          <a:p>
            <a:pPr lvl="0" algn="r"/>
            <a:r>
              <a:rPr lang="ru-RU" sz="4800" dirty="0" smtClean="0">
                <a:solidFill>
                  <a:schemeClr val="bg1"/>
                </a:solidFill>
              </a:rPr>
              <a:t>(1880 - 1921)</a:t>
            </a:r>
          </a:p>
          <a:p>
            <a:endParaRPr lang="ru-RU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4429132"/>
            <a:ext cx="2833694" cy="211582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6"/>
                </a:solidFill>
              </a:rPr>
              <a:t>Любовная  лирика Ф.И.Тютчева</a:t>
            </a:r>
            <a:endParaRPr lang="ru-RU" sz="3200" dirty="0">
              <a:solidFill>
                <a:schemeClr val="accent6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357298"/>
            <a:ext cx="8305800" cy="1981200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«Жизни блаженство в одной лишь любви…»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17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8686800" cy="6572272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Цель урока:</a:t>
            </a:r>
          </a:p>
          <a:p>
            <a:pPr>
              <a:buNone/>
            </a:pPr>
            <a:endParaRPr lang="ru-RU" sz="44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4400" b="1" dirty="0" smtClean="0">
                <a:solidFill>
                  <a:schemeClr val="bg1"/>
                </a:solidFill>
              </a:rPr>
              <a:t>	Продолжая знакомиться с творчеством Ф.И. Тютчева, определить,  каково его представление о любви (его "формулу" любви) и как оно отразилось в его творчестве.</a:t>
            </a:r>
          </a:p>
          <a:p>
            <a:endParaRPr lang="ru-RU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14348" y="1714488"/>
            <a:ext cx="8051700" cy="4143404"/>
          </a:xfrm>
        </p:spPr>
        <p:txBody>
          <a:bodyPr>
            <a:normAutofit fontScale="92500" lnSpcReduction="20000"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1. Поэзия намеков, догадок, умолчаний;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2. Стихи не имеют сюжета: лирические миниатюры передают не мысли и чувства, а «летучее» настроение поэта;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3. Искусство не должно быть связано с жизнью;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4.Поэт не должен вмешиваться в дела бедного мира;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5. Поэзия для избранных. 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857232"/>
            <a:ext cx="8120090" cy="1285884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/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 smtClean="0">
                <a:solidFill>
                  <a:srgbClr val="C00000"/>
                </a:solidFill>
              </a:rPr>
              <a:t/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 smtClean="0">
                <a:solidFill>
                  <a:srgbClr val="C00000"/>
                </a:solidFill>
              </a:rPr>
              <a:t/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 smtClean="0">
                <a:solidFill>
                  <a:srgbClr val="C00000"/>
                </a:solidFill>
              </a:rPr>
              <a:t/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 smtClean="0">
                <a:solidFill>
                  <a:srgbClr val="C00000"/>
                </a:solidFill>
              </a:rPr>
              <a:t/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 smtClean="0">
                <a:solidFill>
                  <a:srgbClr val="C00000"/>
                </a:solidFill>
              </a:rPr>
              <a:t>Особенности поэзии «чистого искусства»:</a:t>
            </a:r>
            <a:br>
              <a:rPr lang="ru-RU" sz="4000" dirty="0" smtClean="0">
                <a:solidFill>
                  <a:srgbClr val="C00000"/>
                </a:solidFill>
              </a:rPr>
            </a:br>
            <a:endParaRPr lang="ru-RU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0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326</TotalTime>
  <Words>186</Words>
  <Application>Microsoft Office PowerPoint</Application>
  <PresentationFormat>Экран (4:3)</PresentationFormat>
  <Paragraphs>51</Paragraphs>
  <Slides>19</Slides>
  <Notes>2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Бумажная</vt:lpstr>
      <vt:lpstr>Жизни блаженство  в одной лишь любви</vt:lpstr>
      <vt:lpstr>Густав Климт. Любовь</vt:lpstr>
      <vt:lpstr>Слайд 3</vt:lpstr>
      <vt:lpstr>Слайд 4</vt:lpstr>
      <vt:lpstr>Слайд 5</vt:lpstr>
      <vt:lpstr>Слайд 6</vt:lpstr>
      <vt:lpstr>«Жизни блаженство в одной лишь любви…»</vt:lpstr>
      <vt:lpstr>Слайд 8</vt:lpstr>
      <vt:lpstr>     Особенности поэзии «чистого искусства»: </vt:lpstr>
      <vt:lpstr>Слайд 10</vt:lpstr>
      <vt:lpstr>Слайд 11</vt:lpstr>
      <vt:lpstr>Слайд 12</vt:lpstr>
      <vt:lpstr>Слайд 13</vt:lpstr>
      <vt:lpstr>Слайд 14</vt:lpstr>
      <vt:lpstr>Цикл - группа стихотворений, посвященных одному лицу, объединённых общей мыслью и темой.</vt:lpstr>
      <vt:lpstr>Слайд 16</vt:lpstr>
      <vt:lpstr>Слайд 17</vt:lpstr>
      <vt:lpstr>Слайд 18</vt:lpstr>
      <vt:lpstr>Дома:</vt:lpstr>
    </vt:vector>
  </TitlesOfParts>
  <Company>123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«Жизни блаженство в одной лишь любви…»</dc:title>
  <dc:creator>123</dc:creator>
  <cp:lastModifiedBy>РЯ</cp:lastModifiedBy>
  <cp:revision>38</cp:revision>
  <dcterms:created xsi:type="dcterms:W3CDTF">2009-01-24T16:01:00Z</dcterms:created>
  <dcterms:modified xsi:type="dcterms:W3CDTF">2012-12-03T06:26:12Z</dcterms:modified>
</cp:coreProperties>
</file>