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14"/>
  </p:notesMasterIdLst>
  <p:sldIdLst>
    <p:sldId id="256" r:id="rId2"/>
    <p:sldId id="257" r:id="rId3"/>
    <p:sldId id="266" r:id="rId4"/>
    <p:sldId id="258" r:id="rId5"/>
    <p:sldId id="267" r:id="rId6"/>
    <p:sldId id="269" r:id="rId7"/>
    <p:sldId id="268" r:id="rId8"/>
    <p:sldId id="261" r:id="rId9"/>
    <p:sldId id="259" r:id="rId10"/>
    <p:sldId id="260" r:id="rId11"/>
    <p:sldId id="270" r:id="rId12"/>
    <p:sldId id="262"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48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8627CE-CC46-442B-A97A-8085CD475777}" type="datetimeFigureOut">
              <a:rPr lang="ru-RU" smtClean="0"/>
              <a:pPr/>
              <a:t>28.11.2012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E204FB-EEFF-4B12-A801-5A1048B900A2}" type="slidenum">
              <a:rPr lang="ru-RU" smtClean="0"/>
              <a:pPr/>
              <a:t>‹#›</a:t>
            </a:fld>
            <a:endParaRPr lang="ru-RU"/>
          </a:p>
        </p:txBody>
      </p:sp>
    </p:spTree>
    <p:extLst>
      <p:ext uri="{BB962C8B-B14F-4D97-AF65-F5344CB8AC3E}">
        <p14:creationId xmlns="" xmlns:p14="http://schemas.microsoft.com/office/powerpoint/2010/main" val="4168003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1E204FB-EEFF-4B12-A801-5A1048B900A2}" type="slidenum">
              <a:rPr lang="ru-RU" smtClean="0"/>
              <a:pPr/>
              <a:t>2</a:t>
            </a:fld>
            <a:endParaRPr lang="ru-RU"/>
          </a:p>
        </p:txBody>
      </p:sp>
    </p:spTree>
    <p:extLst>
      <p:ext uri="{BB962C8B-B14F-4D97-AF65-F5344CB8AC3E}">
        <p14:creationId xmlns="" xmlns:p14="http://schemas.microsoft.com/office/powerpoint/2010/main" val="1365470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1E204FB-EEFF-4B12-A801-5A1048B900A2}" type="slidenum">
              <a:rPr lang="ru-RU" smtClean="0"/>
              <a:pPr/>
              <a:t>4</a:t>
            </a:fld>
            <a:endParaRPr lang="ru-RU"/>
          </a:p>
        </p:txBody>
      </p:sp>
    </p:spTree>
    <p:extLst>
      <p:ext uri="{BB962C8B-B14F-4D97-AF65-F5344CB8AC3E}">
        <p14:creationId xmlns="" xmlns:p14="http://schemas.microsoft.com/office/powerpoint/2010/main" val="2523257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1E204FB-EEFF-4B12-A801-5A1048B900A2}" type="slidenum">
              <a:rPr lang="ru-RU" smtClean="0"/>
              <a:pPr/>
              <a:t>5</a:t>
            </a:fld>
            <a:endParaRPr lang="ru-RU"/>
          </a:p>
        </p:txBody>
      </p:sp>
    </p:spTree>
    <p:extLst>
      <p:ext uri="{BB962C8B-B14F-4D97-AF65-F5344CB8AC3E}">
        <p14:creationId xmlns="" xmlns:p14="http://schemas.microsoft.com/office/powerpoint/2010/main" val="2523257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4C71EC6-210F-42DE-9C53-41977AD35B3D}" type="datetimeFigureOut">
              <a:rPr lang="ru-RU" smtClean="0"/>
              <a:pPr/>
              <a:t>28.11.2012</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28.11.2012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28.11.2012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pPr/>
              <a:t>28.11.2012</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4C71EC6-210F-42DE-9C53-41977AD35B3D}" type="datetimeFigureOut">
              <a:rPr lang="ru-RU" smtClean="0"/>
              <a:pPr/>
              <a:t>28.11.2012</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19B0651-EE4F-4900-A07F-96A6BFA9D0F0}"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4C71EC6-210F-42DE-9C53-41977AD35B3D}" type="datetimeFigureOut">
              <a:rPr lang="ru-RU" smtClean="0"/>
              <a:pPr/>
              <a:t>28.11.2012</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4C71EC6-210F-42DE-9C53-41977AD35B3D}" type="datetimeFigureOut">
              <a:rPr lang="ru-RU" smtClean="0"/>
              <a:pPr/>
              <a:t>28.11.2012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19B0651-EE4F-4900-A07F-96A6BFA9D0F0}"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4C71EC6-210F-42DE-9C53-41977AD35B3D}" type="datetimeFigureOut">
              <a:rPr lang="ru-RU" smtClean="0"/>
              <a:pPr/>
              <a:t>28.11.2012</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pPr/>
              <a:t>28.11.2012</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pPr/>
              <a:t>28.11.2012</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B4C71EC6-210F-42DE-9C53-41977AD35B3D}" type="datetimeFigureOut">
              <a:rPr lang="ru-RU" smtClean="0"/>
              <a:pPr/>
              <a:t>28.11.2012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4C71EC6-210F-42DE-9C53-41977AD35B3D}" type="datetimeFigureOut">
              <a:rPr lang="ru-RU" smtClean="0"/>
              <a:pPr/>
              <a:t>28.11.2012</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9B0651-EE4F-4900-A07F-96A6BFA9D0F0}"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154" y="260648"/>
            <a:ext cx="7424598" cy="923330"/>
          </a:xfrm>
          <a:prstGeom prst="rect">
            <a:avLst/>
          </a:prstGeom>
          <a:noFill/>
        </p:spPr>
        <p:txBody>
          <a:bodyPr wrap="none" lIns="91440" tIns="45720" rIns="91440" bIns="45720">
            <a:spAutoFit/>
          </a:bodyPr>
          <a:lstStyle/>
          <a:p>
            <a:pPr algn="ct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Presentation on topic:</a:t>
            </a:r>
          </a:p>
        </p:txBody>
      </p:sp>
      <p:sp>
        <p:nvSpPr>
          <p:cNvPr id="5" name="Прямоугольник 4"/>
          <p:cNvSpPr/>
          <p:nvPr/>
        </p:nvSpPr>
        <p:spPr>
          <a:xfrm>
            <a:off x="1798670" y="1340768"/>
            <a:ext cx="5481565" cy="523220"/>
          </a:xfrm>
          <a:prstGeom prst="rect">
            <a:avLst/>
          </a:prstGeom>
          <a:noFill/>
        </p:spPr>
        <p:txBody>
          <a:bodyPr wrap="none" lIns="91440" tIns="45720" rIns="91440" bIns="45720">
            <a:spAutoFit/>
          </a:bodyPr>
          <a:lstStyle/>
          <a:p>
            <a:pPr algn="ctr"/>
            <a:r>
              <a:rPr lang="ru-RU"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r>
              <a:rPr lang="en-US"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RUSSIA </a:t>
            </a:r>
            <a:r>
              <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MY </a:t>
            </a:r>
            <a:r>
              <a:rPr lang="en-US"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MOTHERLAND</a:t>
            </a:r>
            <a:r>
              <a:rPr lang="ru-RU"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1026" name="Picture 2" descr="C:\Users\Марина\Desktop\354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6805" y="2034716"/>
            <a:ext cx="8065326" cy="4609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94003253"/>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Марина\Desktop\f_2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116632"/>
            <a:ext cx="2448272" cy="3456384"/>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C:\Users\Марина\Desktop\valeria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44208" y="3342928"/>
            <a:ext cx="2483277" cy="3493913"/>
          </a:xfrm>
          <a:prstGeom prst="rect">
            <a:avLst/>
          </a:prstGeom>
          <a:noFill/>
          <a:extLst>
            <a:ext uri="{909E8E84-426E-40DD-AFC4-6F175D3DCCD1}">
              <a14:hiddenFill xmlns="" xmlns:a14="http://schemas.microsoft.com/office/drawing/2010/main">
                <a:solidFill>
                  <a:srgbClr val="FFFFFF"/>
                </a:solidFill>
              </a14:hiddenFill>
            </a:ext>
          </a:extLst>
        </p:spPr>
      </p:pic>
      <p:sp>
        <p:nvSpPr>
          <p:cNvPr id="2" name="Стрелка вправо 1"/>
          <p:cNvSpPr/>
          <p:nvPr/>
        </p:nvSpPr>
        <p:spPr>
          <a:xfrm>
            <a:off x="2987824" y="1232756"/>
            <a:ext cx="1728192" cy="122413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
        <p:nvSpPr>
          <p:cNvPr id="4" name="Стрелка вниз 3"/>
          <p:cNvSpPr/>
          <p:nvPr/>
        </p:nvSpPr>
        <p:spPr>
          <a:xfrm rot="5400000">
            <a:off x="4644008" y="4437112"/>
            <a:ext cx="1368152" cy="1800200"/>
          </a:xfrm>
          <a:prstGeom prst="downArrow">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2"/>
              </a:solidFill>
            </a:endParaRPr>
          </a:p>
        </p:txBody>
      </p:sp>
      <p:sp>
        <p:nvSpPr>
          <p:cNvPr id="5" name="Прямоугольник 4"/>
          <p:cNvSpPr/>
          <p:nvPr/>
        </p:nvSpPr>
        <p:spPr>
          <a:xfrm>
            <a:off x="3347864" y="126732"/>
            <a:ext cx="5421869"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Lev Leshchenko</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Прямоугольник 5"/>
          <p:cNvSpPr/>
          <p:nvPr/>
        </p:nvSpPr>
        <p:spPr>
          <a:xfrm>
            <a:off x="611560" y="3861048"/>
            <a:ext cx="3730561" cy="923330"/>
          </a:xfrm>
          <a:prstGeom prst="rect">
            <a:avLst/>
          </a:prstGeom>
          <a:noFill/>
        </p:spPr>
        <p:txBody>
          <a:bodyPr wrap="squar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Valeria</a:t>
            </a:r>
            <a:endParaRPr lang="ru-R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TextBox 6"/>
          <p:cNvSpPr txBox="1"/>
          <p:nvPr/>
        </p:nvSpPr>
        <p:spPr>
          <a:xfrm>
            <a:off x="597705" y="4928598"/>
            <a:ext cx="3744416" cy="1200329"/>
          </a:xfrm>
          <a:prstGeom prst="rect">
            <a:avLst/>
          </a:prstGeom>
          <a:noFill/>
        </p:spPr>
        <p:txBody>
          <a:bodyPr wrap="square" rtlCol="0">
            <a:spAutoFit/>
          </a:bodyPr>
          <a:lstStyle/>
          <a:p>
            <a:r>
              <a:rPr lang="en-US" dirty="0" smtClean="0"/>
              <a:t>Valeria – Russian singer. She was </a:t>
            </a:r>
            <a:r>
              <a:rPr lang="en-US" dirty="0"/>
              <a:t>born on 17 April in </a:t>
            </a:r>
            <a:r>
              <a:rPr lang="en-US" dirty="0" err="1" smtClean="0"/>
              <a:t>Atkarsk</a:t>
            </a:r>
            <a:r>
              <a:rPr lang="en-US" dirty="0" smtClean="0"/>
              <a:t>, </a:t>
            </a:r>
            <a:r>
              <a:rPr lang="en-US" dirty="0"/>
              <a:t>Saratov region. One of her most famous </a:t>
            </a:r>
            <a:r>
              <a:rPr lang="en-US" dirty="0" smtClean="0"/>
              <a:t>songs is </a:t>
            </a:r>
            <a:r>
              <a:rPr lang="en-US" dirty="0"/>
              <a:t>"I'm flying."</a:t>
            </a:r>
            <a:endParaRPr lang="ru-RU" dirty="0"/>
          </a:p>
        </p:txBody>
      </p:sp>
      <p:sp>
        <p:nvSpPr>
          <p:cNvPr id="8" name="TextBox 7"/>
          <p:cNvSpPr txBox="1"/>
          <p:nvPr/>
        </p:nvSpPr>
        <p:spPr>
          <a:xfrm>
            <a:off x="4716015" y="1232756"/>
            <a:ext cx="4176465" cy="1477328"/>
          </a:xfrm>
          <a:prstGeom prst="rect">
            <a:avLst/>
          </a:prstGeom>
          <a:noFill/>
        </p:spPr>
        <p:txBody>
          <a:bodyPr wrap="square" rtlCol="0">
            <a:spAutoFit/>
          </a:bodyPr>
          <a:lstStyle/>
          <a:p>
            <a:r>
              <a:rPr lang="en-US" dirty="0"/>
              <a:t>Lev Leshchenko - Russian singer. He was born </a:t>
            </a:r>
            <a:r>
              <a:rPr lang="en-US" dirty="0" smtClean="0"/>
              <a:t>on February </a:t>
            </a:r>
            <a:r>
              <a:rPr lang="en-US" dirty="0"/>
              <a:t>1, 1942 in Moscow. </a:t>
            </a:r>
            <a:r>
              <a:rPr lang="en-US" dirty="0" smtClean="0"/>
              <a:t>His </a:t>
            </a:r>
            <a:r>
              <a:rPr lang="en-US" dirty="0"/>
              <a:t>famous </a:t>
            </a:r>
            <a:r>
              <a:rPr lang="en-US" dirty="0" smtClean="0"/>
              <a:t>songs  are :”The Day of </a:t>
            </a:r>
            <a:r>
              <a:rPr lang="en-US" dirty="0" err="1" smtClean="0"/>
              <a:t>Victory”,"Parental</a:t>
            </a:r>
            <a:r>
              <a:rPr lang="en-US" dirty="0" smtClean="0"/>
              <a:t> </a:t>
            </a:r>
            <a:r>
              <a:rPr lang="en-US" dirty="0"/>
              <a:t>home", "I love you, the capital."</a:t>
            </a:r>
            <a:endParaRPr lang="ru-RU" dirty="0"/>
          </a:p>
        </p:txBody>
      </p:sp>
    </p:spTree>
    <p:extLst>
      <p:ext uri="{BB962C8B-B14F-4D97-AF65-F5344CB8AC3E}">
        <p14:creationId xmlns="" xmlns:p14="http://schemas.microsoft.com/office/powerpoint/2010/main" val="335388338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80">
                                          <p:stCondLst>
                                            <p:cond delay="0"/>
                                          </p:stCondLst>
                                        </p:cTn>
                                        <p:tgtEl>
                                          <p:spTgt spid="3075"/>
                                        </p:tgtEl>
                                      </p:cBhvr>
                                    </p:animEffect>
                                    <p:anim calcmode="lin" valueType="num">
                                      <p:cBhvr>
                                        <p:cTn id="8" dur="1822" tmFilter="0,0; 0.14,0.36; 0.43,0.73; 0.71,0.91; 1.0,1.0">
                                          <p:stCondLst>
                                            <p:cond delay="0"/>
                                          </p:stCondLst>
                                        </p:cTn>
                                        <p:tgtEl>
                                          <p:spTgt spid="3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5"/>
                                        </p:tgtEl>
                                      </p:cBhvr>
                                      <p:to x="100000" y="60000"/>
                                    </p:animScale>
                                    <p:animScale>
                                      <p:cBhvr>
                                        <p:cTn id="14" dur="166" decel="50000">
                                          <p:stCondLst>
                                            <p:cond delay="676"/>
                                          </p:stCondLst>
                                        </p:cTn>
                                        <p:tgtEl>
                                          <p:spTgt spid="3075"/>
                                        </p:tgtEl>
                                      </p:cBhvr>
                                      <p:to x="100000" y="100000"/>
                                    </p:animScale>
                                    <p:animScale>
                                      <p:cBhvr>
                                        <p:cTn id="15" dur="26">
                                          <p:stCondLst>
                                            <p:cond delay="1312"/>
                                          </p:stCondLst>
                                        </p:cTn>
                                        <p:tgtEl>
                                          <p:spTgt spid="3075"/>
                                        </p:tgtEl>
                                      </p:cBhvr>
                                      <p:to x="100000" y="80000"/>
                                    </p:animScale>
                                    <p:animScale>
                                      <p:cBhvr>
                                        <p:cTn id="16" dur="166" decel="50000">
                                          <p:stCondLst>
                                            <p:cond delay="1338"/>
                                          </p:stCondLst>
                                        </p:cTn>
                                        <p:tgtEl>
                                          <p:spTgt spid="3075"/>
                                        </p:tgtEl>
                                      </p:cBhvr>
                                      <p:to x="100000" y="100000"/>
                                    </p:animScale>
                                    <p:animScale>
                                      <p:cBhvr>
                                        <p:cTn id="17" dur="26">
                                          <p:stCondLst>
                                            <p:cond delay="1642"/>
                                          </p:stCondLst>
                                        </p:cTn>
                                        <p:tgtEl>
                                          <p:spTgt spid="3075"/>
                                        </p:tgtEl>
                                      </p:cBhvr>
                                      <p:to x="100000" y="90000"/>
                                    </p:animScale>
                                    <p:animScale>
                                      <p:cBhvr>
                                        <p:cTn id="18" dur="166" decel="50000">
                                          <p:stCondLst>
                                            <p:cond delay="1668"/>
                                          </p:stCondLst>
                                        </p:cTn>
                                        <p:tgtEl>
                                          <p:spTgt spid="3075"/>
                                        </p:tgtEl>
                                      </p:cBhvr>
                                      <p:to x="100000" y="100000"/>
                                    </p:animScale>
                                    <p:animScale>
                                      <p:cBhvr>
                                        <p:cTn id="19" dur="26">
                                          <p:stCondLst>
                                            <p:cond delay="1808"/>
                                          </p:stCondLst>
                                        </p:cTn>
                                        <p:tgtEl>
                                          <p:spTgt spid="3075"/>
                                        </p:tgtEl>
                                      </p:cBhvr>
                                      <p:to x="100000" y="95000"/>
                                    </p:animScale>
                                    <p:animScale>
                                      <p:cBhvr>
                                        <p:cTn id="20" dur="166" decel="50000">
                                          <p:stCondLst>
                                            <p:cond delay="1834"/>
                                          </p:stCondLst>
                                        </p:cTn>
                                        <p:tgtEl>
                                          <p:spTgt spid="307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076"/>
                                        </p:tgtEl>
                                        <p:attrNameLst>
                                          <p:attrName>style.visibility</p:attrName>
                                        </p:attrNameLst>
                                      </p:cBhvr>
                                      <p:to>
                                        <p:strVal val="visible"/>
                                      </p:to>
                                    </p:set>
                                    <p:animEffect transition="in" filter="wipe(down)">
                                      <p:cBhvr>
                                        <p:cTn id="25" dur="580">
                                          <p:stCondLst>
                                            <p:cond delay="0"/>
                                          </p:stCondLst>
                                        </p:cTn>
                                        <p:tgtEl>
                                          <p:spTgt spid="3076"/>
                                        </p:tgtEl>
                                      </p:cBhvr>
                                    </p:animEffect>
                                    <p:anim calcmode="lin" valueType="num">
                                      <p:cBhvr>
                                        <p:cTn id="26" dur="1822" tmFilter="0,0; 0.14,0.36; 0.43,0.73; 0.71,0.91; 1.0,1.0">
                                          <p:stCondLst>
                                            <p:cond delay="0"/>
                                          </p:stCondLst>
                                        </p:cTn>
                                        <p:tgtEl>
                                          <p:spTgt spid="307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07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07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07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076"/>
                                        </p:tgtEl>
                                        <p:attrNameLst>
                                          <p:attrName>ppt_y</p:attrName>
                                        </p:attrNameLst>
                                      </p:cBhvr>
                                      <p:tavLst>
                                        <p:tav tm="0" fmla="#ppt_y-sin(pi*$)/81">
                                          <p:val>
                                            <p:fltVal val="0"/>
                                          </p:val>
                                        </p:tav>
                                        <p:tav tm="100000">
                                          <p:val>
                                            <p:fltVal val="1"/>
                                          </p:val>
                                        </p:tav>
                                      </p:tavLst>
                                    </p:anim>
                                    <p:animScale>
                                      <p:cBhvr>
                                        <p:cTn id="31" dur="26">
                                          <p:stCondLst>
                                            <p:cond delay="650"/>
                                          </p:stCondLst>
                                        </p:cTn>
                                        <p:tgtEl>
                                          <p:spTgt spid="3076"/>
                                        </p:tgtEl>
                                      </p:cBhvr>
                                      <p:to x="100000" y="60000"/>
                                    </p:animScale>
                                    <p:animScale>
                                      <p:cBhvr>
                                        <p:cTn id="32" dur="166" decel="50000">
                                          <p:stCondLst>
                                            <p:cond delay="676"/>
                                          </p:stCondLst>
                                        </p:cTn>
                                        <p:tgtEl>
                                          <p:spTgt spid="3076"/>
                                        </p:tgtEl>
                                      </p:cBhvr>
                                      <p:to x="100000" y="100000"/>
                                    </p:animScale>
                                    <p:animScale>
                                      <p:cBhvr>
                                        <p:cTn id="33" dur="26">
                                          <p:stCondLst>
                                            <p:cond delay="1312"/>
                                          </p:stCondLst>
                                        </p:cTn>
                                        <p:tgtEl>
                                          <p:spTgt spid="3076"/>
                                        </p:tgtEl>
                                      </p:cBhvr>
                                      <p:to x="100000" y="80000"/>
                                    </p:animScale>
                                    <p:animScale>
                                      <p:cBhvr>
                                        <p:cTn id="34" dur="166" decel="50000">
                                          <p:stCondLst>
                                            <p:cond delay="1338"/>
                                          </p:stCondLst>
                                        </p:cTn>
                                        <p:tgtEl>
                                          <p:spTgt spid="3076"/>
                                        </p:tgtEl>
                                      </p:cBhvr>
                                      <p:to x="100000" y="100000"/>
                                    </p:animScale>
                                    <p:animScale>
                                      <p:cBhvr>
                                        <p:cTn id="35" dur="26">
                                          <p:stCondLst>
                                            <p:cond delay="1642"/>
                                          </p:stCondLst>
                                        </p:cTn>
                                        <p:tgtEl>
                                          <p:spTgt spid="3076"/>
                                        </p:tgtEl>
                                      </p:cBhvr>
                                      <p:to x="100000" y="90000"/>
                                    </p:animScale>
                                    <p:animScale>
                                      <p:cBhvr>
                                        <p:cTn id="36" dur="166" decel="50000">
                                          <p:stCondLst>
                                            <p:cond delay="1668"/>
                                          </p:stCondLst>
                                        </p:cTn>
                                        <p:tgtEl>
                                          <p:spTgt spid="3076"/>
                                        </p:tgtEl>
                                      </p:cBhvr>
                                      <p:to x="100000" y="100000"/>
                                    </p:animScale>
                                    <p:animScale>
                                      <p:cBhvr>
                                        <p:cTn id="37" dur="26">
                                          <p:stCondLst>
                                            <p:cond delay="1808"/>
                                          </p:stCondLst>
                                        </p:cTn>
                                        <p:tgtEl>
                                          <p:spTgt spid="3076"/>
                                        </p:tgtEl>
                                      </p:cBhvr>
                                      <p:to x="100000" y="95000"/>
                                    </p:animScale>
                                    <p:animScale>
                                      <p:cBhvr>
                                        <p:cTn id="38" dur="166" decel="50000">
                                          <p:stCondLst>
                                            <p:cond delay="1834"/>
                                          </p:stCondLst>
                                        </p:cTn>
                                        <p:tgtEl>
                                          <p:spTgt spid="307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116632"/>
            <a:ext cx="6840334"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Seas. Rivers. Lakes.</a:t>
            </a:r>
            <a:endParaRPr lang="ru-RU"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074" name="Picture 2" descr="C:\Users\Марина\Desktop\2_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170" y="1268760"/>
            <a:ext cx="4382518" cy="309634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5220072" y="980728"/>
            <a:ext cx="3672408" cy="2031325"/>
          </a:xfrm>
          <a:prstGeom prst="rect">
            <a:avLst/>
          </a:prstGeom>
          <a:noFill/>
        </p:spPr>
        <p:txBody>
          <a:bodyPr wrap="square" rtlCol="0">
            <a:spAutoFit/>
          </a:bodyPr>
          <a:lstStyle/>
          <a:p>
            <a:r>
              <a:rPr lang="en-US" dirty="0"/>
              <a:t>Baikal - lake </a:t>
            </a:r>
            <a:r>
              <a:rPr lang="en-US" dirty="0" smtClean="0"/>
              <a:t> </a:t>
            </a:r>
            <a:r>
              <a:rPr lang="en-US" dirty="0" smtClean="0"/>
              <a:t>is</a:t>
            </a:r>
            <a:r>
              <a:rPr lang="en-US" dirty="0" smtClean="0"/>
              <a:t> </a:t>
            </a:r>
            <a:r>
              <a:rPr lang="en-US" dirty="0"/>
              <a:t>in the southern part of Eastern Siberia, the deepest lake on the planet, the largest natural reservoir of fresh </a:t>
            </a:r>
            <a:r>
              <a:rPr lang="en-US" dirty="0" smtClean="0"/>
              <a:t>water.</a:t>
            </a:r>
            <a:r>
              <a:rPr lang="ru-RU" dirty="0" smtClean="0"/>
              <a:t> </a:t>
            </a:r>
            <a:r>
              <a:rPr lang="en-US" dirty="0" smtClean="0"/>
              <a:t>Lake and </a:t>
            </a:r>
            <a:r>
              <a:rPr lang="en-US" dirty="0"/>
              <a:t>coastal areas offer a unique variety of flora and fauna. </a:t>
            </a:r>
            <a:r>
              <a:rPr lang="en-US" dirty="0" smtClean="0"/>
              <a:t> .</a:t>
            </a:r>
            <a:endParaRPr lang="ru-RU" dirty="0"/>
          </a:p>
        </p:txBody>
      </p:sp>
      <p:sp>
        <p:nvSpPr>
          <p:cNvPr id="4" name="TextBox 3"/>
          <p:cNvSpPr txBox="1"/>
          <p:nvPr/>
        </p:nvSpPr>
        <p:spPr>
          <a:xfrm>
            <a:off x="251520" y="4653136"/>
            <a:ext cx="4367188" cy="1200329"/>
          </a:xfrm>
          <a:prstGeom prst="rect">
            <a:avLst/>
          </a:prstGeom>
          <a:noFill/>
        </p:spPr>
        <p:txBody>
          <a:bodyPr wrap="square" rtlCol="0">
            <a:spAutoFit/>
          </a:bodyPr>
          <a:lstStyle/>
          <a:p>
            <a:r>
              <a:rPr lang="en-US" dirty="0">
                <a:solidFill>
                  <a:srgbClr val="002060"/>
                </a:solidFill>
              </a:rPr>
              <a:t>Many people love to rest in Russia, </a:t>
            </a:r>
            <a:r>
              <a:rPr lang="en-US" dirty="0" smtClean="0">
                <a:solidFill>
                  <a:srgbClr val="002060"/>
                </a:solidFill>
              </a:rPr>
              <a:t>   the </a:t>
            </a:r>
            <a:r>
              <a:rPr lang="en-US" dirty="0">
                <a:solidFill>
                  <a:srgbClr val="002060"/>
                </a:solidFill>
              </a:rPr>
              <a:t>Black Sea </a:t>
            </a:r>
            <a:r>
              <a:rPr lang="en-US" dirty="0" smtClean="0">
                <a:solidFill>
                  <a:srgbClr val="002060"/>
                </a:solidFill>
              </a:rPr>
              <a:t>is the most popular place</a:t>
            </a:r>
            <a:r>
              <a:rPr lang="en-US" dirty="0" smtClean="0">
                <a:solidFill>
                  <a:srgbClr val="002060"/>
                </a:solidFill>
              </a:rPr>
              <a:t>. </a:t>
            </a:r>
            <a:r>
              <a:rPr lang="en-US" dirty="0" smtClean="0">
                <a:solidFill>
                  <a:srgbClr val="002060"/>
                </a:solidFill>
              </a:rPr>
              <a:t>It washes </a:t>
            </a:r>
            <a:r>
              <a:rPr lang="en-US" dirty="0">
                <a:solidFill>
                  <a:srgbClr val="002060"/>
                </a:solidFill>
              </a:rPr>
              <a:t>the shores of Russia, Ukraine, Romania, Bulgaria, </a:t>
            </a:r>
            <a:r>
              <a:rPr lang="en-US" dirty="0" smtClean="0">
                <a:solidFill>
                  <a:srgbClr val="002060"/>
                </a:solidFill>
              </a:rPr>
              <a:t>Turkey.</a:t>
            </a:r>
            <a:endParaRPr lang="ru-RU" dirty="0">
              <a:solidFill>
                <a:srgbClr val="002060"/>
              </a:solidFill>
            </a:endParaRPr>
          </a:p>
        </p:txBody>
      </p:sp>
      <p:sp>
        <p:nvSpPr>
          <p:cNvPr id="5" name="TextBox 4"/>
          <p:cNvSpPr txBox="1"/>
          <p:nvPr/>
        </p:nvSpPr>
        <p:spPr>
          <a:xfrm>
            <a:off x="4731688" y="3573016"/>
            <a:ext cx="4232800" cy="1754326"/>
          </a:xfrm>
          <a:prstGeom prst="rect">
            <a:avLst/>
          </a:prstGeom>
          <a:noFill/>
        </p:spPr>
        <p:txBody>
          <a:bodyPr wrap="square" rtlCol="0">
            <a:spAutoFit/>
          </a:bodyPr>
          <a:lstStyle/>
          <a:p>
            <a:r>
              <a:rPr lang="en-US" dirty="0" smtClean="0"/>
              <a:t>The Volga </a:t>
            </a:r>
            <a:r>
              <a:rPr lang="en-US" dirty="0" smtClean="0"/>
              <a:t>– river is </a:t>
            </a:r>
            <a:r>
              <a:rPr lang="en-US" dirty="0"/>
              <a:t>in the European part of Russia. </a:t>
            </a:r>
            <a:r>
              <a:rPr lang="en-US" dirty="0" smtClean="0"/>
              <a:t> </a:t>
            </a:r>
            <a:r>
              <a:rPr lang="en-US" dirty="0"/>
              <a:t>One of the largest rivers in the world and the largest in </a:t>
            </a:r>
            <a:r>
              <a:rPr lang="en-US" dirty="0" smtClean="0"/>
              <a:t>Europe. Long </a:t>
            </a:r>
            <a:r>
              <a:rPr lang="en-US" dirty="0"/>
              <a:t>- 3530 km </a:t>
            </a:r>
            <a:r>
              <a:rPr lang="en-US" dirty="0" smtClean="0"/>
              <a:t>. </a:t>
            </a:r>
            <a:r>
              <a:rPr lang="en-US" dirty="0" smtClean="0"/>
              <a:t>On </a:t>
            </a:r>
            <a:r>
              <a:rPr lang="en-US" dirty="0"/>
              <a:t>the </a:t>
            </a:r>
            <a:r>
              <a:rPr lang="en-US" dirty="0" smtClean="0"/>
              <a:t>Volga there </a:t>
            </a:r>
            <a:r>
              <a:rPr lang="en-US" dirty="0"/>
              <a:t>are four </a:t>
            </a:r>
            <a:r>
              <a:rPr lang="en-US" dirty="0" smtClean="0"/>
              <a:t>millionaire -cities: </a:t>
            </a:r>
            <a:r>
              <a:rPr lang="en-US" dirty="0"/>
              <a:t>Nizhniy Novgorod, Kazan, Samara, Volgograd.</a:t>
            </a:r>
            <a:endParaRPr lang="ru-RU" dirty="0"/>
          </a:p>
        </p:txBody>
      </p:sp>
      <p:cxnSp>
        <p:nvCxnSpPr>
          <p:cNvPr id="7" name="Прямая соединительная линия 6"/>
          <p:cNvCxnSpPr/>
          <p:nvPr/>
        </p:nvCxnSpPr>
        <p:spPr>
          <a:xfrm>
            <a:off x="4788024" y="3501008"/>
            <a:ext cx="4104456"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15031301"/>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6"/>
            <a:ext cx="8377057" cy="76944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End</a:t>
            </a:r>
            <a:endParaRPr lang="ru-RU"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5508104" y="1196752"/>
            <a:ext cx="3384376" cy="2585323"/>
          </a:xfrm>
          <a:prstGeom prst="rect">
            <a:avLst/>
          </a:prstGeom>
          <a:noFill/>
        </p:spPr>
        <p:txBody>
          <a:bodyPr wrap="square" rtlCol="0">
            <a:spAutoFit/>
          </a:bodyPr>
          <a:lstStyle/>
          <a:p>
            <a:r>
              <a:rPr lang="nn-NO" b="1" i="1" u="sng" dirty="0">
                <a:solidFill>
                  <a:schemeClr val="bg2">
                    <a:lumMod val="50000"/>
                  </a:schemeClr>
                </a:solidFill>
              </a:rPr>
              <a:t>The </a:t>
            </a:r>
            <a:r>
              <a:rPr lang="nn-NO" b="1" i="1" u="sng" dirty="0" smtClean="0">
                <a:solidFill>
                  <a:schemeClr val="bg2">
                    <a:lumMod val="50000"/>
                  </a:schemeClr>
                </a:solidFill>
              </a:rPr>
              <a:t> presentation </a:t>
            </a:r>
            <a:r>
              <a:rPr lang="nn-NO" b="1" i="1" u="sng" dirty="0" smtClean="0">
                <a:solidFill>
                  <a:schemeClr val="bg2">
                    <a:lumMod val="50000"/>
                  </a:schemeClr>
                </a:solidFill>
              </a:rPr>
              <a:t>is made by</a:t>
            </a:r>
            <a:r>
              <a:rPr lang="nn-NO" b="1" i="1" u="sng" dirty="0" smtClean="0">
                <a:solidFill>
                  <a:schemeClr val="bg2">
                    <a:lumMod val="50000"/>
                  </a:schemeClr>
                </a:solidFill>
              </a:rPr>
              <a:t>:</a:t>
            </a:r>
            <a:endParaRPr lang="nn-NO" b="1" i="1" u="sng" dirty="0">
              <a:solidFill>
                <a:schemeClr val="bg2">
                  <a:lumMod val="50000"/>
                </a:schemeClr>
              </a:solidFill>
            </a:endParaRPr>
          </a:p>
          <a:p>
            <a:r>
              <a:rPr lang="nn-NO" b="1" i="1" u="sng" dirty="0">
                <a:solidFill>
                  <a:schemeClr val="bg2">
                    <a:lumMod val="50000"/>
                  </a:schemeClr>
                </a:solidFill>
              </a:rPr>
              <a:t>Nakaryakova </a:t>
            </a:r>
            <a:r>
              <a:rPr lang="nn-NO" b="1" i="1" u="sng" dirty="0" smtClean="0">
                <a:solidFill>
                  <a:schemeClr val="bg2">
                    <a:lumMod val="50000"/>
                  </a:schemeClr>
                </a:solidFill>
              </a:rPr>
              <a:t>Marina,</a:t>
            </a:r>
          </a:p>
          <a:p>
            <a:r>
              <a:rPr lang="nn-NO" b="1" i="1" u="sng" dirty="0" smtClean="0">
                <a:solidFill>
                  <a:schemeClr val="bg2">
                    <a:lumMod val="50000"/>
                  </a:schemeClr>
                </a:solidFill>
              </a:rPr>
              <a:t>Shestova Kristina</a:t>
            </a:r>
            <a:endParaRPr lang="nn-NO" b="1" i="1" u="sng" dirty="0">
              <a:solidFill>
                <a:schemeClr val="bg2">
                  <a:lumMod val="50000"/>
                </a:schemeClr>
              </a:solidFill>
            </a:endParaRPr>
          </a:p>
          <a:p>
            <a:r>
              <a:rPr lang="nn-NO" b="1" i="1" dirty="0">
                <a:solidFill>
                  <a:schemeClr val="bg2">
                    <a:lumMod val="50000"/>
                  </a:schemeClr>
                </a:solidFill>
              </a:rPr>
              <a:t>            </a:t>
            </a:r>
            <a:r>
              <a:rPr lang="nn-NO" b="1" i="1" u="sng" dirty="0">
                <a:solidFill>
                  <a:schemeClr val="bg2">
                    <a:lumMod val="50000"/>
                  </a:schemeClr>
                </a:solidFill>
              </a:rPr>
              <a:t>and</a:t>
            </a:r>
          </a:p>
          <a:p>
            <a:r>
              <a:rPr lang="nn-NO" b="1" i="1" u="sng" dirty="0">
                <a:solidFill>
                  <a:schemeClr val="bg2">
                    <a:lumMod val="50000"/>
                  </a:schemeClr>
                </a:solidFill>
              </a:rPr>
              <a:t>Kudinova </a:t>
            </a:r>
            <a:r>
              <a:rPr lang="nn-NO" b="1" i="1" u="sng" dirty="0" smtClean="0">
                <a:solidFill>
                  <a:schemeClr val="bg2">
                    <a:lumMod val="50000"/>
                  </a:schemeClr>
                </a:solidFill>
              </a:rPr>
              <a:t>Aleksandra</a:t>
            </a:r>
            <a:r>
              <a:rPr lang="nn-NO" b="1" i="1" u="sng" dirty="0" smtClean="0">
                <a:solidFill>
                  <a:schemeClr val="bg2">
                    <a:lumMod val="50000"/>
                  </a:schemeClr>
                </a:solidFill>
              </a:rPr>
              <a:t>.</a:t>
            </a:r>
          </a:p>
          <a:p>
            <a:r>
              <a:rPr lang="nn-NO" b="1" i="1" u="sng" dirty="0" smtClean="0">
                <a:solidFill>
                  <a:schemeClr val="bg2">
                    <a:lumMod val="50000"/>
                  </a:schemeClr>
                </a:solidFill>
              </a:rPr>
              <a:t>pupils of the 7th form ,</a:t>
            </a:r>
          </a:p>
          <a:p>
            <a:r>
              <a:rPr lang="nn-NO" b="1" i="1" u="sng" dirty="0" smtClean="0">
                <a:solidFill>
                  <a:schemeClr val="bg2">
                    <a:lumMod val="50000"/>
                  </a:schemeClr>
                </a:solidFill>
              </a:rPr>
              <a:t>Gymnasium.</a:t>
            </a:r>
            <a:endParaRPr lang="nn-NO" b="1" i="1" u="sng" dirty="0">
              <a:solidFill>
                <a:schemeClr val="bg2">
                  <a:lumMod val="50000"/>
                </a:schemeClr>
              </a:solidFill>
            </a:endParaRPr>
          </a:p>
          <a:p>
            <a:endParaRPr lang="nn-NO" dirty="0"/>
          </a:p>
        </p:txBody>
      </p:sp>
      <p:pic>
        <p:nvPicPr>
          <p:cNvPr id="2050" name="Picture 2" descr="C:\Users\Марина\Desktop\0_51d87_e32c45fc_XL.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1196752"/>
            <a:ext cx="4988372" cy="3425348"/>
          </a:xfrm>
          <a:prstGeom prst="rect">
            <a:avLst/>
          </a:prstGeom>
          <a:solidFill>
            <a:srgbClr val="FFFFFF">
              <a:shade val="85000"/>
            </a:srgbClr>
          </a:solidFill>
          <a:ln w="88900" cap="sq">
            <a:solidFill>
              <a:srgbClr val="FFFFFF"/>
            </a:solidFill>
            <a:miter lim="800000"/>
          </a:ln>
          <a:effectLst>
            <a:innerShdw blurRad="63500" dist="50800" dir="8100000">
              <a:prstClr val="black">
                <a:alpha val="50000"/>
              </a:prstClr>
            </a:innerShdw>
            <a:reflection blurRad="6350" stA="50000" endA="300" endPos="55500" dist="50800" dir="5400000" sy="-100000" algn="bl" rotWithShape="0"/>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395536" y="4797152"/>
            <a:ext cx="8424936" cy="1754326"/>
          </a:xfrm>
          <a:prstGeom prst="rect">
            <a:avLst/>
          </a:prstGeom>
          <a:noFill/>
        </p:spPr>
        <p:txBody>
          <a:bodyPr wrap="square" rtlCol="0">
            <a:spAutoFit/>
          </a:bodyPr>
          <a:lstStyle/>
          <a:p>
            <a:r>
              <a:rPr lang="ru-RU" dirty="0" smtClean="0">
                <a:solidFill>
                  <a:srgbClr val="0070C0"/>
                </a:solidFill>
              </a:rPr>
              <a:t>Используемые источники</a:t>
            </a:r>
            <a:r>
              <a:rPr lang="ru-RU" dirty="0" smtClean="0">
                <a:solidFill>
                  <a:schemeClr val="accent1"/>
                </a:solidFill>
              </a:rPr>
              <a:t>:</a:t>
            </a:r>
          </a:p>
          <a:p>
            <a:pPr marL="342900" indent="-342900">
              <a:buAutoNum type="arabicPeriod"/>
            </a:pPr>
            <a:r>
              <a:rPr lang="en-US" dirty="0" smtClean="0">
                <a:solidFill>
                  <a:schemeClr val="accent1"/>
                </a:solidFill>
              </a:rPr>
              <a:t>Student’s Book.</a:t>
            </a:r>
            <a:r>
              <a:rPr lang="ru-RU" dirty="0" smtClean="0">
                <a:solidFill>
                  <a:schemeClr val="accent1"/>
                </a:solidFill>
              </a:rPr>
              <a:t>Учебник английского языка для 7 класса (углубленное изучение) авторов </a:t>
            </a:r>
            <a:r>
              <a:rPr lang="ru-RU" dirty="0" err="1" smtClean="0">
                <a:solidFill>
                  <a:schemeClr val="accent1"/>
                </a:solidFill>
              </a:rPr>
              <a:t>О.В,Афанасьевой</a:t>
            </a:r>
            <a:r>
              <a:rPr lang="ru-RU" dirty="0" smtClean="0">
                <a:solidFill>
                  <a:schemeClr val="accent1"/>
                </a:solidFill>
              </a:rPr>
              <a:t>, И.В.Михеевой. Москва. Просвещение. 2011 год</a:t>
            </a:r>
            <a:r>
              <a:rPr lang="en-US" smtClean="0">
                <a:solidFill>
                  <a:schemeClr val="accent1"/>
                </a:solidFill>
              </a:rPr>
              <a:t>.</a:t>
            </a:r>
            <a:endParaRPr lang="ru-RU" dirty="0" smtClean="0">
              <a:solidFill>
                <a:schemeClr val="accent1"/>
              </a:solidFill>
            </a:endParaRPr>
          </a:p>
          <a:p>
            <a:pPr marL="342900" indent="-342900"/>
            <a:r>
              <a:rPr lang="ru-RU" dirty="0" smtClean="0">
                <a:solidFill>
                  <a:schemeClr val="accent1"/>
                </a:solidFill>
              </a:rPr>
              <a:t> 2.  Изображения  представлены в свободном доступе поисковой системы «</a:t>
            </a:r>
            <a:r>
              <a:rPr lang="ru-RU" dirty="0" err="1" smtClean="0">
                <a:solidFill>
                  <a:schemeClr val="accent1"/>
                </a:solidFill>
              </a:rPr>
              <a:t>Яндекс</a:t>
            </a:r>
            <a:r>
              <a:rPr lang="ru-RU" dirty="0" smtClean="0">
                <a:solidFill>
                  <a:schemeClr val="accent1"/>
                </a:solidFill>
              </a:rPr>
              <a:t>».</a:t>
            </a:r>
            <a:endParaRPr lang="ru-RU" dirty="0">
              <a:solidFill>
                <a:schemeClr val="accent1"/>
              </a:solidFill>
            </a:endParaRPr>
          </a:p>
        </p:txBody>
      </p:sp>
    </p:spTree>
    <p:extLst>
      <p:ext uri="{BB962C8B-B14F-4D97-AF65-F5344CB8AC3E}">
        <p14:creationId xmlns="" xmlns:p14="http://schemas.microsoft.com/office/powerpoint/2010/main" val="2310038750"/>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536" y="1216202"/>
            <a:ext cx="8012961" cy="45365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3" name="Picture 5" descr="C:\Users\Марина\Desktop\av-87539.gi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99992" y="3356992"/>
            <a:ext cx="1546319" cy="802250"/>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C:\Users\Марина\Desktop\479px-Coat_of_Arms_of_the_Russian_Federation.svg.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507724" y="2897486"/>
            <a:ext cx="1200086" cy="1423067"/>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1407588" y="4826768"/>
            <a:ext cx="1728192" cy="400110"/>
          </a:xfrm>
          <a:prstGeom prst="rect">
            <a:avLst/>
          </a:prstGeom>
          <a:noFill/>
        </p:spPr>
        <p:txBody>
          <a:bodyPr wrap="square" rtlCol="0">
            <a:spAutoFit/>
          </a:bodyPr>
          <a:lstStyle/>
          <a:p>
            <a:r>
              <a:rPr lang="en-US" sz="2000" b="1" dirty="0" smtClean="0"/>
              <a:t>Official name </a:t>
            </a:r>
            <a:endParaRPr lang="ru-RU" sz="2000" b="1" dirty="0"/>
          </a:p>
        </p:txBody>
      </p:sp>
      <p:sp>
        <p:nvSpPr>
          <p:cNvPr id="4" name="TextBox 3"/>
          <p:cNvSpPr txBox="1"/>
          <p:nvPr/>
        </p:nvSpPr>
        <p:spPr>
          <a:xfrm>
            <a:off x="4544884" y="4941168"/>
            <a:ext cx="2961440" cy="707886"/>
          </a:xfrm>
          <a:prstGeom prst="rect">
            <a:avLst/>
          </a:prstGeom>
          <a:noFill/>
        </p:spPr>
        <p:txBody>
          <a:bodyPr wrap="square" rtlCol="0">
            <a:spAutoFit/>
          </a:bodyPr>
          <a:lstStyle/>
          <a:p>
            <a:r>
              <a:rPr lang="en-US" sz="2000" b="1" dirty="0" smtClean="0"/>
              <a:t>Republic of the Russian Federation</a:t>
            </a:r>
            <a:endParaRPr lang="ru-RU" sz="2000" b="1" dirty="0"/>
          </a:p>
        </p:txBody>
      </p:sp>
    </p:spTree>
    <p:extLst>
      <p:ext uri="{BB962C8B-B14F-4D97-AF65-F5344CB8AC3E}">
        <p14:creationId xmlns="" xmlns:p14="http://schemas.microsoft.com/office/powerpoint/2010/main" val="3321558839"/>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ircle(in)">
                                      <p:cBhvr>
                                        <p:cTn id="7"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9992" y="188640"/>
            <a:ext cx="4464496" cy="6463308"/>
          </a:xfrm>
          <a:prstGeom prst="rect">
            <a:avLst/>
          </a:prstGeom>
          <a:noFill/>
        </p:spPr>
        <p:txBody>
          <a:bodyPr wrap="square" rtlCol="0">
            <a:spAutoFit/>
          </a:bodyPr>
          <a:lstStyle/>
          <a:p>
            <a:r>
              <a:rPr lang="en-US" dirty="0"/>
              <a:t>Russia, our sacred nation,</a:t>
            </a:r>
          </a:p>
          <a:p>
            <a:r>
              <a:rPr lang="en-US" dirty="0"/>
              <a:t>Russia, our beloved country.</a:t>
            </a:r>
          </a:p>
          <a:p>
            <a:r>
              <a:rPr lang="en-US" dirty="0"/>
              <a:t>A powerful will, and great glory,</a:t>
            </a:r>
          </a:p>
          <a:p>
            <a:r>
              <a:rPr lang="en-US" dirty="0"/>
              <a:t>Your possession for all time!</a:t>
            </a:r>
          </a:p>
          <a:p>
            <a:endParaRPr lang="en-US" dirty="0"/>
          </a:p>
          <a:p>
            <a:r>
              <a:rPr lang="en-US" dirty="0" smtClean="0"/>
              <a:t>Hail </a:t>
            </a:r>
            <a:r>
              <a:rPr lang="en-US" dirty="0"/>
              <a:t>our free fatherland,</a:t>
            </a:r>
          </a:p>
          <a:p>
            <a:r>
              <a:rPr lang="en-US" dirty="0"/>
              <a:t>Of brotherly of peoples, centuries united</a:t>
            </a:r>
          </a:p>
          <a:p>
            <a:r>
              <a:rPr lang="en-US" dirty="0"/>
              <a:t>Given the people’s wisdom by our ancestors!</a:t>
            </a:r>
          </a:p>
          <a:p>
            <a:r>
              <a:rPr lang="en-US" dirty="0"/>
              <a:t>Hail country!</a:t>
            </a:r>
          </a:p>
          <a:p>
            <a:endParaRPr lang="en-US" dirty="0" smtClean="0"/>
          </a:p>
          <a:p>
            <a:r>
              <a:rPr lang="en-US" dirty="0" smtClean="0"/>
              <a:t>You </a:t>
            </a:r>
            <a:r>
              <a:rPr lang="en-US" dirty="0"/>
              <a:t>make us proud</a:t>
            </a:r>
            <a:r>
              <a:rPr lang="en-US" dirty="0" smtClean="0"/>
              <a:t>!</a:t>
            </a:r>
            <a:r>
              <a:rPr lang="ru-RU" dirty="0" smtClean="0"/>
              <a:t> </a:t>
            </a:r>
            <a:r>
              <a:rPr lang="en-US" dirty="0" smtClean="0"/>
              <a:t>From </a:t>
            </a:r>
            <a:r>
              <a:rPr lang="en-US" dirty="0"/>
              <a:t>the Southern seas to the open frontiers</a:t>
            </a:r>
          </a:p>
          <a:p>
            <a:r>
              <a:rPr lang="en-US" dirty="0"/>
              <a:t>Stretch our forests and plains.</a:t>
            </a:r>
          </a:p>
          <a:p>
            <a:r>
              <a:rPr lang="en-US" dirty="0"/>
              <a:t>You are one in the light!</a:t>
            </a:r>
          </a:p>
          <a:p>
            <a:endParaRPr lang="en-US" dirty="0"/>
          </a:p>
          <a:p>
            <a:r>
              <a:rPr lang="en-US" dirty="0"/>
              <a:t>You</a:t>
            </a:r>
            <a:r>
              <a:rPr lang="en-US" dirty="0" smtClean="0"/>
              <a:t>,</a:t>
            </a:r>
            <a:r>
              <a:rPr lang="ru-RU" dirty="0" smtClean="0"/>
              <a:t> </a:t>
            </a:r>
            <a:r>
              <a:rPr lang="en-US" dirty="0" smtClean="0"/>
              <a:t>Our </a:t>
            </a:r>
            <a:r>
              <a:rPr lang="en-US" dirty="0"/>
              <a:t>one Native land, protected by God!</a:t>
            </a:r>
          </a:p>
          <a:p>
            <a:endParaRPr lang="en-US" dirty="0" smtClean="0"/>
          </a:p>
          <a:p>
            <a:r>
              <a:rPr lang="en-US" dirty="0" smtClean="0"/>
              <a:t>The </a:t>
            </a:r>
            <a:r>
              <a:rPr lang="en-US" dirty="0"/>
              <a:t>wide space to dream, to live,</a:t>
            </a:r>
          </a:p>
          <a:p>
            <a:r>
              <a:rPr lang="en-US" dirty="0"/>
              <a:t>The future years are open to us.</a:t>
            </a:r>
          </a:p>
          <a:p>
            <a:r>
              <a:rPr lang="en-US" dirty="0"/>
              <a:t>Our fidelity gives might to the fatherland.</a:t>
            </a:r>
          </a:p>
          <a:p>
            <a:r>
              <a:rPr lang="en-US" dirty="0"/>
              <a:t>As it was, is, and always will be!</a:t>
            </a:r>
          </a:p>
          <a:p>
            <a:endParaRPr lang="en-US" dirty="0"/>
          </a:p>
        </p:txBody>
      </p:sp>
      <p:sp>
        <p:nvSpPr>
          <p:cNvPr id="7" name="Прямоугольник 6"/>
          <p:cNvSpPr/>
          <p:nvPr/>
        </p:nvSpPr>
        <p:spPr>
          <a:xfrm>
            <a:off x="268915" y="1052736"/>
            <a:ext cx="4121947" cy="341632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Anthem of the Russian Federation</a:t>
            </a:r>
            <a:endParaRPr lang="ru-RU"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 xmlns:p14="http://schemas.microsoft.com/office/powerpoint/2010/main" val="3123543854"/>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02552" y="6313148"/>
            <a:ext cx="4657725" cy="493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5536" y="1798950"/>
            <a:ext cx="8352928" cy="1200329"/>
          </a:xfrm>
          <a:prstGeom prst="rect">
            <a:avLst/>
          </a:prstGeom>
          <a:noFill/>
        </p:spPr>
        <p:txBody>
          <a:bodyPr wrap="square" rtlCol="0">
            <a:spAutoFit/>
          </a:bodyPr>
          <a:lstStyle/>
          <a:p>
            <a:r>
              <a:rPr lang="en-US" sz="2400" dirty="0" smtClean="0">
                <a:solidFill>
                  <a:srgbClr val="0070C0"/>
                </a:solidFill>
              </a:rPr>
              <a:t>The President is the head of the country. At the moment the Russian President is Vladimir Putin. The Prime Minister is Dmitry Medvedev.</a:t>
            </a:r>
            <a:endParaRPr lang="ru-RU" sz="2400" dirty="0">
              <a:solidFill>
                <a:srgbClr val="0070C0"/>
              </a:solidFill>
            </a:endParaRPr>
          </a:p>
        </p:txBody>
      </p:sp>
      <p:sp>
        <p:nvSpPr>
          <p:cNvPr id="4" name="Прямоугольник 3"/>
          <p:cNvSpPr/>
          <p:nvPr/>
        </p:nvSpPr>
        <p:spPr>
          <a:xfrm>
            <a:off x="-252438" y="44624"/>
            <a:ext cx="9505056" cy="1754326"/>
          </a:xfrm>
          <a:prstGeom prst="rect">
            <a:avLst/>
          </a:prstGeom>
          <a:noFill/>
        </p:spPr>
        <p:txBody>
          <a:bodyPr wrap="squar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President and Prime Minister.</a:t>
            </a:r>
            <a:endParaRPr lang="ru-RU"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1027" name="Picture 3" descr="C:\Users\Марина\Desktop\Картинки и фотки\13388.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75656" y="3051180"/>
            <a:ext cx="2166119" cy="2970108"/>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Users\Марина\Desktop\Картинки и фотки\iblsthgd 5.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930300" y="2708920"/>
            <a:ext cx="2448272" cy="3121547"/>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6372200" y="5947255"/>
            <a:ext cx="2592288" cy="369332"/>
          </a:xfrm>
          <a:prstGeom prst="rect">
            <a:avLst/>
          </a:prstGeom>
          <a:noFill/>
        </p:spPr>
        <p:txBody>
          <a:bodyPr wrap="square" rtlCol="0">
            <a:spAutoFit/>
          </a:bodyPr>
          <a:lstStyle/>
          <a:p>
            <a:r>
              <a:rPr lang="en-US" dirty="0" smtClean="0"/>
              <a:t>Prime Minister</a:t>
            </a:r>
            <a:endParaRPr lang="ru-RU" dirty="0"/>
          </a:p>
        </p:txBody>
      </p:sp>
      <p:sp>
        <p:nvSpPr>
          <p:cNvPr id="6" name="TextBox 5"/>
          <p:cNvSpPr txBox="1"/>
          <p:nvPr/>
        </p:nvSpPr>
        <p:spPr>
          <a:xfrm>
            <a:off x="1685375" y="6023516"/>
            <a:ext cx="1989935" cy="369332"/>
          </a:xfrm>
          <a:prstGeom prst="rect">
            <a:avLst/>
          </a:prstGeom>
          <a:noFill/>
        </p:spPr>
        <p:txBody>
          <a:bodyPr wrap="square" rtlCol="0">
            <a:spAutoFit/>
          </a:bodyPr>
          <a:lstStyle/>
          <a:p>
            <a:r>
              <a:rPr lang="en-US" dirty="0" smtClean="0"/>
              <a:t>V. Putin</a:t>
            </a:r>
            <a:endParaRPr lang="ru-RU" dirty="0"/>
          </a:p>
        </p:txBody>
      </p:sp>
    </p:spTree>
    <p:extLst>
      <p:ext uri="{BB962C8B-B14F-4D97-AF65-F5344CB8AC3E}">
        <p14:creationId xmlns="" xmlns:p14="http://schemas.microsoft.com/office/powerpoint/2010/main" val="1080989700"/>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7415" y="4869160"/>
            <a:ext cx="5256585" cy="2031325"/>
          </a:xfrm>
          <a:prstGeom prst="rect">
            <a:avLst/>
          </a:prstGeom>
          <a:noFill/>
        </p:spPr>
        <p:txBody>
          <a:bodyPr wrap="square" rtlCol="0">
            <a:spAutoFit/>
          </a:bodyPr>
          <a:lstStyle/>
          <a:p>
            <a:r>
              <a:rPr lang="en-US" dirty="0" smtClean="0">
                <a:solidFill>
                  <a:srgbClr val="002060"/>
                </a:solidFill>
              </a:rPr>
              <a:t>The National Government of  Russia consists of the President, the Council of Ministers and the Federal Assembly. There  are two Houses in the Federal  Assembly. The lower House of the Federal Assembly is the State Duma. The upper House of  the Federal Assembly is the Federal Council.</a:t>
            </a:r>
            <a:endParaRPr lang="ru-RU" dirty="0">
              <a:solidFill>
                <a:srgbClr val="002060"/>
              </a:solidFill>
            </a:endParaRPr>
          </a:p>
        </p:txBody>
      </p:sp>
      <p:sp>
        <p:nvSpPr>
          <p:cNvPr id="5" name="Овал 4"/>
          <p:cNvSpPr/>
          <p:nvPr/>
        </p:nvSpPr>
        <p:spPr>
          <a:xfrm>
            <a:off x="1979712" y="116632"/>
            <a:ext cx="4824536" cy="883476"/>
          </a:xfrm>
          <a:prstGeom prst="ellipse">
            <a:avLst/>
          </a:prstGeom>
          <a:solidFill>
            <a:srgbClr val="FFFF0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2"/>
              </a:solidFill>
            </a:endParaRPr>
          </a:p>
        </p:txBody>
      </p:sp>
      <p:sp>
        <p:nvSpPr>
          <p:cNvPr id="6" name="TextBox 5"/>
          <p:cNvSpPr txBox="1"/>
          <p:nvPr/>
        </p:nvSpPr>
        <p:spPr>
          <a:xfrm>
            <a:off x="2644561" y="328010"/>
            <a:ext cx="3816424" cy="646331"/>
          </a:xfrm>
          <a:prstGeom prst="rect">
            <a:avLst/>
          </a:prstGeom>
          <a:noFill/>
        </p:spPr>
        <p:txBody>
          <a:bodyPr wrap="square" rtlCol="0">
            <a:spAutoFit/>
          </a:bodyPr>
          <a:lstStyle/>
          <a:p>
            <a:pPr algn="ct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Russian National Government</a:t>
            </a: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8" name="Прямая со стрелкой 7"/>
          <p:cNvCxnSpPr/>
          <p:nvPr/>
        </p:nvCxnSpPr>
        <p:spPr>
          <a:xfrm>
            <a:off x="2262782" y="90872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Стрелка вниз 9"/>
          <p:cNvSpPr/>
          <p:nvPr/>
        </p:nvSpPr>
        <p:spPr>
          <a:xfrm rot="2021911">
            <a:off x="1724905" y="794914"/>
            <a:ext cx="526765" cy="1264076"/>
          </a:xfrm>
          <a:prstGeom prst="downArrow">
            <a:avLst>
              <a:gd name="adj1" fmla="val 46629"/>
              <a:gd name="adj2" fmla="val 50000"/>
            </a:avLst>
          </a:prstGeom>
          <a:solidFill>
            <a:schemeClr val="accent3">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низ 10"/>
          <p:cNvSpPr/>
          <p:nvPr/>
        </p:nvSpPr>
        <p:spPr>
          <a:xfrm>
            <a:off x="3985584" y="1087088"/>
            <a:ext cx="628845" cy="1261792"/>
          </a:xfrm>
          <a:prstGeom prst="downArrow">
            <a:avLst>
              <a:gd name="adj1" fmla="val 38706"/>
              <a:gd name="adj2" fmla="val 50000"/>
            </a:avLst>
          </a:prstGeom>
          <a:solidFill>
            <a:schemeClr val="accent3">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rot="1987358">
            <a:off x="5614116" y="1264251"/>
            <a:ext cx="1518637" cy="576064"/>
          </a:xfrm>
          <a:prstGeom prst="rightArrow">
            <a:avLst/>
          </a:prstGeom>
          <a:solidFill>
            <a:schemeClr val="accent3">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577955" y="2208428"/>
            <a:ext cx="1728192" cy="644508"/>
          </a:xfrm>
          <a:prstGeom prst="ellipse">
            <a:avLst/>
          </a:prstGeom>
          <a:solidFill>
            <a:schemeClr val="accent6">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3357554" y="2500306"/>
            <a:ext cx="1687748" cy="1007542"/>
          </a:xfrm>
          <a:prstGeom prst="ellipse">
            <a:avLst/>
          </a:prstGeom>
          <a:solidFill>
            <a:schemeClr val="accent6">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6373434" y="2348880"/>
            <a:ext cx="2014990" cy="794368"/>
          </a:xfrm>
          <a:prstGeom prst="ellipse">
            <a:avLst/>
          </a:prstGeom>
          <a:solidFill>
            <a:schemeClr val="accent6">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p>
        </p:txBody>
      </p:sp>
      <p:cxnSp>
        <p:nvCxnSpPr>
          <p:cNvPr id="17" name="Соединительная линия уступом 16"/>
          <p:cNvCxnSpPr>
            <a:stCxn id="15" idx="5"/>
          </p:cNvCxnSpPr>
          <p:nvPr/>
        </p:nvCxnSpPr>
        <p:spPr>
          <a:xfrm rot="16200000" flipH="1">
            <a:off x="7897547" y="3222703"/>
            <a:ext cx="686664" cy="295089"/>
          </a:xfrm>
          <a:prstGeom prst="bentConnector3">
            <a:avLst>
              <a:gd name="adj1" fmla="val 50000"/>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Соединительная линия уступом 18"/>
          <p:cNvCxnSpPr/>
          <p:nvPr/>
        </p:nvCxnSpPr>
        <p:spPr>
          <a:xfrm rot="5400000">
            <a:off x="6456023" y="3362261"/>
            <a:ext cx="621006" cy="182980"/>
          </a:xfrm>
          <a:prstGeom prst="bentConnector3">
            <a:avLst>
              <a:gd name="adj1" fmla="val 50000"/>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Скругленный прямоугольник 22"/>
          <p:cNvSpPr/>
          <p:nvPr/>
        </p:nvSpPr>
        <p:spPr>
          <a:xfrm>
            <a:off x="5906872" y="3888790"/>
            <a:ext cx="1512168" cy="720080"/>
          </a:xfrm>
          <a:prstGeom prst="round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кругленный прямоугольник 23"/>
          <p:cNvSpPr/>
          <p:nvPr/>
        </p:nvSpPr>
        <p:spPr>
          <a:xfrm>
            <a:off x="7725577" y="3888790"/>
            <a:ext cx="1327696" cy="720080"/>
          </a:xfrm>
          <a:prstGeom prst="roundRect">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TextBox 24"/>
          <p:cNvSpPr txBox="1"/>
          <p:nvPr/>
        </p:nvSpPr>
        <p:spPr>
          <a:xfrm>
            <a:off x="730806" y="2318543"/>
            <a:ext cx="1473765" cy="461665"/>
          </a:xfrm>
          <a:prstGeom prst="rect">
            <a:avLst/>
          </a:prstGeom>
          <a:noFill/>
        </p:spPr>
        <p:txBody>
          <a:bodyPr wrap="square" rtlCol="0">
            <a:spAutoFit/>
          </a:bodyPr>
          <a:lstStyle/>
          <a:p>
            <a:r>
              <a:rPr lang="en-US" sz="1200" dirty="0" smtClean="0"/>
              <a:t>The President and his aides (helpers)</a:t>
            </a:r>
            <a:endParaRPr lang="ru-RU" sz="1200" dirty="0"/>
          </a:p>
        </p:txBody>
      </p:sp>
      <p:sp>
        <p:nvSpPr>
          <p:cNvPr id="26" name="TextBox 25"/>
          <p:cNvSpPr txBox="1"/>
          <p:nvPr/>
        </p:nvSpPr>
        <p:spPr>
          <a:xfrm>
            <a:off x="3532324" y="2622103"/>
            <a:ext cx="1800199" cy="461665"/>
          </a:xfrm>
          <a:prstGeom prst="rect">
            <a:avLst/>
          </a:prstGeom>
          <a:noFill/>
        </p:spPr>
        <p:txBody>
          <a:bodyPr wrap="square" rtlCol="0">
            <a:spAutoFit/>
          </a:bodyPr>
          <a:lstStyle/>
          <a:p>
            <a:r>
              <a:rPr lang="en-US" sz="1200" dirty="0" smtClean="0"/>
              <a:t>The Council of Ministers with the  Prime Minister</a:t>
            </a:r>
            <a:endParaRPr lang="ru-RU" sz="1200" dirty="0"/>
          </a:p>
        </p:txBody>
      </p:sp>
      <p:sp>
        <p:nvSpPr>
          <p:cNvPr id="27" name="TextBox 26"/>
          <p:cNvSpPr txBox="1"/>
          <p:nvPr/>
        </p:nvSpPr>
        <p:spPr>
          <a:xfrm>
            <a:off x="6596612" y="2483603"/>
            <a:ext cx="1711415" cy="276999"/>
          </a:xfrm>
          <a:prstGeom prst="rect">
            <a:avLst/>
          </a:prstGeom>
          <a:noFill/>
        </p:spPr>
        <p:txBody>
          <a:bodyPr wrap="square" rtlCol="0">
            <a:spAutoFit/>
          </a:bodyPr>
          <a:lstStyle/>
          <a:p>
            <a:r>
              <a:rPr lang="en-US" sz="1200" dirty="0" smtClean="0"/>
              <a:t>The Federal Assembly</a:t>
            </a:r>
            <a:endParaRPr lang="ru-RU" sz="1200" dirty="0"/>
          </a:p>
        </p:txBody>
      </p:sp>
      <p:sp>
        <p:nvSpPr>
          <p:cNvPr id="28" name="TextBox 27"/>
          <p:cNvSpPr txBox="1"/>
          <p:nvPr/>
        </p:nvSpPr>
        <p:spPr>
          <a:xfrm>
            <a:off x="6783048" y="2708920"/>
            <a:ext cx="1245336" cy="461665"/>
          </a:xfrm>
          <a:prstGeom prst="rect">
            <a:avLst/>
          </a:prstGeom>
          <a:noFill/>
        </p:spPr>
        <p:txBody>
          <a:bodyPr wrap="square" rtlCol="0">
            <a:spAutoFit/>
          </a:bodyPr>
          <a:lstStyle/>
          <a:p>
            <a:pPr algn="ctr"/>
            <a:r>
              <a:rPr lang="en-US" sz="1200" dirty="0" smtClean="0"/>
              <a:t>(the Parliament)</a:t>
            </a:r>
            <a:endParaRPr lang="ru-RU" sz="1200" dirty="0"/>
          </a:p>
        </p:txBody>
      </p:sp>
      <p:sp>
        <p:nvSpPr>
          <p:cNvPr id="29" name="TextBox 28"/>
          <p:cNvSpPr txBox="1"/>
          <p:nvPr/>
        </p:nvSpPr>
        <p:spPr>
          <a:xfrm>
            <a:off x="5923766" y="3990255"/>
            <a:ext cx="1512168" cy="461665"/>
          </a:xfrm>
          <a:prstGeom prst="rect">
            <a:avLst/>
          </a:prstGeom>
          <a:noFill/>
        </p:spPr>
        <p:txBody>
          <a:bodyPr wrap="square" rtlCol="0">
            <a:spAutoFit/>
          </a:bodyPr>
          <a:lstStyle/>
          <a:p>
            <a:r>
              <a:rPr lang="en-US" sz="1200" dirty="0" smtClean="0"/>
              <a:t>The Federal Council</a:t>
            </a:r>
          </a:p>
          <a:p>
            <a:r>
              <a:rPr lang="en-US" sz="1200" dirty="0" smtClean="0"/>
              <a:t>(the upper House)</a:t>
            </a:r>
          </a:p>
        </p:txBody>
      </p:sp>
      <p:sp>
        <p:nvSpPr>
          <p:cNvPr id="30" name="TextBox 29"/>
          <p:cNvSpPr txBox="1"/>
          <p:nvPr/>
        </p:nvSpPr>
        <p:spPr>
          <a:xfrm>
            <a:off x="7718431" y="3990255"/>
            <a:ext cx="1331640" cy="461665"/>
          </a:xfrm>
          <a:prstGeom prst="rect">
            <a:avLst/>
          </a:prstGeom>
          <a:noFill/>
        </p:spPr>
        <p:txBody>
          <a:bodyPr wrap="square" rtlCol="0">
            <a:spAutoFit/>
          </a:bodyPr>
          <a:lstStyle/>
          <a:p>
            <a:r>
              <a:rPr lang="en-US" sz="1200" dirty="0" smtClean="0"/>
              <a:t>The State Duma (the lower House)</a:t>
            </a:r>
            <a:endParaRPr lang="ru-RU" sz="1200" dirty="0"/>
          </a:p>
        </p:txBody>
      </p:sp>
      <p:pic>
        <p:nvPicPr>
          <p:cNvPr id="2050" name="Picture 2" descr="C:\Users\Марина\Desktop\20110409.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3632" y="3923438"/>
            <a:ext cx="3672159" cy="27397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32145570"/>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331640" y="188640"/>
            <a:ext cx="6120680" cy="11521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4" name="Прямоугольник 3"/>
          <p:cNvSpPr/>
          <p:nvPr/>
        </p:nvSpPr>
        <p:spPr>
          <a:xfrm>
            <a:off x="2987824" y="182159"/>
            <a:ext cx="2562433" cy="923330"/>
          </a:xfrm>
          <a:prstGeom prst="rect">
            <a:avLst/>
          </a:prstGeom>
          <a:noFill/>
        </p:spPr>
        <p:txBody>
          <a:bodyPr wrap="none" lIns="91440" tIns="45720" rIns="91440" bIns="45720">
            <a:spAutoFit/>
          </a:bodyPr>
          <a:lstStyle/>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Moscow</a:t>
            </a:r>
            <a:endParaRPr lang="ru-RU"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TextBox 4"/>
          <p:cNvSpPr txBox="1"/>
          <p:nvPr/>
        </p:nvSpPr>
        <p:spPr>
          <a:xfrm>
            <a:off x="335364" y="1559992"/>
            <a:ext cx="8113232" cy="1200329"/>
          </a:xfrm>
          <a:prstGeom prst="rect">
            <a:avLst/>
          </a:prstGeom>
          <a:noFill/>
        </p:spPr>
        <p:txBody>
          <a:bodyPr wrap="square" rtlCol="0">
            <a:spAutoFit/>
          </a:bodyPr>
          <a:lstStyle/>
          <a:p>
            <a:r>
              <a:rPr lang="en-US" dirty="0" smtClean="0">
                <a:solidFill>
                  <a:srgbClr val="002060"/>
                </a:solidFill>
              </a:rPr>
              <a:t>Moscow, the capital of Russia is one of the world’s great cities. Moscow stands on the </a:t>
            </a:r>
            <a:r>
              <a:rPr lang="en-US" dirty="0" err="1" smtClean="0">
                <a:solidFill>
                  <a:srgbClr val="002060"/>
                </a:solidFill>
              </a:rPr>
              <a:t>Moskva</a:t>
            </a:r>
            <a:r>
              <a:rPr lang="en-US" dirty="0" smtClean="0">
                <a:solidFill>
                  <a:srgbClr val="002060"/>
                </a:solidFill>
              </a:rPr>
              <a:t> River in the center </a:t>
            </a:r>
            <a:r>
              <a:rPr lang="en-US" dirty="0" smtClean="0">
                <a:solidFill>
                  <a:srgbClr val="002060"/>
                </a:solidFill>
              </a:rPr>
              <a:t> </a:t>
            </a:r>
            <a:r>
              <a:rPr lang="en-US" dirty="0" smtClean="0">
                <a:solidFill>
                  <a:srgbClr val="002060"/>
                </a:solidFill>
              </a:rPr>
              <a:t>of European Russia. The climate in this part of the country is continental. Winters are long and snowy.    Spring is rather short, and the temperature rises quickly during late April. </a:t>
            </a:r>
            <a:endParaRPr lang="ru-RU" i="1" dirty="0">
              <a:solidFill>
                <a:srgbClr val="002060"/>
              </a:solidFill>
            </a:endParaRPr>
          </a:p>
        </p:txBody>
      </p:sp>
      <p:pic>
        <p:nvPicPr>
          <p:cNvPr id="1026" name="Picture 2" descr="C:\Users\Марина\Desktop\red_squar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3416290"/>
            <a:ext cx="4950352" cy="3312368"/>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5868144" y="3068960"/>
            <a:ext cx="2928642" cy="3416320"/>
          </a:xfrm>
          <a:prstGeom prst="rect">
            <a:avLst/>
          </a:prstGeom>
          <a:noFill/>
        </p:spPr>
        <p:txBody>
          <a:bodyPr wrap="square" rtlCol="0">
            <a:spAutoFit/>
          </a:bodyPr>
          <a:lstStyle/>
          <a:p>
            <a:r>
              <a:rPr lang="en-US" i="1" dirty="0"/>
              <a:t>Summers are warm and July is the warmest month. Rainy days are quite common, but the summer rainfall often comes in heavy showers and thunderstorms. </a:t>
            </a:r>
            <a:endParaRPr lang="en-US" i="1" dirty="0" smtClean="0"/>
          </a:p>
          <a:p>
            <a:endParaRPr lang="en-US" i="1" dirty="0" smtClean="0"/>
          </a:p>
          <a:p>
            <a:endParaRPr lang="en-US" i="1" dirty="0"/>
          </a:p>
          <a:p>
            <a:r>
              <a:rPr lang="en-US" b="1" i="1" dirty="0">
                <a:solidFill>
                  <a:srgbClr val="002060"/>
                </a:solidFill>
              </a:rPr>
              <a:t>One of the most famous places in Moscow </a:t>
            </a:r>
            <a:r>
              <a:rPr lang="en-US" b="1" i="1" dirty="0" smtClean="0">
                <a:solidFill>
                  <a:srgbClr val="002060"/>
                </a:solidFill>
              </a:rPr>
              <a:t>is Red </a:t>
            </a:r>
            <a:r>
              <a:rPr lang="en-US" b="1" i="1" dirty="0">
                <a:solidFill>
                  <a:srgbClr val="002060"/>
                </a:solidFill>
              </a:rPr>
              <a:t>Square </a:t>
            </a:r>
            <a:r>
              <a:rPr lang="en-US" b="1" i="1" dirty="0" smtClean="0">
                <a:solidFill>
                  <a:srgbClr val="002060"/>
                </a:solidFill>
              </a:rPr>
              <a:t>with the Kremlin. </a:t>
            </a:r>
            <a:endParaRPr lang="en-US" b="1" i="1" dirty="0">
              <a:solidFill>
                <a:srgbClr val="002060"/>
              </a:solidFill>
            </a:endParaRPr>
          </a:p>
        </p:txBody>
      </p:sp>
    </p:spTree>
    <p:extLst>
      <p:ext uri="{BB962C8B-B14F-4D97-AF65-F5344CB8AC3E}">
        <p14:creationId xmlns="" xmlns:p14="http://schemas.microsoft.com/office/powerpoint/2010/main" val="566956206"/>
      </p:ext>
    </p:extLst>
  </p:cSld>
  <p:clrMapOvr>
    <a:masterClrMapping/>
  </p:clrMapOvr>
  <mc:AlternateContent xmlns:mc="http://schemas.openxmlformats.org/markup-compatibility/2006">
    <mc:Choice xmlns=""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circle(in)">
                                      <p:cBhvr>
                                        <p:cTn id="2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968" y="908720"/>
            <a:ext cx="4176464" cy="2585323"/>
          </a:xfrm>
          <a:prstGeom prst="rect">
            <a:avLst/>
          </a:prstGeom>
          <a:noFill/>
        </p:spPr>
        <p:txBody>
          <a:bodyPr wrap="square" rtlCol="0">
            <a:spAutoFit/>
          </a:bodyPr>
          <a:lstStyle/>
          <a:p>
            <a:r>
              <a:rPr lang="en-US" dirty="0" smtClean="0"/>
              <a:t>One Russian symbol is the Russian national flag. The flag has 3 wide stripes on it. The stripes are  </a:t>
            </a:r>
            <a:r>
              <a:rPr lang="en-US" dirty="0" smtClean="0">
                <a:solidFill>
                  <a:schemeClr val="bg1"/>
                </a:solidFill>
              </a:rPr>
              <a:t>white</a:t>
            </a:r>
            <a:r>
              <a:rPr lang="en-US" dirty="0" smtClean="0"/>
              <a:t>, </a:t>
            </a:r>
            <a:r>
              <a:rPr lang="en-US" dirty="0" smtClean="0">
                <a:solidFill>
                  <a:schemeClr val="bg2">
                    <a:lumMod val="50000"/>
                  </a:schemeClr>
                </a:solidFill>
              </a:rPr>
              <a:t>blue</a:t>
            </a:r>
            <a:r>
              <a:rPr lang="en-US" dirty="0" smtClean="0"/>
              <a:t> and </a:t>
            </a:r>
            <a:r>
              <a:rPr lang="en-US" dirty="0" smtClean="0">
                <a:solidFill>
                  <a:srgbClr val="FF0000"/>
                </a:solidFill>
              </a:rPr>
              <a:t>red</a:t>
            </a:r>
            <a:r>
              <a:rPr lang="en-US" dirty="0" smtClean="0"/>
              <a:t>. The upper stripe is </a:t>
            </a:r>
            <a:r>
              <a:rPr lang="en-US" dirty="0" smtClean="0">
                <a:solidFill>
                  <a:schemeClr val="bg1"/>
                </a:solidFill>
              </a:rPr>
              <a:t>white</a:t>
            </a:r>
            <a:r>
              <a:rPr lang="en-US" dirty="0" smtClean="0"/>
              <a:t>, the middle stripe is </a:t>
            </a:r>
            <a:r>
              <a:rPr lang="en-US" dirty="0" smtClean="0">
                <a:solidFill>
                  <a:srgbClr val="0070C0"/>
                </a:solidFill>
              </a:rPr>
              <a:t>blue</a:t>
            </a:r>
            <a:r>
              <a:rPr lang="en-US" dirty="0" smtClean="0"/>
              <a:t> and the </a:t>
            </a:r>
            <a:r>
              <a:rPr lang="en-US" dirty="0" smtClean="0">
                <a:solidFill>
                  <a:srgbClr val="FF0000"/>
                </a:solidFill>
              </a:rPr>
              <a:t>red</a:t>
            </a:r>
            <a:r>
              <a:rPr lang="en-US" dirty="0" smtClean="0"/>
              <a:t> stripe is at the bottom. These colours have always been symbolic in Russia – </a:t>
            </a:r>
            <a:r>
              <a:rPr lang="en-US" dirty="0" smtClean="0">
                <a:solidFill>
                  <a:schemeClr val="bg1"/>
                </a:solidFill>
              </a:rPr>
              <a:t>white</a:t>
            </a:r>
            <a:r>
              <a:rPr lang="en-US" dirty="0" smtClean="0"/>
              <a:t> – noble, </a:t>
            </a:r>
            <a:r>
              <a:rPr lang="en-US" dirty="0" smtClean="0">
                <a:solidFill>
                  <a:schemeClr val="bg2">
                    <a:lumMod val="50000"/>
                  </a:schemeClr>
                </a:solidFill>
              </a:rPr>
              <a:t>blue</a:t>
            </a:r>
            <a:r>
              <a:rPr lang="en-US" dirty="0" smtClean="0"/>
              <a:t> – honest and devoted. The </a:t>
            </a:r>
            <a:r>
              <a:rPr lang="en-US" dirty="0" smtClean="0">
                <a:solidFill>
                  <a:srgbClr val="FF0000"/>
                </a:solidFill>
              </a:rPr>
              <a:t>red</a:t>
            </a:r>
            <a:r>
              <a:rPr lang="en-US" dirty="0" smtClean="0"/>
              <a:t> colour has always meant love and bravery.</a:t>
            </a:r>
          </a:p>
        </p:txBody>
      </p:sp>
      <p:sp>
        <p:nvSpPr>
          <p:cNvPr id="3" name="TextBox 2"/>
          <p:cNvSpPr txBox="1"/>
          <p:nvPr/>
        </p:nvSpPr>
        <p:spPr>
          <a:xfrm>
            <a:off x="4788024" y="4581128"/>
            <a:ext cx="4104456" cy="1754326"/>
          </a:xfrm>
          <a:prstGeom prst="rect">
            <a:avLst/>
          </a:prstGeom>
          <a:noFill/>
        </p:spPr>
        <p:txBody>
          <a:bodyPr wrap="square" rtlCol="0">
            <a:spAutoFit/>
          </a:bodyPr>
          <a:lstStyle/>
          <a:p>
            <a:r>
              <a:rPr lang="en-US" dirty="0" smtClean="0"/>
              <a:t>The other symbol of Russia which all Russian people know and love is the birch tree. You can find these trees everywhere. People sing songs with poetic words and plant them near their houses.</a:t>
            </a:r>
            <a:endParaRPr lang="ru-RU" dirty="0"/>
          </a:p>
        </p:txBody>
      </p:sp>
      <p:pic>
        <p:nvPicPr>
          <p:cNvPr id="1026" name="Picture 2" descr="C:\Users\Марина\Desktop\fla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3861048"/>
            <a:ext cx="3631968" cy="2876519"/>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Марина\Desktop\irina118.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52120" y="260648"/>
            <a:ext cx="3256325" cy="410445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Прямоугольник 4"/>
          <p:cNvSpPr/>
          <p:nvPr/>
        </p:nvSpPr>
        <p:spPr>
          <a:xfrm>
            <a:off x="251520" y="0"/>
            <a:ext cx="5344733"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Symbols of Russia</a:t>
            </a:r>
            <a:endParaRPr lang="ru-RU"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2077843813"/>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04048" y="4221088"/>
            <a:ext cx="2700000" cy="2099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51920" y="2420888"/>
            <a:ext cx="5040560" cy="1477328"/>
          </a:xfrm>
          <a:prstGeom prst="rect">
            <a:avLst/>
          </a:prstGeom>
          <a:noFill/>
        </p:spPr>
        <p:txBody>
          <a:bodyPr wrap="square" rtlCol="0">
            <a:spAutoFit/>
          </a:bodyPr>
          <a:lstStyle/>
          <a:p>
            <a:r>
              <a:rPr lang="en-US" dirty="0" smtClean="0">
                <a:solidFill>
                  <a:schemeClr val="accent1">
                    <a:lumMod val="75000"/>
                  </a:schemeClr>
                </a:solidFill>
              </a:rPr>
              <a:t>Our national pride  </a:t>
            </a:r>
            <a:r>
              <a:rPr lang="en-US" dirty="0">
                <a:solidFill>
                  <a:schemeClr val="accent1">
                    <a:lumMod val="75000"/>
                  </a:schemeClr>
                </a:solidFill>
              </a:rPr>
              <a:t>Alexander </a:t>
            </a:r>
            <a:r>
              <a:rPr lang="en-US" dirty="0" smtClean="0">
                <a:solidFill>
                  <a:schemeClr val="accent1">
                    <a:lumMod val="75000"/>
                  </a:schemeClr>
                </a:solidFill>
              </a:rPr>
              <a:t> Pushkin is the greatest poet and writer. He wrote </a:t>
            </a:r>
            <a:r>
              <a:rPr lang="en-US" dirty="0">
                <a:solidFill>
                  <a:schemeClr val="accent1">
                    <a:lumMod val="75000"/>
                  </a:schemeClr>
                </a:solidFill>
              </a:rPr>
              <a:t>many </a:t>
            </a:r>
            <a:r>
              <a:rPr lang="en-US" dirty="0" smtClean="0">
                <a:solidFill>
                  <a:schemeClr val="accent1">
                    <a:lumMod val="75000"/>
                  </a:schemeClr>
                </a:solidFill>
              </a:rPr>
              <a:t>poems and stories</a:t>
            </a:r>
            <a:r>
              <a:rPr lang="en-US" dirty="0">
                <a:solidFill>
                  <a:schemeClr val="accent1">
                    <a:lumMod val="75000"/>
                  </a:schemeClr>
                </a:solidFill>
              </a:rPr>
              <a:t>. The </a:t>
            </a:r>
            <a:r>
              <a:rPr lang="en-US" dirty="0" smtClean="0">
                <a:solidFill>
                  <a:schemeClr val="accent1">
                    <a:lumMod val="75000"/>
                  </a:schemeClr>
                </a:solidFill>
              </a:rPr>
              <a:t>most famous of them are "</a:t>
            </a:r>
            <a:r>
              <a:rPr lang="en-US" dirty="0">
                <a:solidFill>
                  <a:schemeClr val="accent1">
                    <a:lumMod val="75000"/>
                  </a:schemeClr>
                </a:solidFill>
              </a:rPr>
              <a:t>Ruslan and </a:t>
            </a:r>
            <a:r>
              <a:rPr lang="en-US" dirty="0" smtClean="0">
                <a:solidFill>
                  <a:schemeClr val="accent1">
                    <a:lumMod val="75000"/>
                  </a:schemeClr>
                </a:solidFill>
              </a:rPr>
              <a:t>Lyudmila“, "</a:t>
            </a:r>
            <a:r>
              <a:rPr lang="en-US" dirty="0">
                <a:solidFill>
                  <a:schemeClr val="accent1">
                    <a:lumMod val="75000"/>
                  </a:schemeClr>
                </a:solidFill>
              </a:rPr>
              <a:t>Eugene </a:t>
            </a:r>
            <a:r>
              <a:rPr lang="en-US" dirty="0" smtClean="0">
                <a:solidFill>
                  <a:schemeClr val="accent1">
                    <a:lumMod val="75000"/>
                  </a:schemeClr>
                </a:solidFill>
              </a:rPr>
              <a:t>Onegin" and the story "Dubrovsky</a:t>
            </a:r>
            <a:r>
              <a:rPr lang="en-US" dirty="0">
                <a:solidFill>
                  <a:schemeClr val="accent1">
                    <a:lumMod val="75000"/>
                  </a:schemeClr>
                </a:solidFill>
              </a:rPr>
              <a:t>".</a:t>
            </a:r>
            <a:endParaRPr lang="ru-RU" dirty="0">
              <a:solidFill>
                <a:schemeClr val="accent1">
                  <a:lumMod val="75000"/>
                </a:schemeClr>
              </a:solidFill>
            </a:endParaRPr>
          </a:p>
        </p:txBody>
      </p:sp>
      <p:sp>
        <p:nvSpPr>
          <p:cNvPr id="3" name="TextBox 2"/>
          <p:cNvSpPr txBox="1"/>
          <p:nvPr/>
        </p:nvSpPr>
        <p:spPr>
          <a:xfrm>
            <a:off x="395536" y="2420888"/>
            <a:ext cx="3240360" cy="923330"/>
          </a:xfrm>
          <a:prstGeom prst="rect">
            <a:avLst/>
          </a:prstGeom>
          <a:noFill/>
        </p:spPr>
        <p:txBody>
          <a:bodyPr wrap="square" rtlCol="0">
            <a:spAutoFit/>
          </a:bodyPr>
          <a:lstStyle/>
          <a:p>
            <a:r>
              <a:rPr lang="en-US" dirty="0" smtClean="0">
                <a:ln w="12700">
                  <a:solidFill>
                    <a:schemeClr val="tx2">
                      <a:satMod val="155000"/>
                    </a:schemeClr>
                  </a:solidFill>
                  <a:prstDash val="solid"/>
                </a:ln>
                <a:solidFill>
                  <a:schemeClr val="accent1">
                    <a:lumMod val="75000"/>
                  </a:schemeClr>
                </a:solidFill>
                <a:latin typeface="Aharoni" pitchFamily="2" charset="-79"/>
                <a:cs typeface="Aharoni" pitchFamily="2" charset="-79"/>
              </a:rPr>
              <a:t>The first Russian </a:t>
            </a:r>
            <a:r>
              <a:rPr lang="en-US" dirty="0">
                <a:ln w="12700">
                  <a:solidFill>
                    <a:schemeClr val="tx2">
                      <a:satMod val="155000"/>
                    </a:schemeClr>
                  </a:solidFill>
                  <a:prstDash val="solid"/>
                </a:ln>
                <a:solidFill>
                  <a:schemeClr val="accent1">
                    <a:lumMod val="75000"/>
                  </a:schemeClr>
                </a:solidFill>
                <a:latin typeface="Aharoni" pitchFamily="2" charset="-79"/>
                <a:cs typeface="Aharoni" pitchFamily="2" charset="-79"/>
              </a:rPr>
              <a:t>cosmonaut Yuri </a:t>
            </a:r>
            <a:r>
              <a:rPr lang="en-US" dirty="0" smtClean="0">
                <a:ln w="12700">
                  <a:solidFill>
                    <a:schemeClr val="tx2">
                      <a:satMod val="155000"/>
                    </a:schemeClr>
                  </a:solidFill>
                  <a:prstDash val="solid"/>
                </a:ln>
                <a:solidFill>
                  <a:schemeClr val="accent1">
                    <a:lumMod val="75000"/>
                  </a:schemeClr>
                </a:solidFill>
                <a:latin typeface="Aharoni" pitchFamily="2" charset="-79"/>
                <a:cs typeface="Aharoni" pitchFamily="2" charset="-79"/>
              </a:rPr>
              <a:t>Gagarin</a:t>
            </a:r>
            <a:r>
              <a:rPr lang="ru-RU" dirty="0" smtClean="0">
                <a:ln w="12700">
                  <a:solidFill>
                    <a:schemeClr val="tx2">
                      <a:satMod val="155000"/>
                    </a:schemeClr>
                  </a:solidFill>
                  <a:prstDash val="solid"/>
                </a:ln>
                <a:solidFill>
                  <a:schemeClr val="accent1">
                    <a:lumMod val="75000"/>
                  </a:schemeClr>
                </a:solidFill>
                <a:latin typeface="Aharoni" pitchFamily="2" charset="-79"/>
                <a:cs typeface="Aharoni" pitchFamily="2" charset="-79"/>
              </a:rPr>
              <a:t> </a:t>
            </a:r>
            <a:r>
              <a:rPr lang="en-US" dirty="0" smtClean="0">
                <a:ln w="12700">
                  <a:solidFill>
                    <a:schemeClr val="tx2">
                      <a:satMod val="155000"/>
                    </a:schemeClr>
                  </a:solidFill>
                  <a:prstDash val="solid"/>
                </a:ln>
                <a:solidFill>
                  <a:schemeClr val="accent1">
                    <a:lumMod val="75000"/>
                  </a:schemeClr>
                </a:solidFill>
                <a:latin typeface="Aharoni" pitchFamily="2" charset="-79"/>
                <a:cs typeface="Aharoni" pitchFamily="2" charset="-79"/>
              </a:rPr>
              <a:t>was </a:t>
            </a:r>
            <a:r>
              <a:rPr lang="en-US" dirty="0" smtClean="0">
                <a:ln w="12700">
                  <a:solidFill>
                    <a:schemeClr val="tx2">
                      <a:satMod val="155000"/>
                    </a:schemeClr>
                  </a:solidFill>
                  <a:prstDash val="solid"/>
                </a:ln>
                <a:solidFill>
                  <a:schemeClr val="accent1">
                    <a:lumMod val="75000"/>
                  </a:schemeClr>
                </a:solidFill>
                <a:latin typeface="Aharoni" pitchFamily="2" charset="-79"/>
                <a:cs typeface="Aharoni" pitchFamily="2" charset="-79"/>
              </a:rPr>
              <a:t>in space on 12 April  1961.</a:t>
            </a:r>
          </a:p>
        </p:txBody>
      </p:sp>
      <p:pic>
        <p:nvPicPr>
          <p:cNvPr id="4099" name="Picture 3" descr="C:\Users\Марина\Desktop\9996133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99592" y="3573016"/>
            <a:ext cx="2124000" cy="283500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p:cNvSpPr/>
          <p:nvPr/>
        </p:nvSpPr>
        <p:spPr>
          <a:xfrm>
            <a:off x="3851920" y="1484784"/>
            <a:ext cx="4824536" cy="769441"/>
          </a:xfrm>
          <a:prstGeom prst="rect">
            <a:avLst/>
          </a:prstGeom>
          <a:noFill/>
        </p:spPr>
        <p:txBody>
          <a:bodyPr wrap="square" lIns="91440" tIns="45720" rIns="91440" bIns="45720">
            <a:spAutoFit/>
          </a:bodyPr>
          <a:lstStyle/>
          <a:p>
            <a:pPr algn="ctr"/>
            <a:r>
              <a:rPr lang="en-US" sz="4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Pushkin</a:t>
            </a:r>
            <a:endParaRPr lang="ru-RU" sz="4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Прямоугольник 4"/>
          <p:cNvSpPr/>
          <p:nvPr/>
        </p:nvSpPr>
        <p:spPr>
          <a:xfrm>
            <a:off x="526359" y="1556792"/>
            <a:ext cx="2868221"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Gagarin</a:t>
            </a:r>
            <a:endParaRPr lang="ru-RU" sz="4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8" name="Прямоугольник 7"/>
          <p:cNvSpPr/>
          <p:nvPr/>
        </p:nvSpPr>
        <p:spPr>
          <a:xfrm>
            <a:off x="1043608" y="476672"/>
            <a:ext cx="7632848" cy="584775"/>
          </a:xfrm>
          <a:prstGeom prst="rect">
            <a:avLst/>
          </a:prstGeom>
        </p:spPr>
        <p:txBody>
          <a:bodyPr wrap="square">
            <a:spAutoFit/>
          </a:bodyPr>
          <a:lstStyle/>
          <a:p>
            <a:pPr algn="ct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Famous  </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people </a:t>
            </a: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of  Russia</a:t>
            </a:r>
            <a:endParaRPr lang="ru-RU"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 xmlns:p14="http://schemas.microsoft.com/office/powerpoint/2010/main" val="2828766499"/>
      </p:ext>
    </p:extLst>
  </p:cSld>
  <p:clrMapOvr>
    <a:masterClrMapping/>
  </p:clrMapOvr>
  <mc:AlternateContent xmlns:mc="http://schemas.openxmlformats.org/markup-compatibility/2006">
    <mc:Choice xmlns=""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Марина\Desktop\0_d5ed3_b2bb7e4c_XL.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72200" y="1242384"/>
            <a:ext cx="2616835" cy="36004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C:\Users\Марина\Desktop\medium_f563985a8780ca7b33caea722f7f38eb.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10418" y="1243125"/>
            <a:ext cx="2736304" cy="364840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4816641" y="4941168"/>
            <a:ext cx="4032448" cy="1754326"/>
          </a:xfrm>
          <a:prstGeom prst="rect">
            <a:avLst/>
          </a:prstGeom>
          <a:noFill/>
        </p:spPr>
        <p:txBody>
          <a:bodyPr wrap="square" rtlCol="0">
            <a:spAutoFit/>
          </a:bodyPr>
          <a:lstStyle/>
          <a:p>
            <a:r>
              <a:rPr lang="en-US" dirty="0" smtClean="0"/>
              <a:t>Anastasia</a:t>
            </a:r>
            <a:r>
              <a:rPr lang="ru-RU" dirty="0" smtClean="0"/>
              <a:t> </a:t>
            </a:r>
            <a:r>
              <a:rPr lang="en-US" dirty="0"/>
              <a:t>Zavorotnyuk </a:t>
            </a:r>
            <a:r>
              <a:rPr lang="ru-RU" dirty="0"/>
              <a:t> </a:t>
            </a:r>
            <a:r>
              <a:rPr lang="ru-RU" dirty="0" smtClean="0"/>
              <a:t>-  </a:t>
            </a:r>
            <a:r>
              <a:rPr lang="en-US" dirty="0" smtClean="0"/>
              <a:t>Russian </a:t>
            </a:r>
            <a:r>
              <a:rPr lang="en-US" dirty="0"/>
              <a:t>actress and TV </a:t>
            </a:r>
            <a:r>
              <a:rPr lang="en-US" dirty="0" smtClean="0"/>
              <a:t>presenter. She was born on April 3, 1972 in the city of </a:t>
            </a:r>
            <a:r>
              <a:rPr lang="en-US" dirty="0"/>
              <a:t>Astrakhan. Anastasia starred in many films but the most famous </a:t>
            </a:r>
            <a:r>
              <a:rPr lang="en-US" dirty="0" smtClean="0"/>
              <a:t> </a:t>
            </a:r>
            <a:r>
              <a:rPr lang="en-US" dirty="0" smtClean="0"/>
              <a:t>is</a:t>
            </a:r>
            <a:r>
              <a:rPr lang="en-US" dirty="0" smtClean="0"/>
              <a:t> </a:t>
            </a:r>
            <a:r>
              <a:rPr lang="en-US" dirty="0"/>
              <a:t>"My </a:t>
            </a:r>
            <a:r>
              <a:rPr lang="en-US" dirty="0" smtClean="0"/>
              <a:t>beautiful </a:t>
            </a:r>
            <a:r>
              <a:rPr lang="en-US" dirty="0"/>
              <a:t>nurse ".</a:t>
            </a:r>
            <a:endParaRPr lang="ru-RU" dirty="0"/>
          </a:p>
        </p:txBody>
      </p:sp>
      <p:sp>
        <p:nvSpPr>
          <p:cNvPr id="3" name="Стрелка вниз 2"/>
          <p:cNvSpPr/>
          <p:nvPr/>
        </p:nvSpPr>
        <p:spPr>
          <a:xfrm>
            <a:off x="5148064" y="3913101"/>
            <a:ext cx="864096" cy="816090"/>
          </a:xfrm>
          <a:prstGeom prst="downArrow">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2"/>
              </a:solidFill>
            </a:endParaRPr>
          </a:p>
        </p:txBody>
      </p:sp>
      <p:sp>
        <p:nvSpPr>
          <p:cNvPr id="4" name="Стрелка вниз 3"/>
          <p:cNvSpPr/>
          <p:nvPr/>
        </p:nvSpPr>
        <p:spPr>
          <a:xfrm>
            <a:off x="539552" y="3961507"/>
            <a:ext cx="1008112" cy="936104"/>
          </a:xfrm>
          <a:prstGeom prst="downArrow">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179512" y="5013176"/>
            <a:ext cx="4392488" cy="1754326"/>
          </a:xfrm>
          <a:prstGeom prst="rect">
            <a:avLst/>
          </a:prstGeom>
          <a:noFill/>
        </p:spPr>
        <p:txBody>
          <a:bodyPr wrap="square" rtlCol="0">
            <a:spAutoFit/>
          </a:bodyPr>
          <a:lstStyle/>
          <a:p>
            <a:r>
              <a:rPr lang="en-US" dirty="0"/>
              <a:t>Sergey Bezrukov - </a:t>
            </a:r>
            <a:r>
              <a:rPr lang="en-US" dirty="0" smtClean="0"/>
              <a:t>Russian </a:t>
            </a:r>
            <a:r>
              <a:rPr lang="en-US" dirty="0" smtClean="0"/>
              <a:t>theater</a:t>
            </a:r>
            <a:r>
              <a:rPr lang="en-US" dirty="0" smtClean="0"/>
              <a:t> and film</a:t>
            </a:r>
            <a:r>
              <a:rPr lang="en-US" dirty="0" smtClean="0"/>
              <a:t> </a:t>
            </a:r>
            <a:r>
              <a:rPr lang="en-US" dirty="0"/>
              <a:t>actor </a:t>
            </a:r>
            <a:r>
              <a:rPr lang="en-US" dirty="0" smtClean="0"/>
              <a:t>. </a:t>
            </a:r>
            <a:r>
              <a:rPr lang="en-US" dirty="0" smtClean="0"/>
              <a:t>He </a:t>
            </a:r>
            <a:r>
              <a:rPr lang="en-US" dirty="0"/>
              <a:t>was born in Moscow on October 18, 1973. The most famous films with his participation: "Holidays Security Vacation", "Vysotsky. Thanks for living" and "Brigade"</a:t>
            </a:r>
            <a:endParaRPr lang="ru-RU" dirty="0"/>
          </a:p>
        </p:txBody>
      </p:sp>
      <p:sp>
        <p:nvSpPr>
          <p:cNvPr id="6" name="Прямоугольник 5"/>
          <p:cNvSpPr/>
          <p:nvPr/>
        </p:nvSpPr>
        <p:spPr>
          <a:xfrm>
            <a:off x="0" y="116632"/>
            <a:ext cx="9358346" cy="830997"/>
          </a:xfrm>
          <a:prstGeom prst="rect">
            <a:avLst/>
          </a:prstGeom>
          <a:noFill/>
        </p:spPr>
        <p:txBody>
          <a:bodyPr wrap="square" lIns="91440" tIns="45720" rIns="91440" bIns="45720">
            <a:spAutoFit/>
          </a:bodyPr>
          <a:lstStyle/>
          <a:p>
            <a:pPr algn="ctr"/>
            <a:r>
              <a:rPr lang="en-US" sz="4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Famous </a:t>
            </a: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ACTORS</a:t>
            </a:r>
            <a:endParaRPr lang="ru-RU"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 xmlns:p14="http://schemas.microsoft.com/office/powerpoint/2010/main" val="835968982"/>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857</TotalTime>
  <Words>905</Words>
  <Application>Microsoft Office PowerPoint</Application>
  <PresentationFormat>Экран (4:3)</PresentationFormat>
  <Paragraphs>77</Paragraphs>
  <Slides>12</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Марина</dc:creator>
  <cp:lastModifiedBy>Admin</cp:lastModifiedBy>
  <cp:revision>53</cp:revision>
  <dcterms:created xsi:type="dcterms:W3CDTF">2012-09-07T14:41:52Z</dcterms:created>
  <dcterms:modified xsi:type="dcterms:W3CDTF">2012-11-28T20:42:18Z</dcterms:modified>
</cp:coreProperties>
</file>