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67" r:id="rId3"/>
    <p:sldId id="266" r:id="rId4"/>
    <p:sldId id="258" r:id="rId5"/>
    <p:sldId id="269" r:id="rId6"/>
    <p:sldId id="261" r:id="rId7"/>
    <p:sldId id="270" r:id="rId8"/>
    <p:sldId id="271" r:id="rId9"/>
    <p:sldId id="275" r:id="rId10"/>
    <p:sldId id="276" r:id="rId11"/>
    <p:sldId id="259" r:id="rId12"/>
    <p:sldId id="264" r:id="rId13"/>
    <p:sldId id="272" r:id="rId14"/>
    <p:sldId id="260" r:id="rId15"/>
    <p:sldId id="257" r:id="rId16"/>
    <p:sldId id="277" r:id="rId17"/>
    <p:sldId id="265" r:id="rId18"/>
    <p:sldId id="268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33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F3B23C-9AE7-4C6D-8C21-2CAD645F6A66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962C9E-D477-4BDF-AC35-E9766D8DB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02B964-125C-4D27-89EA-278D29644EBF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F674A0-68CF-40C2-8468-F242C1B11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F88CD9-34F2-4046-A2D4-76FF60913FD4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A12251-5989-44DF-A8EB-EC562114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819AB3-B133-4FC9-923D-2C7C93D9F749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9A4E8BC-42F5-4642-BFD0-B1C01F862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6D465F-5CD1-4AA0-81A4-4A012E700266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618C34-9B75-46FA-B76C-D25319BDD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DC065E0-8314-4937-A165-3CB6143989E7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09AA33-2332-4A32-9BBA-F8804825F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347A0D-8226-4FEE-B7C5-2A6E080874AA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D04AED-76BA-4162-9025-E68E93DA0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3E14DB-F537-4A4A-8952-8172AE5EBC0A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E4BBA9-C9DE-4F4B-917C-E8E9F17AC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E95E55-DB3F-4806-8AC9-87AA69525257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05892-D9D3-420B-A740-B3858851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CA4A070-6A40-438C-BBF0-78B59B4A7A72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3B4FA6-40DA-4A7F-8DA2-6C1FA45C0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6C7345-A6C6-4B54-B30F-56BBED4A93A9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B18981-54A0-4903-80D8-73F34A6D0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DD9D6-B9BC-4EBC-918C-27A69FA961C9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0FB685-88CA-4F1D-953D-B2738F03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Прямоугольник 8"/>
          <p:cNvGrpSpPr>
            <a:grpSpLocks/>
          </p:cNvGrpSpPr>
          <p:nvPr/>
        </p:nvGrpSpPr>
        <p:grpSpPr bwMode="auto">
          <a:xfrm>
            <a:off x="8150225" y="-6350"/>
            <a:ext cx="1000125" cy="6870700"/>
            <a:chOff x="5134" y="-4"/>
            <a:chExt cx="630" cy="4328"/>
          </a:xfrm>
        </p:grpSpPr>
        <p:pic>
          <p:nvPicPr>
            <p:cNvPr id="1032" name="Прямоугольник 8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34" y="-4"/>
              <a:ext cx="630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2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C9271E-CFAB-4E84-AAF1-05E7CBBA648A}" type="datetimeFigureOut">
              <a:rPr lang="ru-RU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13D7A84-1111-46B4-BC66-7F661BD2F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72;&#1091;&#1089;&#1090;&#1077;&#1088;&#1083;&#1080;&#1094;%20&#1085;&#1086;&#1074;.av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7088" y="533400"/>
            <a:ext cx="5105400" cy="2868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r="2187" b="3751"/>
          <a:stretch>
            <a:fillRect/>
          </a:stretch>
        </p:blipFill>
        <p:spPr bwMode="auto">
          <a:xfrm>
            <a:off x="-111125" y="0"/>
            <a:ext cx="9293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TextBox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981075"/>
            <a:ext cx="8369300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29188" y="4572000"/>
            <a:ext cx="3929062" cy="4462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i="1" dirty="0">
                <a:latin typeface="Georgia" pitchFamily="18" charset="0"/>
              </a:rPr>
              <a:t>Проект урока в 10 классе</a:t>
            </a:r>
            <a:r>
              <a:rPr lang="ru-RU" sz="2300" i="1" dirty="0" smtClean="0">
                <a:latin typeface="Georgia" pitchFamily="18" charset="0"/>
              </a:rPr>
              <a:t>.</a:t>
            </a:r>
            <a:endParaRPr lang="ru-RU" sz="2300" i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38" y="4143375"/>
            <a:ext cx="81438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Georgia" pitchFamily="18" charset="0"/>
              </a:rPr>
              <a:t>«Нет, жизнь не кончена в 31 год… Мало того, что я знаю все то, что есть  во мне, надо, чтобы и все знали это:  и Пьер, и эта девочка, которая хотела улететь  в небо, надо, чтобы  все знали меня,  чтобы не для одного меня шла моя жизнь…»</a:t>
            </a:r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71500" y="1214438"/>
            <a:ext cx="80010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500">
                <a:latin typeface="Georgia" pitchFamily="18" charset="0"/>
                <a:cs typeface="Times New Roman" pitchFamily="18" charset="0"/>
              </a:rPr>
              <a:t>«Нет, ты  посмотри, что за луна!... Ах, какая прелесть! Ты поди сюда. Душенька, голубушка, поди сюда. Ну, видишь? Так бы вот села на корточки, вот так, подхватила бы себя под коленки, </a:t>
            </a:r>
            <a:r>
              <a:rPr lang="ru-RU" sz="2800">
                <a:latin typeface="Georgia" pitchFamily="18" charset="0"/>
              </a:rPr>
              <a:t>— </a:t>
            </a:r>
            <a:r>
              <a:rPr lang="ru-RU" sz="2500">
                <a:latin typeface="Georgia" pitchFamily="18" charset="0"/>
                <a:cs typeface="Times New Roman" pitchFamily="18" charset="0"/>
              </a:rPr>
              <a:t>туже, как можно  туже </a:t>
            </a:r>
            <a:r>
              <a:rPr lang="ru-RU" sz="2800">
                <a:latin typeface="Georgia" pitchFamily="18" charset="0"/>
              </a:rPr>
              <a:t>— </a:t>
            </a:r>
            <a:r>
              <a:rPr lang="ru-RU" sz="2500">
                <a:latin typeface="Georgia" pitchFamily="18" charset="0"/>
                <a:cs typeface="Times New Roman" pitchFamily="18" charset="0"/>
              </a:rPr>
              <a:t>натужиться надо. Вот так!»</a:t>
            </a:r>
            <a:endParaRPr lang="ru-RU" sz="2500">
              <a:latin typeface="Georgia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00034" y="285728"/>
            <a:ext cx="8143932" cy="107157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Georgia" pitchFamily="18" charset="0"/>
                <a:ea typeface="+mj-ea"/>
                <a:cs typeface="+mj-cs"/>
              </a:rPr>
              <a:t>Наташа </a:t>
            </a:r>
            <a:r>
              <a:rPr lang="ru-RU" sz="32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Georgia" pitchFamily="18" charset="0"/>
                <a:ea typeface="+mj-ea"/>
                <a:cs typeface="+mj-cs"/>
              </a:rPr>
              <a:t>ростова</a:t>
            </a: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Georgia" pitchFamily="18" charset="0"/>
                <a:ea typeface="+mj-ea"/>
                <a:cs typeface="+mj-cs"/>
              </a:rPr>
              <a:t> в отрадном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357563" y="5357813"/>
            <a:ext cx="52149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75" y="5715000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714356"/>
            <a:ext cx="4071934" cy="24288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Georgia" pitchFamily="18" charset="0"/>
              </a:rPr>
              <a:t>И.С.Тургенев 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 «Отцы и дети»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4818" name="Текст 5"/>
          <p:cNvSpPr>
            <a:spLocks noGrp="1"/>
          </p:cNvSpPr>
          <p:nvPr>
            <p:ph type="body" sz="half" idx="2"/>
          </p:nvPr>
        </p:nvSpPr>
        <p:spPr>
          <a:xfrm>
            <a:off x="5286375" y="42862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642938"/>
            <a:ext cx="40497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285750"/>
            <a:ext cx="41148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572000" y="333375"/>
            <a:ext cx="435768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800">
                <a:latin typeface="Trebuchet MS" pitchFamily="34" charset="0"/>
                <a:cs typeface="Times New Roman" pitchFamily="18" charset="0"/>
              </a:rPr>
              <a:t>«</a:t>
            </a:r>
            <a:r>
              <a:rPr lang="ru-RU" sz="4000">
                <a:latin typeface="Georgia" pitchFamily="18" charset="0"/>
              </a:rPr>
              <a:t>— </a:t>
            </a:r>
            <a:r>
              <a:rPr lang="ru-RU" sz="3800">
                <a:latin typeface="Georgia" pitchFamily="18" charset="0"/>
                <a:cs typeface="Times New Roman" pitchFamily="18" charset="0"/>
              </a:rPr>
              <a:t>Лежа на «земле», глядеть в «небо»... Знаете ли </a:t>
            </a:r>
            <a:r>
              <a:rPr lang="ru-RU" sz="4000">
                <a:latin typeface="Georgia" pitchFamily="18" charset="0"/>
              </a:rPr>
              <a:t>— </a:t>
            </a:r>
            <a:r>
              <a:rPr lang="ru-RU" sz="3800">
                <a:latin typeface="Georgia" pitchFamily="18" charset="0"/>
                <a:cs typeface="Times New Roman" pitchFamily="18" charset="0"/>
              </a:rPr>
              <a:t>в этом есть какое-то особое значение!</a:t>
            </a:r>
          </a:p>
          <a:p>
            <a:r>
              <a:rPr lang="ru-RU" sz="4000">
                <a:latin typeface="Georgia" pitchFamily="18" charset="0"/>
              </a:rPr>
              <a:t>— </a:t>
            </a:r>
            <a:r>
              <a:rPr lang="ru-RU" sz="3800">
                <a:latin typeface="Georgia" pitchFamily="18" charset="0"/>
                <a:cs typeface="Times New Roman" pitchFamily="18" charset="0"/>
              </a:rPr>
              <a:t>Я гляжу в небо только тогда, </a:t>
            </a:r>
          </a:p>
          <a:p>
            <a:pPr eaLnBrk="0" hangingPunct="0"/>
            <a:r>
              <a:rPr lang="ru-RU" sz="3800">
                <a:latin typeface="Georgia" pitchFamily="18" charset="0"/>
                <a:cs typeface="Times New Roman" pitchFamily="18" charset="0"/>
              </a:rPr>
              <a:t>когда хочу чихнуть».</a:t>
            </a:r>
            <a:r>
              <a:rPr lang="ru-RU" sz="3800">
                <a:latin typeface="Georgia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143500"/>
            <a:ext cx="3429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Georgia" pitchFamily="18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428625" y="714375"/>
            <a:ext cx="8358188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Georgia" pitchFamily="18" charset="0"/>
              </a:rPr>
              <a:t>«Какой зато здесь воздух! Как славно пахнет! Право, мне кажется, нигде в мире так не пахнет, как в здешних краях! Да и небо здесь...</a:t>
            </a:r>
          </a:p>
          <a:p>
            <a:r>
              <a:rPr lang="ru-RU" sz="2800">
                <a:latin typeface="Georgia" pitchFamily="18" charset="0"/>
              </a:rPr>
              <a:t> Аркадий вдруг остановился, бросил косвенный взгляд назад и умолк.</a:t>
            </a:r>
          </a:p>
          <a:p>
            <a:r>
              <a:rPr lang="ru-RU" sz="2800">
                <a:latin typeface="Georgia" pitchFamily="18" charset="0"/>
              </a:rPr>
              <a:t> — Конечно, — заметил Николай Петрович, — ты здесь родился, тебе все должно казаться здесь чем-то особенным...</a:t>
            </a:r>
          </a:p>
          <a:p>
            <a:r>
              <a:rPr lang="ru-RU" sz="2800">
                <a:latin typeface="Georgia" pitchFamily="18" charset="0"/>
              </a:rPr>
              <a:t> — Ну, папаша, это все равно, где бы человек ни родился.</a:t>
            </a:r>
          </a:p>
          <a:p>
            <a:r>
              <a:rPr lang="ru-RU" sz="2800">
                <a:latin typeface="Georgia" pitchFamily="18" charset="0"/>
              </a:rPr>
              <a:t> — Однако...</a:t>
            </a:r>
          </a:p>
          <a:p>
            <a:r>
              <a:rPr lang="ru-RU" sz="2800">
                <a:latin typeface="Georgia" pitchFamily="18" charset="0"/>
              </a:rPr>
              <a:t> — Нет, это совершенно все равно».</a:t>
            </a:r>
          </a:p>
          <a:p>
            <a:endParaRPr lang="ru-RU">
              <a:latin typeface="Trebuchet MS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00500" y="2071688"/>
            <a:ext cx="307181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071688" y="2500313"/>
            <a:ext cx="635793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625" y="2928938"/>
            <a:ext cx="37147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28938" y="4643438"/>
            <a:ext cx="564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063" y="5072063"/>
            <a:ext cx="1500187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928670"/>
            <a:ext cx="4214810" cy="24288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Georgia" pitchFamily="18" charset="0"/>
              </a:rPr>
              <a:t>Л.Н.Толстой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«Война и мир»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0962" name="Текст 5"/>
          <p:cNvSpPr>
            <a:spLocks noGrp="1"/>
          </p:cNvSpPr>
          <p:nvPr>
            <p:ph type="body" sz="half" idx="2"/>
          </p:nvPr>
        </p:nvSpPr>
        <p:spPr>
          <a:xfrm>
            <a:off x="5286375" y="42862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00063"/>
            <a:ext cx="44894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6"/>
          <p:cNvSpPr txBox="1">
            <a:spLocks noChangeArrowheads="1"/>
          </p:cNvSpPr>
          <p:nvPr/>
        </p:nvSpPr>
        <p:spPr bwMode="auto">
          <a:xfrm>
            <a:off x="357188" y="1544638"/>
            <a:ext cx="83581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latin typeface="Georgia" pitchFamily="18" charset="0"/>
              </a:rPr>
              <a:t>«Что это? я падаю? у меня ноги подкашиваются», подумал он и упал на спину. Он раскрыл глаза, надеясь увидать, чем кончилась борьба французов с артиллеристами, и желая знать, убит или нет рыжий артиллерист, взяты или спасены пушки. Но он ничего не видал. Над ним не было ничего уже, кроме неба — высокого неба, не ясного, но все-таки неизмеримо высокого, с тихо ползущими по нем серыми облаками».</a:t>
            </a:r>
          </a:p>
        </p:txBody>
      </p:sp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6357982" cy="10001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Georgia" pitchFamily="18" charset="0"/>
              </a:rPr>
              <a:t>Андрей Болконский </a:t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под небом </a:t>
            </a:r>
            <a:r>
              <a:rPr lang="ru-RU" sz="3600" dirty="0" err="1" smtClean="0">
                <a:latin typeface="Georgia" pitchFamily="18" charset="0"/>
              </a:rPr>
              <a:t>аустерлица</a:t>
            </a:r>
            <a:endParaRPr lang="ru-RU" sz="3600" dirty="0">
              <a:latin typeface="Georgia" pitchFamily="18" charset="0"/>
            </a:endParaRPr>
          </a:p>
        </p:txBody>
      </p:sp>
      <p:pic>
        <p:nvPicPr>
          <p:cNvPr id="43011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15888"/>
            <a:ext cx="1800225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latin typeface="Georgia" pitchFamily="18" charset="0"/>
              </a:rPr>
              <a:t>С.Бочаров о роли неба в этом эпизоде: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7239000" cy="22479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85750" y="1714500"/>
            <a:ext cx="4643438" cy="4786313"/>
          </a:xfrm>
          <a:prstGeom prst="rect">
            <a:avLst/>
          </a:prstGeom>
          <a:ln w="11430" cap="flat" cmpd="sng" algn="ctr">
            <a:solidFill>
              <a:schemeClr val="accent3"/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defRPr/>
            </a:pPr>
            <a:r>
              <a:rPr lang="ru-RU" sz="3200" dirty="0">
                <a:latin typeface="Georgia" pitchFamily="18" charset="0"/>
              </a:rPr>
              <a:t> </a:t>
            </a:r>
            <a:r>
              <a:rPr lang="en-US" sz="3200" dirty="0">
                <a:latin typeface="Georgia" pitchFamily="18" charset="0"/>
              </a:rPr>
              <a:t> </a:t>
            </a:r>
            <a:r>
              <a:rPr lang="ru-RU" sz="3200" dirty="0">
                <a:latin typeface="Georgia" pitchFamily="18" charset="0"/>
              </a:rPr>
              <a:t>«Честолюбивые планы, мечты о Тулоне и славе… были… суетой — небо Аустерлица сейчас говорит Андрею об этом… Его </a:t>
            </a:r>
            <a:r>
              <a:rPr lang="ru-RU" sz="3200" b="1" dirty="0">
                <a:latin typeface="Georgia" pitchFamily="18" charset="0"/>
              </a:rPr>
              <a:t>чувство ценностей жизни другое </a:t>
            </a:r>
            <a:r>
              <a:rPr lang="ru-RU" sz="3200" dirty="0">
                <a:latin typeface="Georgia" pitchFamily="18" charset="0"/>
              </a:rPr>
              <a:t>под небом Аустерлица».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28813"/>
            <a:ext cx="31797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857375"/>
            <a:ext cx="3714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r="-1" b="5402"/>
          <a:stretch>
            <a:fillRect/>
          </a:stretch>
        </p:blipFill>
        <p:spPr bwMode="auto">
          <a:xfrm>
            <a:off x="2928938" y="1285875"/>
            <a:ext cx="3286125" cy="478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29063" y="285750"/>
            <a:ext cx="500062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>
                <a:latin typeface="Georgia" pitchFamily="18" charset="0"/>
              </a:rPr>
              <a:t>«Поймали меня, заперли меня. В плену держат меня. Кого меня? Меня! Меня </a:t>
            </a:r>
            <a:r>
              <a:rPr lang="ru-RU" sz="2400">
                <a:latin typeface="Georgia" pitchFamily="18" charset="0"/>
              </a:rPr>
              <a:t>— </a:t>
            </a:r>
            <a:r>
              <a:rPr lang="ru-RU" sz="2300">
                <a:latin typeface="Georgia" pitchFamily="18" charset="0"/>
              </a:rPr>
              <a:t>мою бессмертную душу! …»</a:t>
            </a:r>
          </a:p>
          <a:p>
            <a:r>
              <a:rPr lang="ru-RU" sz="2300">
                <a:latin typeface="Georgia" pitchFamily="18" charset="0"/>
              </a:rPr>
              <a:t>Высоко в светлом небе стоял полный месяц. Леса и поля, невидные прежде вне расположения лагеря, открывались теперь вдали. И еще дальше этих лесов и полей виднелась светлая, колеблющаяся, зовущая в себя бесконечная даль. Пьер взглянул в небо, в глубь уходящих, играющих звезд. «И все это мое, и все это во мне, и все это я! </a:t>
            </a:r>
            <a:r>
              <a:rPr lang="ru-RU" sz="2400">
                <a:latin typeface="Georgia" pitchFamily="18" charset="0"/>
              </a:rPr>
              <a:t>— </a:t>
            </a:r>
            <a:r>
              <a:rPr lang="ru-RU" sz="2300">
                <a:latin typeface="Georgia" pitchFamily="18" charset="0"/>
              </a:rPr>
              <a:t>думал Пьер. </a:t>
            </a:r>
            <a:r>
              <a:rPr lang="ru-RU" sz="2400">
                <a:latin typeface="Georgia" pitchFamily="18" charset="0"/>
              </a:rPr>
              <a:t>— </a:t>
            </a:r>
            <a:r>
              <a:rPr lang="ru-RU" sz="2300">
                <a:latin typeface="Georgia" pitchFamily="18" charset="0"/>
              </a:rPr>
              <a:t>И все это они поймали и посадили в балаган, загороженный досками!»</a:t>
            </a:r>
          </a:p>
          <a:p>
            <a:endParaRPr lang="ru-RU">
              <a:latin typeface="Trebuchet MS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071938" y="5572125"/>
            <a:ext cx="457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00500" y="5929313"/>
            <a:ext cx="428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71938" y="2071688"/>
            <a:ext cx="3929062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00500" y="2428875"/>
            <a:ext cx="2143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71938" y="4214813"/>
            <a:ext cx="457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71938" y="4572000"/>
            <a:ext cx="4500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072438" y="5286375"/>
            <a:ext cx="714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3"/>
          <p:cNvSpPr txBox="1">
            <a:spLocks/>
          </p:cNvSpPr>
          <p:nvPr/>
        </p:nvSpPr>
        <p:spPr>
          <a:xfrm>
            <a:off x="428596" y="357166"/>
            <a:ext cx="6357982" cy="10001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Georgia" pitchFamily="18" charset="0"/>
                <a:ea typeface="+mj-ea"/>
                <a:cs typeface="+mj-cs"/>
              </a:rPr>
              <a:t>Пьер в плену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1 0.0051 L -0.28351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676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Georgia" pitchFamily="18" charset="0"/>
              </a:rPr>
              <a:t>Из дневника льва толстого: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5072063" cy="4500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latin typeface="Georgia" pitchFamily="18" charset="0"/>
              </a:rPr>
              <a:t>  «25 августа. Сейчас глядел на небо. Славная ночь. Боже, помилуй меня. Я дурен. Дай мне быть хорошим и счастливым. Господи, помилуй. Звезды на небе…»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425" y="1643063"/>
            <a:ext cx="30289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latin typeface="Georgia" pitchFamily="18" charset="0"/>
              </a:rPr>
              <a:t>«Я гляжу в небо…»</a:t>
            </a:r>
            <a:br>
              <a:rPr lang="ru-RU" sz="3200" dirty="0" smtClean="0">
                <a:latin typeface="Georgia" pitchFamily="18" charset="0"/>
              </a:rPr>
            </a:b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58175" cy="4846637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Georgia" pitchFamily="18" charset="0"/>
              </a:rPr>
              <a:t>Какие мысли, звучащие в высказываниях героев Островского, Тургенева, Толстого, близки (или не близки) мне? Почему? </a:t>
            </a:r>
          </a:p>
          <a:p>
            <a:pPr eaLnBrk="1" hangingPunct="1"/>
            <a:r>
              <a:rPr lang="ru-RU" sz="3600" smtClean="0">
                <a:latin typeface="Georgia" pitchFamily="18" charset="0"/>
              </a:rPr>
              <a:t>О чём я задумываюсь, перечитывая эти эпизоды?</a:t>
            </a:r>
          </a:p>
          <a:p>
            <a:pPr eaLnBrk="1" hangingPunct="1"/>
            <a:endParaRPr lang="ru-RU" sz="35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390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Georgia" pitchFamily="18" charset="0"/>
              </a:rPr>
              <a:t>Ассоциации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1071563" y="5286375"/>
            <a:ext cx="2857500" cy="13430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простор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072063" y="4857750"/>
            <a:ext cx="2786062" cy="13430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высота</a:t>
            </a:r>
          </a:p>
        </p:txBody>
      </p:sp>
      <p:sp>
        <p:nvSpPr>
          <p:cNvPr id="13" name="Облако 12"/>
          <p:cNvSpPr/>
          <p:nvPr/>
        </p:nvSpPr>
        <p:spPr>
          <a:xfrm>
            <a:off x="2214563" y="3357563"/>
            <a:ext cx="2786062" cy="13430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свобода</a:t>
            </a:r>
          </a:p>
        </p:txBody>
      </p:sp>
      <p:sp>
        <p:nvSpPr>
          <p:cNvPr id="14" name="Облако 13"/>
          <p:cNvSpPr/>
          <p:nvPr/>
        </p:nvSpPr>
        <p:spPr>
          <a:xfrm>
            <a:off x="5643563" y="2071688"/>
            <a:ext cx="3000375" cy="150018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мечта о полёте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571500" y="1785938"/>
            <a:ext cx="2786063" cy="13430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latin typeface="Georgia" pitchFamily="18" charset="0"/>
              </a:rPr>
              <a:t>крылья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239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Georgia" pitchFamily="18" charset="0"/>
              </a:rPr>
              <a:t>Фольклорные представления о небе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186738" cy="5033963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Georgia" pitchFamily="18" charset="0"/>
              </a:rPr>
              <a:t>Небесный столб (жердь, палка, кол) как ось, вокруг которой вращаются планеты;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небо как выпуклая крышка, потолок, покрывающий землю;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небо как полотно, свиток пергамента или твердая корка в семь слоев;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небо как место, где находится Рай;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небо как существо, способное вознаграждать и карать;</a:t>
            </a:r>
          </a:p>
          <a:p>
            <a:pPr eaLnBrk="1" hangingPunct="1"/>
            <a:r>
              <a:rPr lang="ru-RU" sz="2800" smtClean="0">
                <a:latin typeface="Georgia" pitchFamily="18" charset="0"/>
              </a:rPr>
              <a:t>звезды как символ человеческой жизни.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7752" y="1142984"/>
            <a:ext cx="4071934" cy="24288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eorgia" pitchFamily="18" charset="0"/>
              </a:rPr>
              <a:t>А.Н.Островский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 «Гроза»</a:t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20482" name="Текст 5"/>
          <p:cNvSpPr>
            <a:spLocks noGrp="1"/>
          </p:cNvSpPr>
          <p:nvPr>
            <p:ph type="body" sz="half" idx="2"/>
          </p:nvPr>
        </p:nvSpPr>
        <p:spPr>
          <a:xfrm>
            <a:off x="5286375" y="4286250"/>
            <a:ext cx="3429000" cy="19208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00063"/>
            <a:ext cx="42862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57688" y="428625"/>
            <a:ext cx="4643437" cy="5632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latin typeface="Georgia" pitchFamily="18" charset="0"/>
              </a:rPr>
              <a:t>«Отчего люди не летают?.. Я говорю, отчего люди не летают так, как птицы? Знаешь, мне иногда кажется, что я птица. Когда стоишь на горе, так тебя и тянет лететь. Вот так бы</a:t>
            </a:r>
            <a:r>
              <a:rPr lang="en-US" sz="3000">
                <a:latin typeface="Georgia" pitchFamily="18" charset="0"/>
              </a:rPr>
              <a:t> </a:t>
            </a:r>
            <a:r>
              <a:rPr lang="ru-RU" sz="3000">
                <a:latin typeface="Georgia" pitchFamily="18" charset="0"/>
              </a:rPr>
              <a:t>разбежалась, подняла руки и полетела. Попробовать нешто теперь?»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57688" y="571500"/>
            <a:ext cx="4500562" cy="33242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latin typeface="Georgia" pitchFamily="18" charset="0"/>
              </a:rPr>
              <a:t>«Кабы я маленькая умерла, лучше бы было. Глядела бы я с неба на землю да радовалась всему. А то полетела бы невидимо, куда захотела».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928688"/>
            <a:ext cx="3500437" cy="492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6143625" y="4929188"/>
            <a:ext cx="2786063" cy="128587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latin typeface="Georgia" pitchFamily="18" charset="0"/>
              </a:rPr>
              <a:t>Мотив полёта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48" y="785794"/>
            <a:ext cx="3929058" cy="242887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Georgia" pitchFamily="18" charset="0"/>
              </a:rPr>
              <a:t>И.С.Тургенев</a:t>
            </a:r>
            <a:br>
              <a:rPr lang="ru-RU" sz="3200" dirty="0" smtClean="0">
                <a:latin typeface="Georgia" pitchFamily="18" charset="0"/>
              </a:rPr>
            </a:br>
            <a:r>
              <a:rPr lang="ru-RU" sz="3200" dirty="0" smtClean="0">
                <a:latin typeface="Georgia" pitchFamily="18" charset="0"/>
              </a:rPr>
              <a:t> «Накануне»</a:t>
            </a:r>
            <a:endParaRPr lang="ru-RU" sz="3200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29972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0" y="357188"/>
            <a:ext cx="51435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Georgia" pitchFamily="18" charset="0"/>
              </a:rPr>
              <a:t>«Ее душа и разгоралась и погасала одиноко, она билась, как птица в клетке, а клетки не было: никто не стеснял ее, никто ее не удерживал, а она рвалась и томилась… Иногда ей приходило в голову, что она желает чего-то, чего никто не желает, о чем никто не мыслит в целой России. Потом она утихала… но внезапно что-то сильное, безымянное, с чем она совладеть не умела, так и закипало в ней, так и просилось вырваться наружу. Гроза проходила, опускались усталые, невзлетевшие крылья…»</a:t>
            </a:r>
          </a:p>
          <a:p>
            <a:endParaRPr lang="ru-RU">
              <a:latin typeface="Trebuchet MS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72250" y="1143000"/>
            <a:ext cx="2000250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857625" y="1500188"/>
            <a:ext cx="200025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86188" y="6286500"/>
            <a:ext cx="3214687" cy="158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29250" y="5929313"/>
            <a:ext cx="2928938" cy="1587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642938" y="285750"/>
            <a:ext cx="8072437" cy="62785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100">
                <a:latin typeface="Georgia" pitchFamily="18" charset="0"/>
              </a:rPr>
              <a:t>«Долго глядела она на темное, низко нависшее небо; потом она встала, движением головы откинула от лица волосы и, сама не зная зачем, протянула к нему, к этому небу, свои обнаженные, похолодевшие руки; потом она их уронила, стала на колени перед своею постелью, прижалась лицом к подушке и, несмотря на все свои усилия не поддаться нахлынувшему на нее чувству, заплакала какими-то странными, недоумевающими, но жгучими слезами».</a:t>
            </a:r>
          </a:p>
          <a:p>
            <a:endParaRPr lang="ru-RU" sz="3000">
              <a:latin typeface="Trebuchet M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00313" y="2214563"/>
            <a:ext cx="60007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14375" y="2714625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375" y="3214688"/>
            <a:ext cx="371475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4500563" y="285750"/>
            <a:ext cx="4214812" cy="60944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latin typeface="Georgia" pitchFamily="18" charset="0"/>
              </a:rPr>
              <a:t>«...Чего мне хочется? Отчего у меня так тяжело на сердце, так томно? Отчего я с завистью гляжу на пролетающих птиц? Кажется, полетела бы с ними, полетела —куда, не знаю, только далеко, далеко отсюда... А кажется, я бы умела любить!»</a:t>
            </a:r>
          </a:p>
          <a:p>
            <a:endParaRPr lang="ru-RU" sz="3000">
              <a:latin typeface="Trebuchet MS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9125" y="2643188"/>
            <a:ext cx="38576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57875" y="2143125"/>
            <a:ext cx="192881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57938" y="3571875"/>
            <a:ext cx="20716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429125" y="3071813"/>
            <a:ext cx="40005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9125" y="2643188"/>
            <a:ext cx="385762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29125" y="4000500"/>
            <a:ext cx="3429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71500"/>
            <a:ext cx="38211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6786563" y="5857875"/>
            <a:ext cx="2071687" cy="7858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itchFamily="18" charset="0"/>
              </a:rPr>
              <a:t>Мотив полёта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500063" y="1785938"/>
            <a:ext cx="44291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latin typeface="Georgia" pitchFamily="18" charset="0"/>
              </a:rPr>
              <a:t>«Всё было ей невыносимо, в том числе и она сама. О, если бы можно было птицей улететь куда-нибудь далеко, в незапятнанные пространства, чтобы обрести новую молодость…»</a:t>
            </a: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500034" y="428604"/>
            <a:ext cx="7000892" cy="142876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Georgia" pitchFamily="18" charset="0"/>
                <a:ea typeface="+mj-ea"/>
                <a:cs typeface="+mj-cs"/>
              </a:rPr>
              <a:t>Гюстав Флобер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Georgia" pitchFamily="18" charset="0"/>
                <a:ea typeface="+mj-ea"/>
                <a:cs typeface="+mj-cs"/>
              </a:rPr>
              <a:t>«госпожа </a:t>
            </a:r>
            <a:r>
              <a:rPr lang="ru-RU" sz="3200" b="1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Georgia" pitchFamily="18" charset="0"/>
                <a:ea typeface="+mj-ea"/>
                <a:cs typeface="+mj-cs"/>
              </a:rPr>
              <a:t>Бовари</a:t>
            </a:r>
            <a:r>
              <a:rPr lang="ru-RU" sz="3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Georgia" pitchFamily="18" charset="0"/>
                <a:ea typeface="+mj-ea"/>
                <a:cs typeface="+mj-cs"/>
              </a:rPr>
              <a:t>»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928813"/>
            <a:ext cx="38830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71500" y="3643313"/>
            <a:ext cx="364331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42938" y="4143375"/>
            <a:ext cx="36433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500" y="4572000"/>
            <a:ext cx="26431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791</TotalTime>
  <Words>1019</Words>
  <Application>Microsoft Office PowerPoint</Application>
  <PresentationFormat>Экран (4:3)</PresentationFormat>
  <Paragraphs>53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Ассоциации</vt:lpstr>
      <vt:lpstr>Фольклорные представления о небе</vt:lpstr>
      <vt:lpstr>А.Н.Островский  «Гроза» </vt:lpstr>
      <vt:lpstr>Слайд 5</vt:lpstr>
      <vt:lpstr>И.С.Тургенев  «Накануне»</vt:lpstr>
      <vt:lpstr>Слайд 7</vt:lpstr>
      <vt:lpstr>Слайд 8</vt:lpstr>
      <vt:lpstr>Слайд 9</vt:lpstr>
      <vt:lpstr>Слайд 10</vt:lpstr>
      <vt:lpstr>И.С.Тургенев   «Отцы и дети»</vt:lpstr>
      <vt:lpstr>Слайд 12</vt:lpstr>
      <vt:lpstr>Слайд 13</vt:lpstr>
      <vt:lpstr>Л.Н.Толстой «Война и мир»</vt:lpstr>
      <vt:lpstr>Андрей Болконский  под небом аустерлица</vt:lpstr>
      <vt:lpstr>С.Бочаров о роли неба в этом эпизоде:</vt:lpstr>
      <vt:lpstr>Слайд 17</vt:lpstr>
      <vt:lpstr>Из дневника льва толстого:</vt:lpstr>
      <vt:lpstr>«Я гляжу в небо…»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</cp:revision>
  <dcterms:modified xsi:type="dcterms:W3CDTF">2012-10-21T20:33:57Z</dcterms:modified>
</cp:coreProperties>
</file>