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0" r:id="rId5"/>
    <p:sldId id="262" r:id="rId6"/>
    <p:sldId id="266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A5168-8682-4EA3-86D5-2D232960E7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64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2E50E-FA8D-49C1-ABF7-937C978759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FCBA9-C7DD-46F3-A9FD-9CC91177F4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41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0877-6A80-462A-8691-65D72F65F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52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BE1F-A6AF-4A3A-8C54-2A343274C5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44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70D44-AE9F-4DC2-8B1E-37E9341212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57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09AD1-C3EC-4709-8953-537A2107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7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C6121-761E-464A-AC00-BA79A97ABA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83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A39A6-0B16-44F5-B9F9-946C3CA86F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51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B0CA6-F3DB-45C6-8874-36301FA981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69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588EA-8574-485B-80B1-1F4F2E4C41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2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B5B1-EC2C-4716-BC2E-33B0A3B8D8A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3205-5709-4771-8EE7-8E9DC925A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70ED7-BB10-4347-999F-228C240599D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11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262" y="-243408"/>
            <a:ext cx="9179262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R="45720" lvl="0" algn="just">
              <a:lnSpc>
                <a:spcPct val="150000"/>
              </a:lnSpc>
              <a:spcBef>
                <a:spcPts val="36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Один из ученых сказал, что в настоящее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время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поверхность Луны лучше изучена, чем «внутренность»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Земли.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Однако </a:t>
            </a:r>
            <a:r>
              <a:rPr lang="ru-RU" dirty="0">
                <a:latin typeface="Times New Roman"/>
                <a:ea typeface="Calibri"/>
              </a:rPr>
              <a:t>известно, что каждые 100 м в Земле температура </a:t>
            </a:r>
            <a:r>
              <a:rPr lang="ru-RU" dirty="0" smtClean="0">
                <a:latin typeface="Times New Roman"/>
                <a:ea typeface="Calibri"/>
              </a:rPr>
              <a:t>повышается </a:t>
            </a:r>
            <a:r>
              <a:rPr lang="ru-RU" dirty="0">
                <a:latin typeface="Times New Roman"/>
                <a:ea typeface="Calibri"/>
              </a:rPr>
              <a:t>на 3 °С. Писателей-фантастов часто привлекала тема </a:t>
            </a:r>
            <a:r>
              <a:rPr lang="ru-RU" dirty="0" smtClean="0">
                <a:latin typeface="Times New Roman"/>
                <a:ea typeface="Calibri"/>
              </a:rPr>
              <a:t>путешествия </a:t>
            </a:r>
            <a:r>
              <a:rPr lang="ru-RU" dirty="0">
                <a:latin typeface="Times New Roman"/>
                <a:ea typeface="Calibri"/>
              </a:rPr>
              <a:t>к центру земного шара. Но возможно ли это? давайте посчитаем. Пусть температура почвы 0 °С. Какова будет </a:t>
            </a:r>
            <a:r>
              <a:rPr lang="ru-RU" dirty="0" smtClean="0">
                <a:latin typeface="Times New Roman"/>
                <a:ea typeface="Calibri"/>
              </a:rPr>
              <a:t>температура </a:t>
            </a:r>
            <a:r>
              <a:rPr lang="ru-RU" dirty="0">
                <a:latin typeface="Times New Roman"/>
                <a:ea typeface="Calibri"/>
              </a:rPr>
              <a:t>Земли на глубине 100 м, 200 м, 500 м, 1 км, 30 км, 100 км, 1000 км? Будет ли эта зависимость функцией? Запишите ее </a:t>
            </a:r>
            <a:r>
              <a:rPr lang="ru-RU" dirty="0" smtClean="0">
                <a:latin typeface="Times New Roman"/>
                <a:ea typeface="Calibri"/>
              </a:rPr>
              <a:t>формулу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0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476672"/>
            <a:ext cx="2232248" cy="18722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3532" y="548681"/>
            <a:ext cx="2736304" cy="1388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91936" y="764704"/>
            <a:ext cx="2232248" cy="20882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6089511" y="3803639"/>
            <a:ext cx="2952328" cy="2160240"/>
          </a:xfrm>
          <a:prstGeom prst="trapezoi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683568" y="3789040"/>
            <a:ext cx="3384376" cy="2448272"/>
          </a:xfrm>
          <a:prstGeom prst="star7">
            <a:avLst>
              <a:gd name="adj" fmla="val 46040"/>
              <a:gd name="hf" fmla="val 102572"/>
              <a:gd name="vf" fmla="val 1052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12-конечная звезда 1"/>
          <p:cNvSpPr/>
          <p:nvPr/>
        </p:nvSpPr>
        <p:spPr>
          <a:xfrm>
            <a:off x="3131840" y="2276872"/>
            <a:ext cx="3312368" cy="187220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latin typeface="Times New Roman"/>
                <a:ea typeface="Calibri"/>
              </a:rPr>
              <a:t>график</a:t>
            </a:r>
            <a:r>
              <a:rPr lang="ru-RU" b="1" cap="all" dirty="0">
                <a:latin typeface="Times New Roman"/>
                <a:ea typeface="Calibri"/>
              </a:rPr>
              <a:t> </a:t>
            </a:r>
            <a:r>
              <a:rPr lang="ru-RU" sz="1400" b="1" cap="all" dirty="0">
                <a:latin typeface="Times New Roman"/>
                <a:ea typeface="Calibri"/>
              </a:rPr>
              <a:t>линейного уравнения</a:t>
            </a:r>
            <a:br>
              <a:rPr lang="ru-RU" sz="1400" b="1" cap="all" dirty="0">
                <a:latin typeface="Times New Roman"/>
                <a:ea typeface="Calibri"/>
              </a:rPr>
            </a:br>
            <a:r>
              <a:rPr lang="ru-RU" sz="1400" b="1" cap="all" dirty="0">
                <a:latin typeface="Times New Roman"/>
                <a:ea typeface="Calibri"/>
              </a:rPr>
              <a:t>с двумя переменными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1580" y="911157"/>
            <a:ext cx="1728192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Прямая пропорциональность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592796"/>
            <a:ext cx="864096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/>
                <a:ea typeface="Calibri"/>
              </a:rPr>
              <a:t>у= </a:t>
            </a:r>
            <a:r>
              <a:rPr lang="ru-RU" b="1" i="1" dirty="0" err="1">
                <a:latin typeface="Times New Roman"/>
                <a:ea typeface="Calibri"/>
              </a:rPr>
              <a:t>кх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1937029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764704"/>
            <a:ext cx="1872208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Линейная функция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35620" y="1376772"/>
            <a:ext cx="1152128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у= </a:t>
            </a:r>
            <a:r>
              <a:rPr lang="ru-RU" b="1" i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кх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+ 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0756"/>
            <a:ext cx="124978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660232" y="1158922"/>
            <a:ext cx="208823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Линейное уравнение с двумя переменными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28284" y="2190176"/>
            <a:ext cx="115212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ах + </a:t>
            </a:r>
            <a:r>
              <a:rPr lang="ru-RU" sz="1600" b="1" i="1" dirty="0" err="1" smtClean="0"/>
              <a:t>ву</a:t>
            </a:r>
            <a:r>
              <a:rPr lang="ru-RU" sz="1600" b="1" i="1" dirty="0" smtClean="0"/>
              <a:t> = с</a:t>
            </a:r>
            <a:endParaRPr lang="ru-RU" sz="16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13547" y="5188469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cap="all" dirty="0">
                <a:latin typeface="Times New Roman"/>
                <a:ea typeface="Calibri"/>
              </a:rPr>
              <a:t>график линейного уравнения</a:t>
            </a:r>
            <a:br>
              <a:rPr lang="ru-RU" sz="1200" cap="all" dirty="0">
                <a:latin typeface="Times New Roman"/>
                <a:ea typeface="Calibri"/>
              </a:rPr>
            </a:br>
            <a:r>
              <a:rPr lang="ru-RU" sz="1200" cap="all" dirty="0">
                <a:latin typeface="Times New Roman"/>
                <a:ea typeface="Calibri"/>
              </a:rPr>
              <a:t>с двумя переменными</a:t>
            </a:r>
            <a:endParaRPr lang="ru-RU" sz="1200" dirty="0"/>
          </a:p>
        </p:txBody>
      </p:sp>
      <p:sp>
        <p:nvSpPr>
          <p:cNvPr id="18" name="12-конечная звезда 17"/>
          <p:cNvSpPr/>
          <p:nvPr/>
        </p:nvSpPr>
        <p:spPr>
          <a:xfrm>
            <a:off x="6917603" y="3861048"/>
            <a:ext cx="1296144" cy="86409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41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771" y="4213626"/>
            <a:ext cx="1176337" cy="3841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61" y="5661248"/>
            <a:ext cx="124936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880199" y="4725144"/>
                <a:ext cx="1249363" cy="751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/>
                  <a:t>у</a:t>
                </a:r>
                <a:r>
                  <a:rPr lang="ru-RU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с −ах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den>
                    </m:f>
                  </m:oMath>
                </a14:m>
                <a:endParaRPr lang="ru-RU" i="1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9" y="4725144"/>
                <a:ext cx="1249363" cy="75135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6975266"/>
              </p:ext>
            </p:extLst>
          </p:nvPr>
        </p:nvGraphicFramePr>
        <p:xfrm>
          <a:off x="539552" y="404664"/>
          <a:ext cx="8229601" cy="5198994"/>
        </p:xfrm>
        <a:graphic>
          <a:graphicData uri="http://schemas.openxmlformats.org/drawingml/2006/table">
            <a:tbl>
              <a:tblPr firstRow="1" firstCol="1" bandRow="1"/>
              <a:tblGrid>
                <a:gridCol w="1594520"/>
                <a:gridCol w="3342181"/>
                <a:gridCol w="3292900"/>
              </a:tblGrid>
              <a:tr h="50561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группа                           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группа                    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7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Прямая пропорциональность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Линейная функция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33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вид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у= кх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= </a:t>
                      </a:r>
                      <a:r>
                        <a:rPr lang="ru-RU" sz="16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кх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2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Примеры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у= 6х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= 2х - 8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Представляет собой </a:t>
                      </a:r>
                      <a:r>
                        <a:rPr lang="ru-RU" sz="16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прямую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проходящую через начало координат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r>
                        <a:rPr lang="ru-RU" sz="16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параллельная прямой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 =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Графиком является </a:t>
                      </a:r>
                      <a:r>
                        <a:rPr lang="ru-RU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прямая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1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Расположение графика функции  в координатной плоскости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к&gt; 0 график расположен в первой и третьей координатных четвертях;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к&lt;0 – во второй и четвертой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к&gt; 0, то угол наклона прямой к оси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острый;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если к&lt;0, то угол наклона прямой к оси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тупой.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5" marR="6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05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50000">
              <a:srgbClr val="99CC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86" name="обл10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6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405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051720" y="4293096"/>
                <a:ext cx="7099990" cy="2129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u="sng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endParaRPr lang="ru-RU" sz="12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/>
                    <a:ea typeface="Calibri"/>
                    <a:cs typeface="Times New Roman"/>
                  </a:rPr>
                  <a:t>- если</a:t>
                </a:r>
                <a:r>
                  <a:rPr lang="ru-RU" sz="1600" i="1" dirty="0">
                    <a:effectLst/>
                    <a:latin typeface="Times New Roman"/>
                    <a:ea typeface="Calibri"/>
                    <a:cs typeface="Times New Roman"/>
                  </a:rPr>
                  <a:t> а = 0 – прямая, проходящая через точку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с</m:t>
                        </m:r>
                      </m:num>
                      <m:den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в</m:t>
                        </m:r>
                      </m:den>
                    </m:f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</m:oMath>
                </a14:m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;0);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- 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если </a:t>
                </a: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в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 = 0 - </a:t>
                </a:r>
                <a:r>
                  <a:rPr lang="ru-RU" sz="1600" i="1" dirty="0">
                    <a:effectLst/>
                    <a:latin typeface="Times New Roman"/>
                    <a:ea typeface="Calibri"/>
                    <a:cs typeface="Times New Roman"/>
                  </a:rPr>
                  <a:t>прямая, проходящая через точку ( 0;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с</m:t>
                        </m:r>
                      </m:num>
                      <m:den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а</m:t>
                        </m:r>
                      </m:den>
                    </m:f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);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u="sng" dirty="0">
                    <a:effectLst/>
                    <a:latin typeface="Times New Roman"/>
                    <a:ea typeface="Times New Roman"/>
                    <a:cs typeface="Times New Roman"/>
                  </a:rPr>
                  <a:t>3 </a:t>
                </a:r>
                <a:r>
                  <a:rPr lang="ru-RU" sz="16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случай </a:t>
                </a:r>
                <a:r>
                  <a:rPr lang="ru-RU" sz="16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- 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если </a:t>
                </a: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а=0, в = 0 – вся координатная плоскость, если с = 0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u="sng" dirty="0">
                    <a:effectLst/>
                    <a:latin typeface="Times New Roman"/>
                    <a:ea typeface="Times New Roman"/>
                    <a:cs typeface="Times New Roman"/>
                  </a:rPr>
                  <a:t>4 </a:t>
                </a:r>
                <a:r>
                  <a:rPr lang="ru-RU" sz="16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случай</a:t>
                </a:r>
                <a:r>
                  <a:rPr lang="ru-RU" sz="1600" u="sng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16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16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-  </a:t>
                </a: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если </a:t>
                </a:r>
                <a:r>
                  <a:rPr lang="ru-RU" sz="1600" i="1" dirty="0">
                    <a:effectLst/>
                    <a:latin typeface="Times New Roman"/>
                    <a:ea typeface="Times New Roman"/>
                    <a:cs typeface="Times New Roman"/>
                  </a:rPr>
                  <a:t>а=0, в = 0 , </a:t>
                </a:r>
                <a:r>
                  <a:rPr lang="ru-RU" sz="1400" i="1" dirty="0">
                    <a:latin typeface="Times New Roman"/>
                    <a:ea typeface="Times New Roman"/>
                  </a:rPr>
                  <a:t>с ≠ 0 график не содержит ни одной точки</a:t>
                </a:r>
                <a:r>
                  <a:rPr lang="ru-RU" sz="1200" i="1" dirty="0">
                    <a:latin typeface="Times New Roman"/>
                    <a:ea typeface="Times New Roman"/>
                  </a:rPr>
                  <a:t>.</a:t>
                </a:r>
                <a:endParaRPr lang="ru-RU" sz="12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93096"/>
                <a:ext cx="7099990" cy="212994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007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92802" y="348858"/>
            <a:ext cx="201622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Прямая </a:t>
            </a:r>
            <a:r>
              <a:rPr lang="ru-RU" dirty="0" err="1" smtClean="0"/>
              <a:t>пропорцио-нальность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04770" y="2132856"/>
            <a:ext cx="2592288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Линейная функция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2680734" y="4431533"/>
            <a:ext cx="3240360" cy="182812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График уравнения </a:t>
            </a:r>
          </a:p>
          <a:p>
            <a:pPr algn="ctr"/>
            <a:r>
              <a:rPr lang="ru-RU" sz="2400" b="1" dirty="0" smtClean="0"/>
              <a:t>с двумя переменными</a:t>
            </a:r>
            <a:endParaRPr lang="ru-RU" sz="2400" b="1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63688" y="1269329"/>
            <a:ext cx="1224136" cy="1835635"/>
          </a:xfrm>
          <a:prstGeom prst="curvedRightArrow">
            <a:avLst>
              <a:gd name="adj1" fmla="val 23467"/>
              <a:gd name="adj2" fmla="val 39656"/>
              <a:gd name="adj3" fmla="val 514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 flipH="1" flipV="1">
            <a:off x="6146223" y="3315694"/>
            <a:ext cx="1378104" cy="202990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 flipH="1" flipV="1">
            <a:off x="5870569" y="1052736"/>
            <a:ext cx="1293717" cy="2001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899592" y="3501008"/>
            <a:ext cx="1512168" cy="208823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581128"/>
            <a:ext cx="7787208" cy="1545035"/>
          </a:xfrm>
        </p:spPr>
        <p:txBody>
          <a:bodyPr>
            <a:normAutofit lnSpcReduction="10000"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– Как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найти абсциссу точки, принадлежащей графику какого-либо уравнения, если известна её ордината?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908720"/>
            <a:ext cx="80648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– Что называется графиком уравнения с двумя переменными?</a:t>
            </a:r>
            <a:endParaRPr lang="ru-RU" sz="2000" dirty="0" smtClean="0"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32856"/>
            <a:ext cx="7560840" cy="110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– Как построить график линейного уравнения с двумя переменными?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56992"/>
            <a:ext cx="7992888" cy="110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– Как  определить,  принадлежит  ли  точка  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(2; –4)  графику  уравнения 3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x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+ </a:t>
            </a:r>
            <a:r>
              <a:rPr lang="ru-RU" sz="3200" i="1" dirty="0" err="1" smtClean="0">
                <a:latin typeface="Times New Roman"/>
                <a:ea typeface="Calibri"/>
                <a:cs typeface="Times New Roman"/>
              </a:rPr>
              <a:t>y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= 2?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5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319</Words>
  <Application>Microsoft Office PowerPoint</Application>
  <PresentationFormat>Экран (4:3)</PresentationFormat>
  <Paragraphs>49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Оформление по умолчанию</vt:lpstr>
      <vt:lpstr>Слайд 1</vt:lpstr>
      <vt:lpstr>Задача </vt:lpstr>
      <vt:lpstr>Слайд 3</vt:lpstr>
      <vt:lpstr>Слайд 4</vt:lpstr>
      <vt:lpstr>Слайд 5</vt:lpstr>
      <vt:lpstr>Слайд 6</vt:lpstr>
      <vt:lpstr>Слайд 7</vt:lpstr>
      <vt:lpstr>Итог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install</dc:creator>
  <cp:lastModifiedBy>install</cp:lastModifiedBy>
  <cp:revision>17</cp:revision>
  <dcterms:created xsi:type="dcterms:W3CDTF">2012-03-31T07:30:36Z</dcterms:created>
  <dcterms:modified xsi:type="dcterms:W3CDTF">2012-12-13T09:27:19Z</dcterms:modified>
</cp:coreProperties>
</file>