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6"/>
  </p:notesMasterIdLst>
  <p:sldIdLst>
    <p:sldId id="278" r:id="rId2"/>
    <p:sldId id="266" r:id="rId3"/>
    <p:sldId id="267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2" r:id="rId15"/>
    <p:sldId id="268" r:id="rId16"/>
    <p:sldId id="271" r:id="rId17"/>
    <p:sldId id="269" r:id="rId18"/>
    <p:sldId id="273" r:id="rId19"/>
    <p:sldId id="270" r:id="rId20"/>
    <p:sldId id="274" r:id="rId21"/>
    <p:sldId id="275" r:id="rId22"/>
    <p:sldId id="276" r:id="rId23"/>
    <p:sldId id="277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19697-408A-4A3F-BE6E-FF8D4DDEEC09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02C257-7E16-407B-8009-5DA2F2AC9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2C257-7E16-407B-8009-5DA2F2AC922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9C08793-F659-48B4-A10B-8BC477FA68F2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6008CC-83A3-42E6-ACBC-36CEE6BB49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dissolv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714356"/>
            <a:ext cx="8229600" cy="4000528"/>
          </a:xfrm>
        </p:spPr>
        <p:txBody>
          <a:bodyPr>
            <a:normAutofit/>
          </a:bodyPr>
          <a:lstStyle/>
          <a:p>
            <a:r>
              <a:rPr lang="ru-RU" dirty="0" smtClean="0"/>
              <a:t>Урок русского языка </a:t>
            </a:r>
            <a:br>
              <a:rPr lang="ru-RU" dirty="0" smtClean="0"/>
            </a:br>
            <a:r>
              <a:rPr lang="ru-RU" dirty="0" smtClean="0"/>
              <a:t>4класс</a:t>
            </a:r>
            <a:br>
              <a:rPr lang="ru-RU" dirty="0" smtClean="0"/>
            </a:br>
            <a:r>
              <a:rPr lang="ru-RU" dirty="0" smtClean="0"/>
              <a:t>УМК «Перспективная начальная школа</a:t>
            </a:r>
            <a:br>
              <a:rPr lang="ru-RU" dirty="0" smtClean="0"/>
            </a:br>
            <a:r>
              <a:rPr lang="ru-RU" sz="1400" dirty="0" smtClean="0"/>
              <a:t>Составила</a:t>
            </a:r>
            <a:br>
              <a:rPr lang="ru-RU" sz="1400" dirty="0" smtClean="0"/>
            </a:br>
            <a:r>
              <a:rPr lang="ru-RU" sz="1400" dirty="0" smtClean="0"/>
              <a:t> Новосёлова Ольга </a:t>
            </a:r>
            <a:r>
              <a:rPr lang="ru-RU" sz="1400" dirty="0" err="1" smtClean="0"/>
              <a:t>викторовна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Архангельская область </a:t>
            </a:r>
            <a:br>
              <a:rPr lang="ru-RU" sz="1400" dirty="0" smtClean="0"/>
            </a:br>
            <a:r>
              <a:rPr lang="ru-RU" sz="1400" dirty="0" err="1" smtClean="0"/>
              <a:t>Верхнетоемский</a:t>
            </a:r>
            <a:r>
              <a:rPr lang="ru-RU" sz="1400" dirty="0" smtClean="0"/>
              <a:t> район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dmin\Рабочий стол\0_6d5f4_155ba65f_XL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442704"/>
            <a:ext cx="7643866" cy="585807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Documents and Settings\Admin\Рабочий стол\1297287505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726249"/>
            <a:ext cx="8220123" cy="552215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dmin\Рабочий стол\YSVPQRCA089DWMCADA1XZLCASG0QK1CAQZUWE0CALRBFNICACRQOI9CAU2TSJVCA2QVKZ7CANERQARCA4GDXHRCAPW2PBHCAIYRVG0CACIAO2WCAUJTJD7CA0K5M99CAL0K85LCA3I4A0ACAMA9SD3CAKENWC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20265075">
            <a:off x="916252" y="840857"/>
            <a:ext cx="3416165" cy="4379698"/>
          </a:xfrm>
          <a:prstGeom prst="rect">
            <a:avLst/>
          </a:prstGeom>
          <a:noFill/>
        </p:spPr>
      </p:pic>
      <p:pic>
        <p:nvPicPr>
          <p:cNvPr id="9219" name="Picture 3" descr="C:\Documents and Settings\Admin\Рабочий стол\M8EI9CCAD3VZATCADP3DLFCALMICBMCAUXCDD4CA7V6DY1CASF1UJ3CAL63RFUCAVN0W8BCA6SZN0FCA3MJS46CAR1A30LCATTXG30CAXH0MGNCA0XDLDUCA925CNFCAX3F4TWCAK82261CAOUJB6CCAVNGNV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38273">
            <a:off x="4983118" y="1455897"/>
            <a:ext cx="3000396" cy="450059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Admin\Рабочий стол\x_c3ef5595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642919"/>
            <a:ext cx="7429552" cy="52663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1281291612_112916728_4--12----1281291612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22862"/>
            <a:ext cx="7786743" cy="635398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/>
          <a:lstStyle/>
          <a:p>
            <a:pPr>
              <a:buNone/>
            </a:pPr>
            <a:endParaRPr lang="ru-RU" sz="6600" dirty="0" smtClean="0"/>
          </a:p>
          <a:p>
            <a:pPr>
              <a:buNone/>
            </a:pPr>
            <a:r>
              <a:rPr lang="ru-RU" sz="6600" dirty="0" smtClean="0"/>
              <a:t>         Объясни орфограммы в паре</a:t>
            </a:r>
            <a:endParaRPr lang="ru-RU" sz="6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23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7200" dirty="0" smtClean="0"/>
              <a:t>       </a:t>
            </a:r>
          </a:p>
          <a:p>
            <a:pPr>
              <a:buNone/>
            </a:pPr>
            <a:r>
              <a:rPr lang="ru-RU" sz="7200" dirty="0" smtClean="0"/>
              <a:t>         </a:t>
            </a:r>
            <a:r>
              <a:rPr lang="ru-RU" sz="7200" dirty="0" smtClean="0">
                <a:solidFill>
                  <a:srgbClr val="FF0000"/>
                </a:solidFill>
              </a:rPr>
              <a:t>Проверь.</a:t>
            </a:r>
            <a:endParaRPr lang="ru-RU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686800" cy="6429396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 Мор</a:t>
            </a:r>
            <a:r>
              <a:rPr lang="ru-RU" sz="6000" dirty="0" smtClean="0">
                <a:solidFill>
                  <a:srgbClr val="FF0000"/>
                </a:solidFill>
              </a:rPr>
              <a:t>ж</a:t>
            </a:r>
          </a:p>
          <a:p>
            <a:pPr algn="ctr"/>
            <a:r>
              <a:rPr lang="ru-RU" sz="6000" dirty="0" smtClean="0"/>
              <a:t>Сн</a:t>
            </a:r>
            <a:r>
              <a:rPr lang="ru-RU" sz="6000" dirty="0" smtClean="0">
                <a:solidFill>
                  <a:srgbClr val="FF0000"/>
                </a:solidFill>
              </a:rPr>
              <a:t>е</a:t>
            </a:r>
            <a:r>
              <a:rPr lang="ru-RU" sz="6000" dirty="0" smtClean="0"/>
              <a:t>ж</a:t>
            </a:r>
            <a:r>
              <a:rPr lang="ru-RU" sz="6000" dirty="0" smtClean="0">
                <a:solidFill>
                  <a:srgbClr val="FF0000"/>
                </a:solidFill>
              </a:rPr>
              <a:t>и</a:t>
            </a:r>
            <a:r>
              <a:rPr lang="ru-RU" sz="6000" dirty="0" smtClean="0"/>
              <a:t>нки</a:t>
            </a:r>
          </a:p>
          <a:p>
            <a:pPr algn="ctr"/>
            <a:r>
              <a:rPr lang="ru-RU" sz="6000" dirty="0" smtClean="0"/>
              <a:t>Ц</a:t>
            </a:r>
            <a:r>
              <a:rPr lang="ru-RU" sz="6000" dirty="0" smtClean="0">
                <a:solidFill>
                  <a:srgbClr val="FF0000"/>
                </a:solidFill>
              </a:rPr>
              <a:t>и</a:t>
            </a:r>
            <a:r>
              <a:rPr lang="ru-RU" sz="6000" dirty="0" smtClean="0"/>
              <a:t>ркуль</a:t>
            </a:r>
          </a:p>
          <a:p>
            <a:pPr algn="ctr"/>
            <a:r>
              <a:rPr lang="ru-RU" sz="6000" dirty="0" smtClean="0"/>
              <a:t>Тапо</a:t>
            </a:r>
            <a:r>
              <a:rPr lang="ru-RU" sz="6000" dirty="0" smtClean="0">
                <a:solidFill>
                  <a:srgbClr val="FF0000"/>
                </a:solidFill>
              </a:rPr>
              <a:t>чк</a:t>
            </a:r>
            <a:r>
              <a:rPr lang="ru-RU" sz="6000" dirty="0" smtClean="0"/>
              <a:t>и</a:t>
            </a:r>
          </a:p>
          <a:p>
            <a:pPr algn="ctr"/>
            <a:r>
              <a:rPr lang="ru-RU" sz="6000" dirty="0" smtClean="0"/>
              <a:t>Каранда</a:t>
            </a:r>
            <a:r>
              <a:rPr lang="ru-RU" sz="6000" dirty="0" smtClean="0">
                <a:solidFill>
                  <a:srgbClr val="FF0000"/>
                </a:solidFill>
              </a:rPr>
              <a:t>ш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23632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r>
              <a:rPr lang="ru-RU" sz="6000" dirty="0" smtClean="0"/>
              <a:t> Рукавиц</a:t>
            </a:r>
            <a:r>
              <a:rPr lang="ru-RU" sz="6000" dirty="0" smtClean="0">
                <a:solidFill>
                  <a:srgbClr val="FF0000"/>
                </a:solidFill>
              </a:rPr>
              <a:t>ы</a:t>
            </a:r>
          </a:p>
          <a:p>
            <a:pPr algn="ctr"/>
            <a:r>
              <a:rPr lang="ru-RU" sz="6000" dirty="0" smtClean="0"/>
              <a:t>Крю</a:t>
            </a:r>
            <a:r>
              <a:rPr lang="ru-RU" sz="6000" dirty="0" smtClean="0">
                <a:solidFill>
                  <a:srgbClr val="FF0000"/>
                </a:solidFill>
              </a:rPr>
              <a:t>чк</a:t>
            </a:r>
            <a:r>
              <a:rPr lang="ru-RU" sz="6000" dirty="0" smtClean="0"/>
              <a:t>и</a:t>
            </a:r>
          </a:p>
          <a:p>
            <a:pPr algn="ctr"/>
            <a:r>
              <a:rPr lang="ru-RU" sz="6000" dirty="0" smtClean="0"/>
              <a:t>Со</a:t>
            </a:r>
            <a:r>
              <a:rPr lang="ru-RU" sz="6000" dirty="0" smtClean="0">
                <a:solidFill>
                  <a:srgbClr val="FF0000"/>
                </a:solidFill>
              </a:rPr>
              <a:t>л</a:t>
            </a:r>
            <a:r>
              <a:rPr lang="ru-RU" sz="6000" dirty="0" smtClean="0"/>
              <a:t>нце</a:t>
            </a:r>
          </a:p>
          <a:p>
            <a:pPr algn="ctr"/>
            <a:r>
              <a:rPr lang="ru-RU" sz="6000" dirty="0" smtClean="0"/>
              <a:t>Синиц</a:t>
            </a:r>
            <a:r>
              <a:rPr lang="ru-RU" sz="6000" dirty="0" smtClean="0">
                <a:solidFill>
                  <a:srgbClr val="FF0000"/>
                </a:solidFill>
              </a:rPr>
              <a:t>ы</a:t>
            </a:r>
          </a:p>
          <a:p>
            <a:pPr algn="ctr"/>
            <a:r>
              <a:rPr lang="ru-RU" sz="6000" dirty="0" smtClean="0"/>
              <a:t>Л</a:t>
            </a:r>
            <a:r>
              <a:rPr lang="ru-RU" sz="6000" dirty="0" smtClean="0">
                <a:solidFill>
                  <a:srgbClr val="FF0000"/>
                </a:solidFill>
              </a:rPr>
              <a:t>и</a:t>
            </a:r>
            <a:r>
              <a:rPr lang="ru-RU" sz="6000" dirty="0" smtClean="0"/>
              <a:t>нейка</a:t>
            </a:r>
            <a:endParaRPr lang="ru-RU" sz="6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sz="6600" dirty="0" smtClean="0"/>
              <a:t>       Оцени свою      </a:t>
            </a:r>
          </a:p>
          <a:p>
            <a:pPr>
              <a:buNone/>
            </a:pPr>
            <a:r>
              <a:rPr lang="ru-RU" sz="6600" dirty="0" smtClean="0"/>
              <a:t>            работу.</a:t>
            </a:r>
            <a:endParaRPr lang="ru-RU" sz="6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3557598"/>
          </a:xfrm>
        </p:spPr>
        <p:txBody>
          <a:bodyPr>
            <a:normAutofit/>
          </a:bodyPr>
          <a:lstStyle/>
          <a:p>
            <a:r>
              <a:rPr lang="ru-RU" sz="8800" dirty="0" smtClean="0"/>
              <a:t>Картинный диктант</a:t>
            </a:r>
            <a:endParaRPr lang="ru-RU" sz="8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Рабочий стол\Dama-sdavala-v-bagazh.-Divan-chemodan-sakvoyazh...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85728"/>
            <a:ext cx="4714875" cy="3781425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142976" y="4071943"/>
            <a:ext cx="7143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«Дама сдавала в багаж: диван ,чемодан, </a:t>
            </a:r>
            <a:r>
              <a:rPr lang="ru-RU" sz="4000" dirty="0" smtClean="0">
                <a:solidFill>
                  <a:srgbClr val="FF0000"/>
                </a:solidFill>
              </a:rPr>
              <a:t>саквояж,</a:t>
            </a:r>
            <a:r>
              <a:rPr lang="ru-RU" sz="4000" dirty="0" smtClean="0"/>
              <a:t> картину, корзину, картонку и маленькую собачонку»     С. Маршак</a:t>
            </a:r>
            <a:endParaRPr lang="ru-RU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095070"/>
          </a:xfrm>
        </p:spPr>
        <p:txBody>
          <a:bodyPr/>
          <a:lstStyle/>
          <a:p>
            <a:r>
              <a:rPr lang="ru-RU" sz="4000" dirty="0" smtClean="0"/>
              <a:t>Тема урока.</a:t>
            </a:r>
          </a:p>
          <a:p>
            <a:pPr>
              <a:buNone/>
            </a:pPr>
            <a:r>
              <a:rPr lang="ru-RU" sz="6000" dirty="0" smtClean="0">
                <a:solidFill>
                  <a:srgbClr val="FF0000"/>
                </a:solidFill>
              </a:rPr>
              <a:t>     Характеристика    </a:t>
            </a:r>
          </a:p>
          <a:p>
            <a:pPr>
              <a:buNone/>
            </a:pPr>
            <a:r>
              <a:rPr lang="ru-RU" sz="6000" dirty="0" smtClean="0">
                <a:solidFill>
                  <a:srgbClr val="FF0000"/>
                </a:solidFill>
              </a:rPr>
              <a:t>       предложения . </a:t>
            </a:r>
          </a:p>
          <a:p>
            <a:pPr>
              <a:buNone/>
            </a:pPr>
            <a:r>
              <a:rPr lang="ru-RU" sz="6000" dirty="0" smtClean="0">
                <a:solidFill>
                  <a:srgbClr val="FF0000"/>
                </a:solidFill>
              </a:rPr>
              <a:t> Разбор слова как части речи.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4800" dirty="0" smtClean="0">
                <a:solidFill>
                  <a:srgbClr val="FF0000"/>
                </a:solidFill>
              </a:rPr>
              <a:t>Работа в тетради с печатной основой.</a:t>
            </a:r>
          </a:p>
          <a:p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                </a:t>
            </a:r>
            <a:r>
              <a:rPr lang="ru-RU" sz="3600" dirty="0" smtClean="0">
                <a:solidFill>
                  <a:srgbClr val="FF0000"/>
                </a:solidFill>
              </a:rPr>
              <a:t>Упражнение 44.</a:t>
            </a:r>
          </a:p>
          <a:p>
            <a:pPr>
              <a:buNone/>
            </a:pPr>
            <a:r>
              <a:rPr lang="ru-RU" sz="3600" dirty="0" smtClean="0"/>
              <a:t>        Задание 1- самостоятельно.</a:t>
            </a:r>
          </a:p>
          <a:p>
            <a:pPr>
              <a:buNone/>
            </a:pPr>
            <a:r>
              <a:rPr lang="ru-RU" sz="3600" dirty="0" smtClean="0"/>
              <a:t>                      Задание2.</a:t>
            </a:r>
          </a:p>
          <a:p>
            <a:pPr>
              <a:buNone/>
            </a:pPr>
            <a:r>
              <a:rPr lang="ru-RU" sz="3600" dirty="0" smtClean="0"/>
              <a:t>1вариант- разбор существительного.</a:t>
            </a:r>
          </a:p>
          <a:p>
            <a:pPr>
              <a:buNone/>
            </a:pPr>
            <a:r>
              <a:rPr lang="ru-RU" sz="3600" dirty="0" smtClean="0"/>
              <a:t>2 вариант- разбор прилагательного.</a:t>
            </a:r>
            <a:endParaRPr lang="ru-RU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7200" dirty="0" smtClean="0">
                <a:solidFill>
                  <a:srgbClr val="FF0000"/>
                </a:solidFill>
              </a:rPr>
              <a:t>Домашнее задание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6000" dirty="0" smtClean="0"/>
              <a:t>Тетрадь с печатной основой  №1.</a:t>
            </a:r>
          </a:p>
          <a:p>
            <a:pPr>
              <a:buNone/>
            </a:pPr>
            <a:r>
              <a:rPr lang="ru-RU" sz="6000" smtClean="0"/>
              <a:t> Упражнение </a:t>
            </a:r>
            <a:r>
              <a:rPr lang="ru-RU" sz="6000" dirty="0" smtClean="0"/>
              <a:t>45</a:t>
            </a:r>
            <a:endParaRPr lang="ru-RU" sz="6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643050"/>
            <a:ext cx="7854950" cy="4214812"/>
          </a:xfrm>
        </p:spPr>
        <p:txBody>
          <a:bodyPr/>
          <a:lstStyle/>
          <a:p>
            <a:pPr marR="0" algn="l" eaLnBrk="1" hangingPunct="1"/>
            <a:r>
              <a:rPr lang="ru-RU" dirty="0" smtClean="0"/>
              <a:t> </a:t>
            </a:r>
            <a:r>
              <a:rPr lang="ru-RU" sz="3200" dirty="0" smtClean="0"/>
              <a:t>- Какое настроение у вас вызвал урок?</a:t>
            </a:r>
          </a:p>
        </p:txBody>
      </p:sp>
      <p:pic>
        <p:nvPicPr>
          <p:cNvPr id="28676" name="Picture 2" descr="D:\лавриненко\для мамы\384683yit3fzut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25" y="4429125"/>
            <a:ext cx="2833688" cy="212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3" descr="D:\лавриненко\для мамы\2816554.1268322624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2857500"/>
            <a:ext cx="2776538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4" descr="D:\лавриненко\для мамы\ShowImage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13" y="3643313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785786" y="500042"/>
            <a:ext cx="7429552" cy="90013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Рефлексия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521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7200" dirty="0" smtClean="0"/>
              <a:t>        </a:t>
            </a:r>
            <a:r>
              <a:rPr lang="ru-RU" sz="7200" dirty="0" smtClean="0">
                <a:solidFill>
                  <a:srgbClr val="FF0000"/>
                </a:solidFill>
              </a:rPr>
              <a:t>Задание</a:t>
            </a:r>
            <a:endParaRPr lang="ru-RU" sz="1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6500" dirty="0" smtClean="0"/>
              <a:t>1.Запиши названия предметов.</a:t>
            </a:r>
          </a:p>
          <a:p>
            <a:pPr>
              <a:buNone/>
            </a:pPr>
            <a:r>
              <a:rPr lang="ru-RU" sz="6500" dirty="0" smtClean="0"/>
              <a:t> 2.Подчеркни в слове орфограммы.</a:t>
            </a:r>
            <a:endParaRPr lang="ru-RU" sz="65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928670"/>
            <a:ext cx="7000924" cy="557216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walrus3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857232"/>
            <a:ext cx="6929486" cy="53578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Рабочий стол\710e0a4476b7_3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1" y="857232"/>
            <a:ext cx="6500858" cy="559534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Рабочий стол\912a9446725a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57673"/>
            <a:ext cx="6929486" cy="600028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\Рабочий стол\N9RRNBCA7PM3V1CAOL5RTKCAAIX7GACAEKM8TMCAZTKYCHCAEYJBLTCA0VU8RBCAILKU86CA0BZR7GCAHK8PTLCANLSMAGCAI6AMY9CA1X0LS5CAC391U7CAYYZJKWCAIVAY4HCA94BLJLCAH2F55ECAT0RFH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88811"/>
            <a:ext cx="6855138" cy="515149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dmin\Рабочий стол\pencil[1]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551740"/>
            <a:ext cx="7534308" cy="591097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dmin\Рабочий стол\AT7M0CCAD7SAPXCAWASV9MCA4G4U34CANNS4O0CAJYQ6TOCAF9KZ98CABUQIK9CAK7ETE0CA63C6QVCAE093LSCAVTUQWHCAF5SA85CAGL4BP6CACOL5NBCAYR7RDRCARCYUOHCANG4PVKCAIFLQCHCAAQ81FU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285728"/>
            <a:ext cx="7831445" cy="628654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132</TotalTime>
  <Words>135</Words>
  <Application>Microsoft Office PowerPoint</Application>
  <PresentationFormat>Экран (4:3)</PresentationFormat>
  <Paragraphs>42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Апекс</vt:lpstr>
      <vt:lpstr>Урок русского языка  4класс УМК «Перспективная начальная школа Составила  Новосёлова Ольга викторовна Архангельская область  Верхнетоемский район</vt:lpstr>
      <vt:lpstr>Картинный диктант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Рефлексия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17</cp:revision>
  <dcterms:created xsi:type="dcterms:W3CDTF">2012-12-03T15:44:12Z</dcterms:created>
  <dcterms:modified xsi:type="dcterms:W3CDTF">2004-01-01T01:47:14Z</dcterms:modified>
</cp:coreProperties>
</file>