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2" r:id="rId3"/>
    <p:sldId id="289" r:id="rId4"/>
    <p:sldId id="285" r:id="rId5"/>
    <p:sldId id="286" r:id="rId6"/>
    <p:sldId id="287" r:id="rId7"/>
    <p:sldId id="274" r:id="rId8"/>
    <p:sldId id="288" r:id="rId9"/>
    <p:sldId id="290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3200" kern="1200">
        <a:solidFill>
          <a:srgbClr val="003366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rgbClr val="003366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rgbClr val="003366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rgbClr val="003366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rgbClr val="003366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rgbClr val="003366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rgbClr val="003366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rgbClr val="003366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rgbClr val="003366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E63CA2-E8C4-4204-A35E-18B8F8FC2CC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9302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C06140-DCC8-48A5-853B-E45014F33A69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441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5AFA08-3168-4F2A-82B5-2D60021DBE3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9352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93B154-110B-4C55-B5D3-B4FC7EC6D71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3172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E97256-FCD5-4C90-8EF6-5C8AD3A1D4B0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9438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2296F1-5F44-4850-BC76-2713F69236D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1806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B169C9-C5DD-42A9-8E63-B6C03C2E7D1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9754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B4231C-B0CE-4788-B16E-0312473441D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4467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2B4193-1560-4CCB-A0AA-222DF943CD8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550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63BE70-12E6-4671-80BC-41AF70136F3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8469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EE36EB-602A-4830-B93E-32E3C2EB00F9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9306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fld id="{D6BD994A-4E1B-47EB-A6DB-EB155A6A38D5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" y="764704"/>
            <a:ext cx="7092279" cy="2808312"/>
          </a:xfrm>
        </p:spPr>
        <p:txBody>
          <a:bodyPr/>
          <a:lstStyle/>
          <a:p>
            <a:r>
              <a:rPr lang="ru-RU" b="1" dirty="0" smtClean="0">
                <a:solidFill>
                  <a:srgbClr val="000066"/>
                </a:solidFill>
              </a:rPr>
              <a:t>Номенклатура и изомерия </a:t>
            </a:r>
            <a:r>
              <a:rPr lang="ru-RU" b="1" dirty="0" err="1" smtClean="0">
                <a:solidFill>
                  <a:srgbClr val="000066"/>
                </a:solidFill>
              </a:rPr>
              <a:t>алкинов</a:t>
            </a:r>
            <a:endParaRPr lang="ru-RU" b="1" dirty="0">
              <a:solidFill>
                <a:srgbClr val="000066"/>
              </a:solidFill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79388" y="4941888"/>
            <a:ext cx="5976937" cy="625475"/>
          </a:xfrm>
        </p:spPr>
        <p:txBody>
          <a:bodyPr/>
          <a:lstStyle/>
          <a:p>
            <a:endParaRPr lang="ru-RU" dirty="0">
              <a:solidFill>
                <a:srgbClr val="0033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4925144"/>
          </a:xfrm>
          <a:ln>
            <a:solidFill>
              <a:schemeClr val="accent6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ru-RU" b="1" dirty="0" smtClean="0">
                <a:solidFill>
                  <a:srgbClr val="7030A0"/>
                </a:solidFill>
                <a:cs typeface="Aharoni" pitchFamily="2" charset="-79"/>
              </a:rPr>
              <a:t>1.Назовите </a:t>
            </a:r>
            <a:r>
              <a:rPr lang="ru-RU" b="1" dirty="0">
                <a:solidFill>
                  <a:srgbClr val="7030A0"/>
                </a:solidFill>
                <a:cs typeface="Aharoni" pitchFamily="2" charset="-79"/>
              </a:rPr>
              <a:t>по систематической </a:t>
            </a:r>
            <a:r>
              <a:rPr lang="ru-RU" b="1" dirty="0" smtClean="0">
                <a:solidFill>
                  <a:srgbClr val="7030A0"/>
                </a:solidFill>
                <a:cs typeface="Aharoni" pitchFamily="2" charset="-79"/>
              </a:rPr>
              <a:t>номенклатуре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7030A0"/>
                </a:solidFill>
              </a:rPr>
              <a:t>                           </a:t>
            </a:r>
            <a:r>
              <a:rPr lang="ru-RU" b="1" dirty="0" smtClean="0">
                <a:solidFill>
                  <a:srgbClr val="7030A0"/>
                </a:solidFill>
              </a:rPr>
              <a:t>СН</a:t>
            </a:r>
            <a:r>
              <a:rPr lang="ru-RU" sz="2400" b="1" dirty="0" smtClean="0">
                <a:solidFill>
                  <a:srgbClr val="7030A0"/>
                </a:solidFill>
              </a:rPr>
              <a:t>3</a:t>
            </a:r>
            <a:endParaRPr lang="ru-RU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7030A0"/>
                </a:solidFill>
              </a:rPr>
              <a:t>а)СН</a:t>
            </a:r>
            <a:r>
              <a:rPr lang="ru-RU" sz="2400" b="1" dirty="0">
                <a:solidFill>
                  <a:srgbClr val="7030A0"/>
                </a:solidFill>
              </a:rPr>
              <a:t>3</a:t>
            </a:r>
            <a:r>
              <a:rPr lang="ru-RU" b="1" dirty="0">
                <a:solidFill>
                  <a:srgbClr val="7030A0"/>
                </a:solidFill>
              </a:rPr>
              <a:t> – С ≡ С – СН – СН</a:t>
            </a:r>
            <a:r>
              <a:rPr lang="ru-RU" sz="2400" b="1" dirty="0">
                <a:solidFill>
                  <a:srgbClr val="7030A0"/>
                </a:solidFill>
              </a:rPr>
              <a:t>3</a:t>
            </a:r>
            <a:r>
              <a:rPr lang="ru-RU" b="1" dirty="0">
                <a:solidFill>
                  <a:srgbClr val="7030A0"/>
                </a:solidFill>
              </a:rPr>
              <a:t>                            </a:t>
            </a:r>
            <a:endParaRPr lang="ru-RU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rgbClr val="7030A0"/>
                </a:solidFill>
              </a:rPr>
              <a:t>                     СН</a:t>
            </a:r>
            <a:r>
              <a:rPr lang="ru-RU" sz="2400" b="1" dirty="0" smtClean="0">
                <a:solidFill>
                  <a:srgbClr val="7030A0"/>
                </a:solidFill>
              </a:rPr>
              <a:t>3</a:t>
            </a:r>
            <a:endParaRPr lang="ru-RU" sz="2400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rgbClr val="7030A0"/>
                </a:solidFill>
              </a:rPr>
              <a:t>б</a:t>
            </a:r>
            <a:r>
              <a:rPr lang="ru-RU" b="1" dirty="0">
                <a:solidFill>
                  <a:srgbClr val="7030A0"/>
                </a:solidFill>
              </a:rPr>
              <a:t>)  НС ≡ С – С – </a:t>
            </a:r>
            <a:r>
              <a:rPr lang="ru-RU" b="1" dirty="0" smtClean="0">
                <a:solidFill>
                  <a:srgbClr val="7030A0"/>
                </a:solidFill>
              </a:rPr>
              <a:t>СН</a:t>
            </a:r>
            <a:r>
              <a:rPr lang="ru-RU" sz="2400" b="1" dirty="0" smtClean="0">
                <a:solidFill>
                  <a:srgbClr val="7030A0"/>
                </a:solidFill>
              </a:rPr>
              <a:t>2 </a:t>
            </a:r>
            <a:r>
              <a:rPr lang="ru-RU" b="1" dirty="0">
                <a:solidFill>
                  <a:srgbClr val="7030A0"/>
                </a:solidFill>
              </a:rPr>
              <a:t>– СН</a:t>
            </a:r>
            <a:r>
              <a:rPr lang="ru-RU" sz="2400" b="1" dirty="0">
                <a:solidFill>
                  <a:srgbClr val="7030A0"/>
                </a:solidFill>
              </a:rPr>
              <a:t>3</a:t>
            </a:r>
            <a:r>
              <a:rPr lang="ru-RU" b="1" dirty="0">
                <a:solidFill>
                  <a:srgbClr val="7030A0"/>
                </a:solidFill>
              </a:rPr>
              <a:t> 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7030A0"/>
                </a:solidFill>
              </a:rPr>
              <a:t>                     СН</a:t>
            </a:r>
            <a:r>
              <a:rPr lang="ru-RU" sz="2400" b="1" dirty="0" smtClean="0">
                <a:solidFill>
                  <a:srgbClr val="7030A0"/>
                </a:solidFill>
              </a:rPr>
              <a:t>3</a:t>
            </a:r>
            <a:endParaRPr lang="ru-RU" sz="2400" b="1" dirty="0">
              <a:solidFill>
                <a:srgbClr val="7030A0"/>
              </a:solidFill>
            </a:endParaRPr>
          </a:p>
          <a:p>
            <a:endParaRPr lang="ru-RU" dirty="0"/>
          </a:p>
          <a:p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 bwMode="auto">
          <a:xfrm flipV="1">
            <a:off x="3635896" y="3212976"/>
            <a:ext cx="0" cy="144016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Прямая соединительная линия 10"/>
          <p:cNvCxnSpPr/>
          <p:nvPr/>
        </p:nvCxnSpPr>
        <p:spPr bwMode="auto">
          <a:xfrm>
            <a:off x="2843808" y="4941168"/>
            <a:ext cx="0" cy="144016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Прямая соединительная линия 12"/>
          <p:cNvCxnSpPr/>
          <p:nvPr/>
        </p:nvCxnSpPr>
        <p:spPr bwMode="auto">
          <a:xfrm>
            <a:off x="2808456" y="4342256"/>
            <a:ext cx="0" cy="144016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4437112"/>
            <a:ext cx="1920875" cy="163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8635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>
                <a:solidFill>
                  <a:srgbClr val="7030A0"/>
                </a:solidFill>
              </a:rPr>
              <a:t>2.Составьте </a:t>
            </a:r>
            <a:r>
              <a:rPr lang="ru-RU" b="1" dirty="0">
                <a:solidFill>
                  <a:srgbClr val="7030A0"/>
                </a:solidFill>
              </a:rPr>
              <a:t>формулы следующих </a:t>
            </a:r>
            <a:r>
              <a:rPr lang="ru-RU" b="1" dirty="0" smtClean="0">
                <a:solidFill>
                  <a:srgbClr val="7030A0"/>
                </a:solidFill>
              </a:rPr>
              <a:t>веществ</a:t>
            </a:r>
          </a:p>
          <a:p>
            <a:pPr marL="0" indent="0">
              <a:buNone/>
            </a:pPr>
            <a:endParaRPr lang="ru-RU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7030A0"/>
                </a:solidFill>
              </a:rPr>
              <a:t>а</a:t>
            </a:r>
            <a:r>
              <a:rPr lang="ru-RU" b="1" dirty="0" smtClean="0">
                <a:solidFill>
                  <a:srgbClr val="7030A0"/>
                </a:solidFill>
              </a:rPr>
              <a:t>) 3,4,4-триметилпентина-1    </a:t>
            </a:r>
            <a:endParaRPr lang="ru-RU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>
                <a:solidFill>
                  <a:srgbClr val="7030A0"/>
                </a:solidFill>
              </a:rPr>
              <a:t>б) </a:t>
            </a:r>
            <a:r>
              <a:rPr lang="ru-RU" b="1" dirty="0" smtClean="0">
                <a:solidFill>
                  <a:srgbClr val="7030A0"/>
                </a:solidFill>
              </a:rPr>
              <a:t>3-метил-4-этилгексина </a:t>
            </a:r>
            <a:r>
              <a:rPr lang="ru-RU" b="1" dirty="0">
                <a:solidFill>
                  <a:srgbClr val="7030A0"/>
                </a:solidFill>
              </a:rPr>
              <a:t>-1</a:t>
            </a:r>
          </a:p>
          <a:p>
            <a:endParaRPr lang="ru-RU" dirty="0">
              <a:solidFill>
                <a:srgbClr val="7030A0"/>
              </a:solidFill>
            </a:endParaRPr>
          </a:p>
          <a:p>
            <a:endParaRPr lang="ru-RU" dirty="0"/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4437112"/>
            <a:ext cx="1920875" cy="163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65669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620688"/>
            <a:ext cx="6048672" cy="1143000"/>
          </a:xfrm>
        </p:spPr>
        <p:txBody>
          <a:bodyPr/>
          <a:lstStyle/>
          <a:p>
            <a:r>
              <a:rPr lang="ru-RU" sz="4000" b="1" dirty="0">
                <a:solidFill>
                  <a:schemeClr val="accent2">
                    <a:lumMod val="75000"/>
                  </a:schemeClr>
                </a:solidFill>
              </a:rPr>
              <a:t>Ответы</a:t>
            </a:r>
            <a:br>
              <a:rPr lang="ru-RU" sz="4000" b="1" dirty="0">
                <a:solidFill>
                  <a:schemeClr val="accent2">
                    <a:lumMod val="75000"/>
                  </a:schemeClr>
                </a:solidFill>
              </a:rPr>
            </a:br>
            <a:endParaRPr lang="ru-RU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683568" y="1988840"/>
            <a:ext cx="8003232" cy="4137323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1.а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) 4-метилпентин-2                        </a:t>
            </a:r>
            <a:endParaRPr lang="ru-RU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б)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3,3-диметилпентин-1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4365104"/>
            <a:ext cx="1920875" cy="163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7718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     СН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3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2. а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) СН ≡ С – СН – С – СН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3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           </a:t>
            </a:r>
            <a:endParaRPr lang="ru-RU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                        СН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3   </a:t>
            </a:r>
            <a:r>
              <a:rPr lang="ru-RU" b="1" dirty="0" err="1" smtClean="0">
                <a:solidFill>
                  <a:schemeClr val="accent2">
                    <a:lumMod val="75000"/>
                  </a:schemeClr>
                </a:solidFill>
              </a:rPr>
              <a:t>СН</a:t>
            </a:r>
            <a:r>
              <a:rPr lang="ru-RU" sz="2400" b="1" dirty="0" err="1" smtClean="0">
                <a:solidFill>
                  <a:schemeClr val="accent2">
                    <a:lumMod val="75000"/>
                  </a:schemeClr>
                </a:solidFill>
              </a:rPr>
              <a:t>3</a:t>
            </a:r>
            <a:endParaRPr lang="ru-RU" sz="24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   б)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СН ≡ С – СН – СН –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СН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– СН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                        СН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   С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Н</a:t>
            </a: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</a:rPr>
              <a:t>5</a:t>
            </a:r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 bwMode="auto">
          <a:xfrm>
            <a:off x="3635896" y="2708920"/>
            <a:ext cx="0" cy="144016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Прямая соединительная линия 6"/>
          <p:cNvCxnSpPr/>
          <p:nvPr/>
        </p:nvCxnSpPr>
        <p:spPr bwMode="auto">
          <a:xfrm>
            <a:off x="4499992" y="2082070"/>
            <a:ext cx="0" cy="144016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Прямая соединительная линия 18"/>
          <p:cNvCxnSpPr/>
          <p:nvPr/>
        </p:nvCxnSpPr>
        <p:spPr bwMode="auto">
          <a:xfrm>
            <a:off x="4482575" y="2708920"/>
            <a:ext cx="0" cy="144016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Прямая соединительная линия 23"/>
          <p:cNvCxnSpPr/>
          <p:nvPr/>
        </p:nvCxnSpPr>
        <p:spPr bwMode="auto">
          <a:xfrm>
            <a:off x="3419872" y="4437112"/>
            <a:ext cx="0" cy="144016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Прямая соединительная линия 25"/>
          <p:cNvCxnSpPr/>
          <p:nvPr/>
        </p:nvCxnSpPr>
        <p:spPr bwMode="auto">
          <a:xfrm flipV="1">
            <a:off x="4499992" y="4437112"/>
            <a:ext cx="0" cy="144016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4437112"/>
            <a:ext cx="1920875" cy="163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27236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698976" cy="994122"/>
          </a:xfrm>
        </p:spPr>
        <p:txBody>
          <a:bodyPr/>
          <a:lstStyle/>
          <a:p>
            <a:r>
              <a:rPr lang="ru-RU" b="1" dirty="0">
                <a:solidFill>
                  <a:srgbClr val="7030A0"/>
                </a:solidFill>
              </a:rPr>
              <a:t>Ответы к тесту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700808"/>
            <a:ext cx="7848872" cy="4824536"/>
          </a:xfrm>
        </p:spPr>
        <p:txBody>
          <a:bodyPr/>
          <a:lstStyle/>
          <a:p>
            <a:pPr marL="0" indent="0">
              <a:buNone/>
            </a:pPr>
            <a:r>
              <a:rPr lang="ru-RU" sz="3600" b="1" dirty="0" smtClean="0">
                <a:solidFill>
                  <a:srgbClr val="7030A0"/>
                </a:solidFill>
              </a:rPr>
              <a:t>1.4                       5.2</a:t>
            </a:r>
            <a:endParaRPr lang="ru-RU" sz="3600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ru-RU" sz="3600" b="1" dirty="0" smtClean="0">
                <a:solidFill>
                  <a:srgbClr val="7030A0"/>
                </a:solidFill>
              </a:rPr>
              <a:t>2.3                       6.2</a:t>
            </a:r>
            <a:endParaRPr lang="ru-RU" sz="3600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ru-RU" sz="3600" b="1" dirty="0" smtClean="0">
                <a:solidFill>
                  <a:srgbClr val="7030A0"/>
                </a:solidFill>
              </a:rPr>
              <a:t>3.3                       7.3</a:t>
            </a:r>
            <a:endParaRPr lang="ru-RU" sz="3600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ru-RU" sz="3600" b="1" dirty="0" smtClean="0">
                <a:solidFill>
                  <a:srgbClr val="7030A0"/>
                </a:solidFill>
              </a:rPr>
              <a:t>4.3                       8.</a:t>
            </a:r>
            <a:endParaRPr lang="ru-RU" sz="3600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ru-RU" sz="3600" b="1" dirty="0" smtClean="0">
                <a:solidFill>
                  <a:srgbClr val="7030A0"/>
                </a:solidFill>
              </a:rPr>
              <a:t>                            А  Б В</a:t>
            </a:r>
            <a:r>
              <a:rPr lang="ru-RU" sz="3600" b="1" dirty="0">
                <a:solidFill>
                  <a:srgbClr val="7030A0"/>
                </a:solidFill>
              </a:rPr>
              <a:t>	Г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rgbClr val="7030A0"/>
                </a:solidFill>
              </a:rPr>
              <a:t>                            3   2</a:t>
            </a:r>
            <a:r>
              <a:rPr lang="ru-RU" sz="3600" b="1" dirty="0">
                <a:solidFill>
                  <a:srgbClr val="7030A0"/>
                </a:solidFill>
              </a:rPr>
              <a:t>	</a:t>
            </a:r>
            <a:r>
              <a:rPr lang="ru-RU" sz="3600" b="1" dirty="0" smtClean="0">
                <a:solidFill>
                  <a:srgbClr val="7030A0"/>
                </a:solidFill>
              </a:rPr>
              <a:t>  1</a:t>
            </a:r>
            <a:r>
              <a:rPr lang="ru-RU" sz="3600" b="1" dirty="0">
                <a:solidFill>
                  <a:srgbClr val="7030A0"/>
                </a:solidFill>
              </a:rPr>
              <a:t>	3</a:t>
            </a:r>
          </a:p>
          <a:p>
            <a:endParaRPr lang="ru-RU" sz="3600" b="1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4509120"/>
            <a:ext cx="1920875" cy="163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6979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763688" y="1412776"/>
            <a:ext cx="6552728" cy="1152128"/>
          </a:xfrm>
        </p:spPr>
        <p:txBody>
          <a:bodyPr/>
          <a:lstStyle/>
          <a:p>
            <a:r>
              <a:rPr lang="ru-RU" b="1" dirty="0" smtClean="0">
                <a:solidFill>
                  <a:srgbClr val="7030A0"/>
                </a:solidFill>
              </a:rPr>
              <a:t>Тест (самопроверка</a:t>
            </a:r>
            <a:r>
              <a:rPr lang="ru-RU" dirty="0" smtClean="0">
                <a:solidFill>
                  <a:srgbClr val="7030A0"/>
                </a:solidFill>
              </a:rPr>
              <a:t>)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endParaRPr lang="ru-RU" dirty="0" smtClean="0">
              <a:solidFill>
                <a:srgbClr val="7030A0"/>
              </a:solidFill>
            </a:endParaRPr>
          </a:p>
          <a:p>
            <a:endParaRPr lang="ru-RU" dirty="0">
              <a:solidFill>
                <a:srgbClr val="7030A0"/>
              </a:solidFill>
            </a:endParaRPr>
          </a:p>
          <a:p>
            <a:pPr marL="0" indent="0" algn="ctr">
              <a:buNone/>
            </a:pPr>
            <a:r>
              <a:rPr lang="ru-RU" sz="3600" b="1" dirty="0" smtClean="0">
                <a:solidFill>
                  <a:srgbClr val="7030A0"/>
                </a:solidFill>
              </a:rPr>
              <a:t>«5» – </a:t>
            </a:r>
            <a:r>
              <a:rPr lang="ru-RU" sz="3600" b="1" dirty="0">
                <a:solidFill>
                  <a:srgbClr val="7030A0"/>
                </a:solidFill>
              </a:rPr>
              <a:t>9</a:t>
            </a:r>
            <a:r>
              <a:rPr lang="ru-RU" sz="3600" b="1" dirty="0" smtClean="0">
                <a:solidFill>
                  <a:srgbClr val="7030A0"/>
                </a:solidFill>
              </a:rPr>
              <a:t> баллов</a:t>
            </a:r>
          </a:p>
          <a:p>
            <a:pPr marL="0" indent="0" algn="ctr">
              <a:buNone/>
            </a:pPr>
            <a:r>
              <a:rPr lang="ru-RU" sz="3600" b="1" dirty="0" smtClean="0">
                <a:solidFill>
                  <a:srgbClr val="7030A0"/>
                </a:solidFill>
              </a:rPr>
              <a:t>    «4» – 8 -7  баллов</a:t>
            </a:r>
          </a:p>
          <a:p>
            <a:pPr marL="0" indent="0" algn="ctr">
              <a:buNone/>
            </a:pPr>
            <a:r>
              <a:rPr lang="ru-RU" sz="3600" b="1" dirty="0" smtClean="0">
                <a:solidFill>
                  <a:srgbClr val="7030A0"/>
                </a:solidFill>
              </a:rPr>
              <a:t> «3» - 6 - 5 балла</a:t>
            </a:r>
            <a:endParaRPr lang="ru-RU" sz="3600" b="1" dirty="0">
              <a:solidFill>
                <a:srgbClr val="7030A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4681438"/>
            <a:ext cx="1583216" cy="13527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5410944" cy="1143000"/>
          </a:xfrm>
        </p:spPr>
        <p:txBody>
          <a:bodyPr/>
          <a:lstStyle/>
          <a:p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Итоговая оценка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187624" y="1844824"/>
            <a:ext cx="7499176" cy="4281339"/>
          </a:xfrm>
        </p:spPr>
        <p:txBody>
          <a:bodyPr/>
          <a:lstStyle/>
          <a:p>
            <a:pPr marL="0" indent="0">
              <a:buNone/>
            </a:pPr>
            <a:r>
              <a:rPr lang="ru-RU" sz="3600" b="1" dirty="0">
                <a:solidFill>
                  <a:srgbClr val="7030A0"/>
                </a:solidFill>
              </a:rPr>
              <a:t>«5» - </a:t>
            </a:r>
            <a:r>
              <a:rPr lang="ru-RU" sz="3600" b="1" dirty="0" smtClean="0">
                <a:solidFill>
                  <a:srgbClr val="7030A0"/>
                </a:solidFill>
              </a:rPr>
              <a:t>15 </a:t>
            </a:r>
            <a:r>
              <a:rPr lang="ru-RU" sz="3600" b="1" dirty="0">
                <a:solidFill>
                  <a:srgbClr val="7030A0"/>
                </a:solidFill>
              </a:rPr>
              <a:t>– </a:t>
            </a:r>
            <a:r>
              <a:rPr lang="ru-RU" sz="3600" b="1" dirty="0" smtClean="0">
                <a:solidFill>
                  <a:srgbClr val="7030A0"/>
                </a:solidFill>
              </a:rPr>
              <a:t>14 </a:t>
            </a:r>
            <a:r>
              <a:rPr lang="ru-RU" sz="3600" b="1" dirty="0">
                <a:solidFill>
                  <a:srgbClr val="7030A0"/>
                </a:solidFill>
              </a:rPr>
              <a:t>баллов</a:t>
            </a:r>
          </a:p>
          <a:p>
            <a:pPr marL="0" indent="0">
              <a:buNone/>
            </a:pPr>
            <a:r>
              <a:rPr lang="ru-RU" sz="3600" b="1" dirty="0">
                <a:solidFill>
                  <a:srgbClr val="7030A0"/>
                </a:solidFill>
              </a:rPr>
              <a:t>«4» - </a:t>
            </a:r>
            <a:r>
              <a:rPr lang="ru-RU" sz="3600" b="1" dirty="0" smtClean="0">
                <a:solidFill>
                  <a:srgbClr val="7030A0"/>
                </a:solidFill>
              </a:rPr>
              <a:t>13 </a:t>
            </a:r>
            <a:r>
              <a:rPr lang="ru-RU" sz="3600" b="1" dirty="0">
                <a:solidFill>
                  <a:srgbClr val="7030A0"/>
                </a:solidFill>
              </a:rPr>
              <a:t>– </a:t>
            </a:r>
            <a:r>
              <a:rPr lang="ru-RU" sz="3600" b="1" dirty="0" smtClean="0">
                <a:solidFill>
                  <a:srgbClr val="7030A0"/>
                </a:solidFill>
              </a:rPr>
              <a:t>12 </a:t>
            </a:r>
            <a:r>
              <a:rPr lang="ru-RU" sz="3600" b="1" dirty="0">
                <a:solidFill>
                  <a:srgbClr val="7030A0"/>
                </a:solidFill>
              </a:rPr>
              <a:t>баллов</a:t>
            </a:r>
          </a:p>
          <a:p>
            <a:pPr marL="0" indent="0">
              <a:buNone/>
            </a:pPr>
            <a:r>
              <a:rPr lang="ru-RU" sz="3600" b="1" dirty="0">
                <a:solidFill>
                  <a:srgbClr val="7030A0"/>
                </a:solidFill>
              </a:rPr>
              <a:t>«3» -  </a:t>
            </a:r>
            <a:r>
              <a:rPr lang="ru-RU" sz="3600" b="1" dirty="0" smtClean="0">
                <a:solidFill>
                  <a:srgbClr val="7030A0"/>
                </a:solidFill>
              </a:rPr>
              <a:t>11 </a:t>
            </a:r>
            <a:r>
              <a:rPr lang="ru-RU" sz="3600" b="1" dirty="0">
                <a:solidFill>
                  <a:srgbClr val="7030A0"/>
                </a:solidFill>
              </a:rPr>
              <a:t>– 9 баллов</a:t>
            </a:r>
          </a:p>
          <a:p>
            <a:endParaRPr lang="ru-RU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4509120"/>
            <a:ext cx="1920875" cy="163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56844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916832"/>
            <a:ext cx="8507288" cy="4209331"/>
          </a:xfrm>
        </p:spPr>
        <p:txBody>
          <a:bodyPr/>
          <a:lstStyle/>
          <a:p>
            <a:pPr marL="0" indent="0">
              <a:buNone/>
            </a:pPr>
            <a:r>
              <a:rPr lang="ru-RU" sz="3600" b="1" dirty="0" smtClean="0">
                <a:solidFill>
                  <a:srgbClr val="7030A0"/>
                </a:solidFill>
              </a:rPr>
              <a:t>Сегодня </a:t>
            </a:r>
            <a:r>
              <a:rPr lang="ru-RU" sz="3600" b="1" dirty="0">
                <a:solidFill>
                  <a:srgbClr val="7030A0"/>
                </a:solidFill>
              </a:rPr>
              <a:t>на уроке я  </a:t>
            </a:r>
            <a:r>
              <a:rPr lang="ru-RU" sz="3600" b="1" dirty="0" smtClean="0">
                <a:solidFill>
                  <a:srgbClr val="7030A0"/>
                </a:solidFill>
              </a:rPr>
              <a:t> </a:t>
            </a:r>
            <a:r>
              <a:rPr lang="ru-RU" sz="3600" b="1" dirty="0">
                <a:solidFill>
                  <a:srgbClr val="7030A0"/>
                </a:solidFill>
              </a:rPr>
              <a:t>научился</a:t>
            </a:r>
            <a:r>
              <a:rPr lang="ru-RU" sz="3600" b="1" dirty="0" smtClean="0">
                <a:solidFill>
                  <a:srgbClr val="7030A0"/>
                </a:solidFill>
              </a:rPr>
              <a:t>…</a:t>
            </a:r>
            <a:endParaRPr lang="ru-RU" sz="3600" b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ru-RU" sz="3600" b="1" dirty="0" smtClean="0">
                <a:solidFill>
                  <a:srgbClr val="7030A0"/>
                </a:solidFill>
              </a:rPr>
              <a:t>После </a:t>
            </a:r>
            <a:r>
              <a:rPr lang="ru-RU" sz="3600" b="1" dirty="0">
                <a:solidFill>
                  <a:srgbClr val="7030A0"/>
                </a:solidFill>
              </a:rPr>
              <a:t>сегодняшнего урока я могу …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rgbClr val="7030A0"/>
                </a:solidFill>
              </a:rPr>
              <a:t>Для </a:t>
            </a:r>
            <a:r>
              <a:rPr lang="ru-RU" sz="3600" b="1" dirty="0">
                <a:solidFill>
                  <a:srgbClr val="7030A0"/>
                </a:solidFill>
              </a:rPr>
              <a:t>меня оказалось сложным… 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rgbClr val="7030A0"/>
                </a:solidFill>
              </a:rPr>
              <a:t>Своей </a:t>
            </a:r>
            <a:r>
              <a:rPr lang="ru-RU" sz="3600" b="1" dirty="0">
                <a:solidFill>
                  <a:srgbClr val="7030A0"/>
                </a:solidFill>
              </a:rPr>
              <a:t>работой на уроке я </a:t>
            </a:r>
            <a:r>
              <a:rPr lang="ru-RU" sz="3600" b="1" dirty="0" smtClean="0">
                <a:solidFill>
                  <a:srgbClr val="7030A0"/>
                </a:solidFill>
              </a:rPr>
              <a:t>…</a:t>
            </a:r>
            <a:endParaRPr lang="ru-RU" sz="3600" b="1" dirty="0">
              <a:solidFill>
                <a:srgbClr val="7030A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4509120"/>
            <a:ext cx="1920875" cy="163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63014648"/>
      </p:ext>
    </p:extLst>
  </p:cSld>
  <p:clrMapOvr>
    <a:masterClrMapping/>
  </p:clrMapOvr>
</p:sld>
</file>

<file path=ppt/theme/theme1.xml><?xml version="1.0" encoding="utf-8"?>
<a:theme xmlns:a="http://schemas.openxmlformats.org/drawingml/2006/main" name="Химия белый">
  <a:themeElements>
    <a:clrScheme name="Биохимия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Биохимия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3200" b="0" i="0" u="none" strike="noStrike" cap="none" normalizeH="0" baseline="0" smtClean="0">
            <a:ln>
              <a:noFill/>
            </a:ln>
            <a:solidFill>
              <a:srgbClr val="003366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3200" b="0" i="0" u="none" strike="noStrike" cap="none" normalizeH="0" baseline="0" smtClean="0">
            <a:ln>
              <a:noFill/>
            </a:ln>
            <a:solidFill>
              <a:srgbClr val="003366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Биохимия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Биохимия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Биохимия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Биохимия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Биохимия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Биохимия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Биохимия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Биохимия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Биохимия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Биохимия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Биохимия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Биохимия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Химия белый</Template>
  <TotalTime>277</TotalTime>
  <Words>183</Words>
  <Application>Microsoft Office PowerPoint</Application>
  <PresentationFormat>Экран (4:3)</PresentationFormat>
  <Paragraphs>41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Химия белый</vt:lpstr>
      <vt:lpstr>Номенклатура и изомерия алкинов</vt:lpstr>
      <vt:lpstr>Презентация PowerPoint</vt:lpstr>
      <vt:lpstr>Презентация PowerPoint</vt:lpstr>
      <vt:lpstr>Ответы </vt:lpstr>
      <vt:lpstr>Презентация PowerPoint</vt:lpstr>
      <vt:lpstr>Ответы к тесту</vt:lpstr>
      <vt:lpstr>Тест (самопроверка)</vt:lpstr>
      <vt:lpstr>Итоговая оценка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Взаимодействие кислот и оснований.  Реакция нейтрализации</dc:title>
  <dc:creator>Таня</dc:creator>
  <cp:lastModifiedBy>Таня</cp:lastModifiedBy>
  <cp:revision>31</cp:revision>
  <dcterms:created xsi:type="dcterms:W3CDTF">2012-01-09T11:22:30Z</dcterms:created>
  <dcterms:modified xsi:type="dcterms:W3CDTF">2012-12-09T09:48:31Z</dcterms:modified>
</cp:coreProperties>
</file>