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62" r:id="rId14"/>
    <p:sldId id="263" r:id="rId15"/>
    <p:sldId id="271" r:id="rId16"/>
    <p:sldId id="270" r:id="rId17"/>
    <p:sldId id="272" r:id="rId18"/>
    <p:sldId id="273" r:id="rId19"/>
    <p:sldId id="324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325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26" r:id="rId59"/>
    <p:sldId id="327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33.xml"/><Relationship Id="rId18" Type="http://schemas.openxmlformats.org/officeDocument/2006/relationships/slide" Target="slide38.xml"/><Relationship Id="rId26" Type="http://schemas.openxmlformats.org/officeDocument/2006/relationships/slide" Target="slide46.xml"/><Relationship Id="rId3" Type="http://schemas.openxmlformats.org/officeDocument/2006/relationships/slide" Target="slide23.xml"/><Relationship Id="rId21" Type="http://schemas.openxmlformats.org/officeDocument/2006/relationships/slide" Target="slide41.xml"/><Relationship Id="rId34" Type="http://schemas.openxmlformats.org/officeDocument/2006/relationships/slide" Target="slide54.xml"/><Relationship Id="rId7" Type="http://schemas.openxmlformats.org/officeDocument/2006/relationships/slide" Target="slide27.xml"/><Relationship Id="rId12" Type="http://schemas.openxmlformats.org/officeDocument/2006/relationships/slide" Target="slide32.xml"/><Relationship Id="rId17" Type="http://schemas.openxmlformats.org/officeDocument/2006/relationships/slide" Target="slide37.xml"/><Relationship Id="rId25" Type="http://schemas.openxmlformats.org/officeDocument/2006/relationships/slide" Target="slide45.xml"/><Relationship Id="rId33" Type="http://schemas.openxmlformats.org/officeDocument/2006/relationships/slide" Target="slide53.xml"/><Relationship Id="rId38" Type="http://schemas.openxmlformats.org/officeDocument/2006/relationships/slide" Target="slide58.xml"/><Relationship Id="rId2" Type="http://schemas.openxmlformats.org/officeDocument/2006/relationships/slide" Target="slide22.xml"/><Relationship Id="rId16" Type="http://schemas.openxmlformats.org/officeDocument/2006/relationships/slide" Target="slide36.xml"/><Relationship Id="rId20" Type="http://schemas.openxmlformats.org/officeDocument/2006/relationships/slide" Target="slide40.xml"/><Relationship Id="rId29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11" Type="http://schemas.openxmlformats.org/officeDocument/2006/relationships/slide" Target="slide31.xml"/><Relationship Id="rId24" Type="http://schemas.openxmlformats.org/officeDocument/2006/relationships/slide" Target="slide44.xml"/><Relationship Id="rId32" Type="http://schemas.openxmlformats.org/officeDocument/2006/relationships/slide" Target="slide52.xml"/><Relationship Id="rId37" Type="http://schemas.openxmlformats.org/officeDocument/2006/relationships/slide" Target="slide57.xml"/><Relationship Id="rId5" Type="http://schemas.openxmlformats.org/officeDocument/2006/relationships/slide" Target="slide25.xml"/><Relationship Id="rId15" Type="http://schemas.openxmlformats.org/officeDocument/2006/relationships/slide" Target="slide35.xml"/><Relationship Id="rId23" Type="http://schemas.openxmlformats.org/officeDocument/2006/relationships/slide" Target="slide43.xml"/><Relationship Id="rId28" Type="http://schemas.openxmlformats.org/officeDocument/2006/relationships/slide" Target="slide48.xml"/><Relationship Id="rId36" Type="http://schemas.openxmlformats.org/officeDocument/2006/relationships/slide" Target="slide56.xml"/><Relationship Id="rId10" Type="http://schemas.openxmlformats.org/officeDocument/2006/relationships/slide" Target="slide30.xml"/><Relationship Id="rId19" Type="http://schemas.openxmlformats.org/officeDocument/2006/relationships/slide" Target="slide39.xml"/><Relationship Id="rId31" Type="http://schemas.openxmlformats.org/officeDocument/2006/relationships/slide" Target="slide51.xml"/><Relationship Id="rId4" Type="http://schemas.openxmlformats.org/officeDocument/2006/relationships/slide" Target="slide24.xml"/><Relationship Id="rId9" Type="http://schemas.openxmlformats.org/officeDocument/2006/relationships/slide" Target="slide29.xml"/><Relationship Id="rId14" Type="http://schemas.openxmlformats.org/officeDocument/2006/relationships/slide" Target="slide34.xml"/><Relationship Id="rId22" Type="http://schemas.openxmlformats.org/officeDocument/2006/relationships/slide" Target="slide42.xml"/><Relationship Id="rId27" Type="http://schemas.openxmlformats.org/officeDocument/2006/relationships/slide" Target="slide47.xml"/><Relationship Id="rId30" Type="http://schemas.openxmlformats.org/officeDocument/2006/relationships/slide" Target="slide50.xml"/><Relationship Id="rId35" Type="http://schemas.openxmlformats.org/officeDocument/2006/relationships/slide" Target="slide5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slide" Target="slide7.xml"/><Relationship Id="rId7" Type="http://schemas.openxmlformats.org/officeDocument/2006/relationships/slide" Target="slide15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3.xml"/><Relationship Id="rId4" Type="http://schemas.openxmlformats.org/officeDocument/2006/relationships/slide" Target="slide9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229600" cy="1828800"/>
          </a:xfrm>
        </p:spPr>
        <p:txBody>
          <a:bodyPr>
            <a:normAutofit/>
          </a:bodyPr>
          <a:lstStyle/>
          <a:p>
            <a:r>
              <a:rPr lang="ru-RU" sz="60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Monotype Corsiva" pitchFamily="66" charset="0"/>
              </a:rPr>
              <a:t>Интеллектуальная игра</a:t>
            </a:r>
            <a:endParaRPr lang="ru-RU" sz="6000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14528" y="2492896"/>
            <a:ext cx="6114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Самый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5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умный</a:t>
            </a:r>
            <a:endParaRPr lang="ru-RU" sz="54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9738" y="3789040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440848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Животные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Рептилия, меняющая окраску</a:t>
            </a: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Какое животное, умирая, образует острова? </a:t>
            </a: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Самое трудолюбивое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насекомое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Пират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морей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Выгнутая вправо стрелка 3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78267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«Кот в мешке»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Он платежом красен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Любитель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кататься в масле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Им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нельзя испортить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кашу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У них товарищей нет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До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Киева доведет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Мать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учения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Своя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не тянет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блин комом?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Кто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приходит во время еды?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Где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зимуют раки?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Чего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не бывает без огня?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08310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«Кот в мешке»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Что ногам покоя не дает? </a:t>
            </a: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бьют за нечаянно? </a:t>
            </a: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Из скольких зол выбирают меньшее? </a:t>
            </a: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Когда я глух и нем? </a:t>
            </a:r>
          </a:p>
        </p:txBody>
      </p:sp>
      <p:sp>
        <p:nvSpPr>
          <p:cNvPr id="4" name="Выгнутая вправо стрелка 3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53366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Математика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называются специальные знаки для записи чисел?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градусов составляет развернутый угол?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называется дробь 8,45?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 какому классу чисел относятся десятки?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нулей в записи числа миллиард?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число делится на все числа без остатка?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Результат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вычитания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него делить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нельзя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Наибольшее двухзначное число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Форма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футбольного мяча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90591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Математика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11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минут в одном часу?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килограмм в одной тонне?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Плюс без палочки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Наименьшее натуральное число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Произведение длины и ширины</a:t>
            </a:r>
          </a:p>
        </p:txBody>
      </p:sp>
      <p:sp>
        <p:nvSpPr>
          <p:cNvPr id="4" name="Выгнутая вправо стрелка 3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33000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Люди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пальцев у человека?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Орган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зрения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Какая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раковина есть у человека?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Искривление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позвоночника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Самая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важная жидкость человеческого организма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Каким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изобретением знаменит Александр </a:t>
            </a:r>
            <a:r>
              <a:rPr lang="ru-RU" sz="28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Грейам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 Белл?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Фамилией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этого путешественника названа лошадь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Мышца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, работающая при сгибании руки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газ вдыхает человек?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Наука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, изучающая наследственность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Где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находится орган вкуса у человека?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31357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Люди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7127" y="1281196"/>
            <a:ext cx="86810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12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Кто ведет программу «Самый умный» на телеканале СТС?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Кем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был Сальвадор Дали?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Кто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использовал в своих путешествиях подводный корабль «Наутилус»?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12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Кто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из советских цирковых артистов, получил псевдоним «Солнечный клоун»? </a:t>
            </a:r>
          </a:p>
        </p:txBody>
      </p:sp>
      <p:sp>
        <p:nvSpPr>
          <p:cNvPr id="4" name="Выгнутая вправо стрелка 3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71764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0177184"/>
              </p:ext>
            </p:extLst>
          </p:nvPr>
        </p:nvGraphicFramePr>
        <p:xfrm>
          <a:off x="2555776" y="1628800"/>
          <a:ext cx="3960441" cy="345638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320147"/>
                <a:gridCol w="1320147"/>
                <a:gridCol w="1320147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АБВ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ГДЕ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ЖЗИ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КЛМ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НОП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РСТ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УФХ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ЦЧШ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ЩЫЬ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ЭЮЯ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ДОПОЛНИТЕЛЬНЫЙ КОНКУРС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56514590"/>
              </p:ext>
            </p:extLst>
          </p:nvPr>
        </p:nvGraphicFramePr>
        <p:xfrm>
          <a:off x="395536" y="5805264"/>
          <a:ext cx="8424933" cy="95034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5301208"/>
            <a:ext cx="8820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Наука, изучающая сведения, получаемые из окружающего мира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32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21881258"/>
              </p:ext>
            </p:extLst>
          </p:nvPr>
        </p:nvGraphicFramePr>
        <p:xfrm>
          <a:off x="323530" y="260648"/>
          <a:ext cx="8496942" cy="626469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4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5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6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7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8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10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11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12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13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14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16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17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18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19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20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21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22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23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24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25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26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27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28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29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30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31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32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33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34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>
                          <a:effectLst/>
                        </a:rPr>
                        <a:t>35</a:t>
                      </a:r>
                      <a:endParaRPr lang="ru-RU" sz="6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673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 lnSpcReduction="10000"/>
          </a:bodyPr>
          <a:lstStyle/>
          <a:p>
            <a:pPr marL="137160" indent="0" algn="ctr">
              <a:buNone/>
            </a:pPr>
            <a:endParaRPr lang="ru-RU" sz="4400" b="1" u="sng" dirty="0" smtClean="0">
              <a:ln>
                <a:solidFill>
                  <a:schemeClr val="bg1"/>
                </a:solidFill>
              </a:ln>
              <a:solidFill>
                <a:srgbClr val="0070C0"/>
              </a:solidFill>
              <a:latin typeface="Monotype Corsiva" pitchFamily="66" charset="0"/>
            </a:endParaRPr>
          </a:p>
          <a:p>
            <a:pPr marL="137160" indent="0" algn="ctr">
              <a:buNone/>
            </a:pPr>
            <a:r>
              <a:rPr lang="ru-RU" sz="4400" b="1" u="sng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ХВОСТАТАЯ </a:t>
            </a:r>
            <a:r>
              <a:rPr lang="ru-RU" sz="4400" b="1" u="sng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ВИКТОРИНА</a:t>
            </a:r>
          </a:p>
          <a:p>
            <a:pPr marL="137160" indent="0" algn="ctr">
              <a:buNone/>
            </a:pPr>
            <a:endParaRPr lang="ru-RU" sz="4400" b="1" u="sng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Monotype Corsiva" pitchFamily="66" charset="0"/>
            </a:endParaRPr>
          </a:p>
          <a:p>
            <a:pPr marL="137160" indent="0" algn="ctr">
              <a:buNone/>
            </a:pPr>
            <a:r>
              <a:rPr lang="ru-RU" sz="4400" b="1" u="sng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Monotype Corsiva" pitchFamily="66" charset="0"/>
              </a:rPr>
              <a:t>Я ИДУ, ШАГАЮ ПО ЗЕМЛЕ</a:t>
            </a:r>
          </a:p>
          <a:p>
            <a:pPr marL="137160" indent="0" algn="ctr">
              <a:buNone/>
            </a:pPr>
            <a:endParaRPr lang="ru-RU" sz="4400" b="1" u="sng" dirty="0" smtClean="0">
              <a:ln>
                <a:solidFill>
                  <a:schemeClr val="bg1"/>
                </a:solidFill>
              </a:ln>
              <a:solidFill>
                <a:srgbClr val="0070C0"/>
              </a:solidFill>
              <a:latin typeface="Monotype Corsiva" pitchFamily="66" charset="0"/>
            </a:endParaRPr>
          </a:p>
          <a:p>
            <a:pPr marL="137160" indent="0" algn="ctr">
              <a:buNone/>
            </a:pPr>
            <a:r>
              <a:rPr lang="ru-RU" sz="4400" b="1" u="sng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Monotype Corsiva" pitchFamily="66" charset="0"/>
              </a:rPr>
              <a:t>ЦАРИЦА НАУК</a:t>
            </a:r>
          </a:p>
          <a:p>
            <a:pPr marL="137160" indent="0" algn="ctr">
              <a:buNone/>
            </a:pPr>
            <a:endParaRPr lang="ru-RU" sz="4400" b="1" u="sng" dirty="0" smtClean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Monotype Corsiva" pitchFamily="66" charset="0"/>
            </a:endParaRPr>
          </a:p>
          <a:p>
            <a:pPr marL="137160" indent="0" algn="ctr">
              <a:buNone/>
            </a:pPr>
            <a:r>
              <a:rPr lang="ru-RU" sz="4400" b="1" u="sng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  <a:latin typeface="Monotype Corsiva" pitchFamily="66" charset="0"/>
              </a:rPr>
              <a:t>ОБЩАЯ ТЕМА</a:t>
            </a:r>
            <a:endParaRPr lang="ru-RU" sz="4400" b="1" u="sng" dirty="0">
              <a:ln>
                <a:solidFill>
                  <a:schemeClr val="bg1"/>
                </a:solidFill>
              </a:ln>
              <a:solidFill>
                <a:schemeClr val="accent6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284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0691" y="332656"/>
            <a:ext cx="46426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ПЕРВЫЙ ТУР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4014" y="1556792"/>
            <a:ext cx="48262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Компьютерное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тестирование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8880" y="3501008"/>
            <a:ext cx="47695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18 вопросов</a:t>
            </a:r>
          </a:p>
          <a:p>
            <a:pPr algn="ctr"/>
            <a:r>
              <a:rPr lang="ru-RU" sz="4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3 минуты</a:t>
            </a:r>
            <a:endParaRPr lang="ru-RU" sz="44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5-конечная звезда 1">
            <a:hlinkClick r:id="rId2" action="ppaction://hlinksldjump"/>
          </p:cNvPr>
          <p:cNvSpPr/>
          <p:nvPr/>
        </p:nvSpPr>
        <p:spPr>
          <a:xfrm>
            <a:off x="179512" y="6021288"/>
            <a:ext cx="720080" cy="648072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34953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91367366"/>
              </p:ext>
            </p:extLst>
          </p:nvPr>
        </p:nvGraphicFramePr>
        <p:xfrm>
          <a:off x="323530" y="260648"/>
          <a:ext cx="8496942" cy="642366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19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29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</a:rPr>
                        <a:t>36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4188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64702794"/>
              </p:ext>
            </p:extLst>
          </p:nvPr>
        </p:nvGraphicFramePr>
        <p:xfrm>
          <a:off x="611562" y="44624"/>
          <a:ext cx="8496942" cy="626469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" action="ppaction://hlinksldjump"/>
                        </a:rPr>
                        <a:t>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" action="ppaction://hlinksldjump"/>
                        </a:rPr>
                        <a:t>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4" action="ppaction://hlinksldjump"/>
                        </a:rPr>
                        <a:t>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5" action="ppaction://hlinksldjump"/>
                        </a:rPr>
                        <a:t>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6" action="ppaction://hlinksldjump"/>
                        </a:rPr>
                        <a:t>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7" action="ppaction://hlinksldjump"/>
                        </a:rPr>
                        <a:t>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8" action="ppaction://hlinksldjump"/>
                        </a:rPr>
                        <a:t>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9" action="ppaction://hlinksldjump"/>
                        </a:rPr>
                        <a:t>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0" action="ppaction://hlinksldjump"/>
                        </a:rPr>
                        <a:t>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1" action="ppaction://hlinksldjump"/>
                        </a:rPr>
                        <a:t>10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2" action="ppaction://hlinksldjump"/>
                        </a:rPr>
                        <a:t>11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3" action="ppaction://hlinksldjump"/>
                        </a:rPr>
                        <a:t>12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4" action="ppaction://hlinksldjump"/>
                        </a:rPr>
                        <a:t>13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5" action="ppaction://hlinksldjump"/>
                        </a:rPr>
                        <a:t>14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6" action="ppaction://hlinksldjump"/>
                        </a:rPr>
                        <a:t>15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7" action="ppaction://hlinksldjump"/>
                        </a:rPr>
                        <a:t>16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8" action="ppaction://hlinksldjump"/>
                        </a:rPr>
                        <a:t>17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19" action="ppaction://hlinksldjump"/>
                        </a:rPr>
                        <a:t>18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0" action="ppaction://hlinksldjump"/>
                        </a:rPr>
                        <a:t>19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1" action="ppaction://hlinksldjump"/>
                        </a:rPr>
                        <a:t>20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2" action="ppaction://hlinksldjump"/>
                        </a:rPr>
                        <a:t>21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3" action="ppaction://hlinksldjump"/>
                        </a:rPr>
                        <a:t>22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4" action="ppaction://hlinksldjump"/>
                        </a:rPr>
                        <a:t>23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5" action="ppaction://hlinksldjump"/>
                        </a:rPr>
                        <a:t>24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64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6" action="ppaction://hlinksldjump"/>
                        </a:rPr>
                        <a:t>25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7" action="ppaction://hlinksldjump"/>
                        </a:rPr>
                        <a:t>26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8" action="ppaction://hlinksldjump"/>
                        </a:rPr>
                        <a:t>27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29" action="ppaction://hlinksldjump"/>
                        </a:rPr>
                        <a:t>28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0" action="ppaction://hlinksldjump"/>
                        </a:rPr>
                        <a:t>29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1" action="ppaction://hlinksldjump"/>
                        </a:rPr>
                        <a:t>30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102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2" action="ppaction://hlinksldjump"/>
                        </a:rPr>
                        <a:t>31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3" action="ppaction://hlinksldjump"/>
                        </a:rPr>
                        <a:t>32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4" action="ppaction://hlinksldjump"/>
                        </a:rPr>
                        <a:t>33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5" action="ppaction://hlinksldjump"/>
                        </a:rPr>
                        <a:t>34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6" action="ppaction://hlinksldjump"/>
                        </a:rPr>
                        <a:t>35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dirty="0">
                          <a:effectLst/>
                          <a:hlinkClick r:id="rId37" action="ppaction://hlinksldjump"/>
                        </a:rPr>
                        <a:t>36</a:t>
                      </a:r>
                      <a:endParaRPr lang="ru-RU" sz="6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5-конечная звезда 4">
            <a:hlinkClick r:id="rId38" action="ppaction://hlinksldjump"/>
          </p:cNvPr>
          <p:cNvSpPr/>
          <p:nvPr/>
        </p:nvSpPr>
        <p:spPr>
          <a:xfrm>
            <a:off x="35496" y="6093296"/>
            <a:ext cx="720080" cy="648072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лыбающееся лицо 2">
            <a:hlinkClick r:id="" action="ppaction://hlinkshowjump?jump=lastslide"/>
          </p:cNvPr>
          <p:cNvSpPr/>
          <p:nvPr/>
        </p:nvSpPr>
        <p:spPr>
          <a:xfrm>
            <a:off x="8316416" y="6309320"/>
            <a:ext cx="648072" cy="54868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48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9799473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4005064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Детишки этого морского животного родятся хвостом вперед, чтобы не утонуть в момент 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рождения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3074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41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57082231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4797152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То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, что хвалит каждый кулик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5147147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16096" y="4149080"/>
            <a:ext cx="84884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Сапоги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со шпорами, хвост с 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узорами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46471650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3" y="4293096"/>
            <a:ext cx="83370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Что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в переводе с греческого означает слово «география»?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3200">
              <a:solidFill>
                <a:srgbClr val="00B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68470844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1" y="4149080"/>
            <a:ext cx="8516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Половина диаметра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00B050"/>
              </a:solidFill>
            </a:endParaRP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4049538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2" y="4293096"/>
            <a:ext cx="8604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Эта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птица на своем длинном хвосте «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разносит»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новости по 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лесу 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41487116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1" y="4149080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называются неровности суши и дна океанов?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47998763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1" y="4293096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Продолжите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последовательность 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чисел: 1,1,2,3,5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,…..(8,13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,…)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00B050"/>
              </a:solidFill>
            </a:endParaRP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ДОПОЛНИТЕЛЬНЫЙ КОНКУРС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1700291"/>
              </p:ext>
            </p:extLst>
          </p:nvPr>
        </p:nvGraphicFramePr>
        <p:xfrm>
          <a:off x="251520" y="1700808"/>
          <a:ext cx="8640960" cy="498431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520280"/>
                <a:gridCol w="6120680"/>
              </a:tblGrid>
              <a:tr h="10199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1. Относительная </a:t>
                      </a:r>
                      <a:r>
                        <a:rPr lang="ru-RU" sz="2400" dirty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высота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А) Линия, условно проведенная по поверхности Земли параллельно экватору</a:t>
                      </a:r>
                      <a:endParaRPr lang="ru-RU" sz="240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264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2. Географическая </a:t>
                      </a:r>
                      <a:r>
                        <a:rPr lang="ru-RU" sz="2400" dirty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карта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Б) Канал, по которому поднимается магма</a:t>
                      </a:r>
                      <a:endParaRPr lang="ru-RU" sz="240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99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3. Земная </a:t>
                      </a:r>
                      <a:r>
                        <a:rPr lang="ru-RU" sz="2400" dirty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кора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В) Плоское, сильно уменьшенное изображение больших частей земной поверхности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99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4. Параллель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Г) Твердая верхняя оболочка Земли, сложенная горными породами</a:t>
                      </a:r>
                      <a:endParaRPr lang="ru-RU" sz="240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2548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5. Жерло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n>
                            <a:solidFill>
                              <a:schemeClr val="accent6">
                                <a:lumMod val="75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Д) Превышение по отвесу одной точки земной поверхности над другой</a:t>
                      </a:r>
                      <a:endParaRPr lang="ru-RU" sz="2400" dirty="0"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7562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08776842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1" y="4005064"/>
            <a:ext cx="85165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Время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года для приготовления саней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98384026"/>
              </p:ext>
            </p:extLst>
          </p:nvPr>
        </p:nvGraphicFramePr>
        <p:xfrm>
          <a:off x="323530" y="260648"/>
          <a:ext cx="4320480" cy="337357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624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18655" y="4077072"/>
            <a:ext cx="8485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Эти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числа появились в связи с необходимостью подсчета предметов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8683820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031" y="4005064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Они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падают недалеко от дерева, на котором росли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2628020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0183" y="4005064"/>
            <a:ext cx="85243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называются превышение одной точки на земной поверхности над другой?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61359096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13719" y="4149080"/>
            <a:ext cx="84908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Без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чего не могут обойтись охотники, барабанщики и математики? </a:t>
            </a:r>
          </a:p>
        </p:txBody>
      </p:sp>
      <p:pic>
        <p:nvPicPr>
          <p:cNvPr id="5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376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9188682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2421" y="4180438"/>
            <a:ext cx="85021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Он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свинье не товарищ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3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9737147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6771" y="4149080"/>
            <a:ext cx="85077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называется точка, через которую земная ось пересекает поверхность Земли?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1660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8510551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567" y="4005064"/>
            <a:ext cx="85159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Ее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голова плавно переходит в хвост, даже шеи нет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660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31029120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2103" y="4005064"/>
            <a:ext cx="84824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Какое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число надо записать прописью, чтобы получилось слово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?</a:t>
            </a:r>
          </a:p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Те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- - -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163906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077072"/>
            <a:ext cx="85165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Птица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на Российском гербе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1952" y="332656"/>
            <a:ext cx="45801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ВТОРОЙ ТУР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979712" y="1340768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hlinkClick r:id="rId2" action="ppaction://hlinksldjump"/>
              </a:rPr>
              <a:t>География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712" y="2933328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hlinkClick r:id="rId3" action="ppaction://hlinksldjump"/>
              </a:rPr>
              <a:t>Растения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4" y="2924944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hlinkClick r:id="rId4" action="ppaction://hlinksldjump"/>
              </a:rPr>
              <a:t>Животные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1340768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hlinkClick r:id="rId5" action="ppaction://hlinksldjump"/>
              </a:rPr>
              <a:t>Математика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79712" y="4509120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hlinkClick r:id="rId6" action="ppaction://hlinksldjump"/>
              </a:rPr>
              <a:t>«Кот в мешке»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6014" y="4509120"/>
            <a:ext cx="2592290" cy="14401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hlinkClick r:id="rId7" action="ppaction://hlinksldjump"/>
              </a:rPr>
              <a:t>Люди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11" name="5-конечная звезда 10">
            <a:hlinkClick r:id="rId8" action="ppaction://hlinksldjump"/>
          </p:cNvPr>
          <p:cNvSpPr/>
          <p:nvPr/>
        </p:nvSpPr>
        <p:spPr>
          <a:xfrm>
            <a:off x="179512" y="6021288"/>
            <a:ext cx="720080" cy="648072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898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23474702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8069" y="3933056"/>
            <a:ext cx="84964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Перья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из хвоста этой птицы индейцы носят на голове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13944533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077072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За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какой период Земля делает один оборот вокруг Солнца?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41564406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149080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Ветви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какого дерева используют для плетения корзин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06254665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5919" y="4149080"/>
            <a:ext cx="84886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Что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произнес Архимед выскакивая из ванны?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42010215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387" y="4149080"/>
            <a:ext cx="85161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Чему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равно число пи?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1144107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9507" y="4149080"/>
            <a:ext cx="85050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называется превышение точки земной поверхности по отвесной линии над уровнем моря?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67173224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7625" y="4293096"/>
            <a:ext cx="85269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Линию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на географической карте соединяющую точки местности одинаковой высоты называют…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06091680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0805" y="4221088"/>
            <a:ext cx="8493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называется третья степень числа?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47854763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5335" y="4221088"/>
            <a:ext cx="84992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Завсегдатае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место непослушного ребенка?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10455077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221088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За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какой период Земля делает один оборот вокруг своей оси?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426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География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165" y="908720"/>
            <a:ext cx="860448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называется полный оборот Земли вокруг своей оси?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географический полюс существует кроме Южного?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называется круговое замкнутое движение воды?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прибор используют для определения направления ветра?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Назовите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самый маленький океан Земли?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каком итальянском городе передвигаются на лодках?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каком озере самая прозрачная вода в мире?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Самый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маленький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материк</a:t>
            </a:r>
          </a:p>
        </p:txBody>
      </p:sp>
    </p:spTree>
    <p:extLst>
      <p:ext uri="{BB962C8B-B14F-4D97-AF65-F5344CB8AC3E}">
        <p14:creationId xmlns:p14="http://schemas.microsoft.com/office/powerpoint/2010/main" xmlns="" val="10020481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93179223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2599" y="4293096"/>
            <a:ext cx="85019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Она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не боится потерять хвост, потому что обязательно вырастет новый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75322009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0805" y="4221088"/>
            <a:ext cx="8493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Какая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дробь находится между каникулами?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82252545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923" y="4221088"/>
            <a:ext cx="85156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Хвост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у нее бывает только в младенчестве, а потом пропадает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2734661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0539" y="4221088"/>
            <a:ext cx="85240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Линии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, соединяющие Северный и Южный полюса, совпадающие с направлением полуденной тени называются </a:t>
            </a:r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</a:rPr>
              <a:t>…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49553732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159167"/>
            <a:ext cx="8516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У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этого вида приматов хвост за ненадобностью отпал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82053279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6581" y="4149080"/>
            <a:ext cx="84979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«Зачем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обозначать  то, чего нет?» – возмущались математики. О чем речь?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52900038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653" y="4149080"/>
            <a:ext cx="85189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Как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chemeClr val="accent6"/>
                </a:solidFill>
              </a:rPr>
              <a:t>называются числа, делящиеся без остатка на 2?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07967642"/>
              </p:ext>
            </p:extLst>
          </p:nvPr>
        </p:nvGraphicFramePr>
        <p:xfrm>
          <a:off x="323530" y="260648"/>
          <a:ext cx="4320480" cy="331236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20080"/>
                <a:gridCol w="720080"/>
                <a:gridCol w="720080"/>
                <a:gridCol w="720080"/>
                <a:gridCol w="720080"/>
                <a:gridCol w="720080"/>
              </a:tblGrid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62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</a:tr>
              <a:tr h="541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8031" y="4077072"/>
            <a:ext cx="85165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Хвост </a:t>
            </a:r>
            <a:r>
              <a:rPr lang="ru-RU" sz="32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этого потомка динозавров служит хватательным органом и умеет хорошо сворачиваться спиралью </a:t>
            </a:r>
          </a:p>
        </p:txBody>
      </p:sp>
      <p:pic>
        <p:nvPicPr>
          <p:cNvPr id="6" name="Picture 2" descr="H:\17.04 внекл мероприятие\Самый умный\cwwdcrm4zu0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74254"/>
            <a:ext cx="3944523" cy="2366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539552" y="6021288"/>
            <a:ext cx="648072" cy="648072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58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23214585"/>
              </p:ext>
            </p:extLst>
          </p:nvPr>
        </p:nvGraphicFramePr>
        <p:xfrm>
          <a:off x="2555776" y="1628800"/>
          <a:ext cx="3960441" cy="345638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320147"/>
                <a:gridCol w="1320147"/>
                <a:gridCol w="1320147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АБВ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ГДЕ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ЖЗИ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КЛМ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НОП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РСТ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УФХ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ЦЧШ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ЩЫЬ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ЭЮЯ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ДОПОЛНИТЕЛЬНЫЙ КОНКУРС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68328150"/>
              </p:ext>
            </p:extLst>
          </p:nvPr>
        </p:nvGraphicFramePr>
        <p:xfrm>
          <a:off x="1547664" y="5818592"/>
          <a:ext cx="6127224" cy="95034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  <a:gridCol w="765903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5301208"/>
            <a:ext cx="8820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Результат вычитания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709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ПОЗДРАВЛЯЕМ ПОБЕДИТЕЛЯ!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СПАСИБО </a:t>
            </a:r>
          </a:p>
          <a:p>
            <a:pPr marL="137160" indent="0" algn="ctr">
              <a:buNone/>
            </a:pPr>
            <a:r>
              <a:rPr lang="ru-RU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 УЧАСТИЕ!</a:t>
            </a:r>
            <a:endParaRPr lang="ru-RU" sz="7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857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География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Самая высокая горная вершина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слой атмосферы является самым нижним?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Спутник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Земли    </a:t>
            </a: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Сколько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океанов на Земле?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Собрание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географических карт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материк открыл Колумб?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Место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впадения одной реки в другую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реку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Выгнутая вправо стрелка 2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5394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Растения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с греческого языка переводится название растения «астра»?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Какой крупный цветок называют «цветком солнца» или «солнечным сыном»?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называется сушеный виноград?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называются вещество, дающее листьям растений зеленый цвет?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Из какой страны нам привезены кактусы?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называется колючка на розе?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распространяются семена одуванчика?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называется соцветие ландыша?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69047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Растения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9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Газ, выделяемый растениями </a:t>
            </a: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Источник энергии для растений </a:t>
            </a: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Наука о растениях </a:t>
            </a: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Родина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риса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Соцветия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у злаков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какому семейству относится чеснок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 startAt="9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Какого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цвета цветок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папоротника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Выгнутая вправо стрелка 3">
            <a:hlinkClick r:id="rId2" action="ppaction://hlinksldjump"/>
          </p:cNvPr>
          <p:cNvSpPr/>
          <p:nvPr/>
        </p:nvSpPr>
        <p:spPr>
          <a:xfrm>
            <a:off x="251520" y="5805264"/>
            <a:ext cx="864096" cy="64807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1377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Животные</a:t>
            </a:r>
            <a:endParaRPr lang="ru-RU" sz="540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532" y="1270980"/>
            <a:ext cx="868109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Самая маленькая птичка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Куда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зайцу удобнее бежать: с горы или в гору?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Им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кусает пчела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Что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носит на спине верблюд?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Дикая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лесная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свинья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Зверь – хозяин тайги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Чем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дышит рыба?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Птица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– символ добра и семейного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счастья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Королева всех змей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Самая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безобидная змея </a:t>
            </a:r>
            <a:endParaRPr lang="ru-RU" sz="2800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Самое </a:t>
            </a:r>
            <a:r>
              <a:rPr lang="ru-RU" sz="2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высокое </a:t>
            </a:r>
            <a:r>
              <a:rPr lang="ru-RU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</a:rPr>
              <a:t>животное</a:t>
            </a:r>
            <a:endParaRPr lang="ru-RU" sz="2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19326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321</TotalTime>
  <Words>2419</Words>
  <Application>Microsoft Office PowerPoint</Application>
  <PresentationFormat>Экран (4:3)</PresentationFormat>
  <Paragraphs>1646</Paragraphs>
  <Slides>59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0" baseType="lpstr">
      <vt:lpstr>Апекс</vt:lpstr>
      <vt:lpstr>Интеллектуальная игра</vt:lpstr>
      <vt:lpstr>Слайд 2</vt:lpstr>
      <vt:lpstr>ДОПОЛНИТЕЛЬНЫЙ КОНКУРС</vt:lpstr>
      <vt:lpstr>Слайд 4</vt:lpstr>
      <vt:lpstr>География</vt:lpstr>
      <vt:lpstr>География</vt:lpstr>
      <vt:lpstr>Растения</vt:lpstr>
      <vt:lpstr>Растения</vt:lpstr>
      <vt:lpstr>Животные</vt:lpstr>
      <vt:lpstr>Животные</vt:lpstr>
      <vt:lpstr>«Кот в мешке»</vt:lpstr>
      <vt:lpstr>«Кот в мешке»</vt:lpstr>
      <vt:lpstr>Математика</vt:lpstr>
      <vt:lpstr>Математика</vt:lpstr>
      <vt:lpstr>Люди</vt:lpstr>
      <vt:lpstr>Люди</vt:lpstr>
      <vt:lpstr>ДОПОЛНИТЕЛЬНЫЙ КОНКУРС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ДОПОЛНИТЕЛЬНЫЙ КОНКУРС</vt:lpstr>
      <vt:lpstr>ПОЗДРАВЛЯЕМ ПОБЕДИТЕЛЯ!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игра</dc:title>
  <dc:creator>310</dc:creator>
  <cp:lastModifiedBy>user</cp:lastModifiedBy>
  <cp:revision>25</cp:revision>
  <dcterms:created xsi:type="dcterms:W3CDTF">2012-04-14T18:23:56Z</dcterms:created>
  <dcterms:modified xsi:type="dcterms:W3CDTF">2013-01-03T11:56:03Z</dcterms:modified>
</cp:coreProperties>
</file>