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768" r:id="rId3"/>
  </p:sldMasterIdLst>
  <p:notesMasterIdLst>
    <p:notesMasterId r:id="rId27"/>
  </p:notesMasterIdLst>
  <p:sldIdLst>
    <p:sldId id="290" r:id="rId4"/>
    <p:sldId id="281" r:id="rId5"/>
    <p:sldId id="264" r:id="rId6"/>
    <p:sldId id="259" r:id="rId7"/>
    <p:sldId id="266" r:id="rId8"/>
    <p:sldId id="268" r:id="rId9"/>
    <p:sldId id="269" r:id="rId10"/>
    <p:sldId id="267" r:id="rId11"/>
    <p:sldId id="262" r:id="rId12"/>
    <p:sldId id="263" r:id="rId13"/>
    <p:sldId id="271" r:id="rId14"/>
    <p:sldId id="284" r:id="rId15"/>
    <p:sldId id="272" r:id="rId16"/>
    <p:sldId id="275" r:id="rId17"/>
    <p:sldId id="286" r:id="rId18"/>
    <p:sldId id="285" r:id="rId19"/>
    <p:sldId id="283" r:id="rId20"/>
    <p:sldId id="282" r:id="rId21"/>
    <p:sldId id="277" r:id="rId22"/>
    <p:sldId id="292" r:id="rId23"/>
    <p:sldId id="289" r:id="rId24"/>
    <p:sldId id="273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84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FF51D-E4E6-40A1-A77C-E6DABA6338E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26571-4CB5-4E29-AA14-1C3478AC3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01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68DE5-3EEA-4CA5-AE46-69A9D91B6E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829FC-AD24-423F-8893-6872A8572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7ACF4-9029-42F5-80D0-3B0C113457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CAAAE-BDA2-4A2C-AD4A-5626E6CD74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BB224-EA36-45EB-939E-E695AE905F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6AF08-71EA-4604-8E75-F24EAC326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71FE3-76D7-4EF9-A32F-41E7DEB38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7FF11-1BF8-4C7B-8C4E-11A9D88093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8FA31-FF0A-40B5-9F3E-56B3A2A8FA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88A8D-0868-4C8C-B935-AF5559428D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8C346-0E47-4402-A5C6-A717CE8F21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7E68DE5-3EEA-4CA5-AE46-69A9D91B6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3994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FB829FC-AD24-423F-8893-6872A857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1273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847ACF4-9029-42F5-80D0-3B0C11345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524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3CAAAE-BDA2-4A2C-AD4A-5626E6CD7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808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61BB224-EA36-45EB-939E-E695AE905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252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256AF08-71EA-4604-8E75-F24EAC326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4592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7A71FE3-76D7-4EF9-A32F-41E7DEB38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96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657FF11-1BF8-4C7B-8C4E-11A9D8809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755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218FA31-FF0A-40B5-9F3E-56B3A2A8F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838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1488A8D-0868-4C8C-B935-AF5559428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999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FF8C346-0E47-4402-A5C6-A717CE8F2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32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BE85B-D1D7-4AB9-A1FC-224E75945A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BE85B-D1D7-4AB9-A1FC-224E75945A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BE85B-D1D7-4AB9-A1FC-224E75945A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75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56498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Название работы: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Урок по теме «Сложение и вычитание двузначных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чисел в столбик» с элементами критического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мышления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Автор работы:</a:t>
            </a:r>
            <a:endParaRPr lang="ru-RU" sz="2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Вдовина Яна Анатольевна   идентификатор автора 263-862-200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учитель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начальных классов Муниципального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бюджетного общеобразовательного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учреждения для детей дошкольного и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младшего школьного возраста начальной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школы – детского сада № 2 города Сургута</a:t>
            </a:r>
          </a:p>
          <a:p>
            <a:pPr marL="45720" indent="0" algn="just"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79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80" y="5029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43585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37230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5" y="641392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25649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" y="16745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9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5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46" y="2391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37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68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4" y="104499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220486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28" y="335699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45091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11" y="551009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03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54" y="3750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741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56417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391" y="44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Проверка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5736" y="1484784"/>
          <a:ext cx="3600400" cy="3420891"/>
        </p:xfrm>
        <a:graphic>
          <a:graphicData uri="http://schemas.openxmlformats.org/drawingml/2006/table">
            <a:tbl>
              <a:tblPr/>
              <a:tblGrid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280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   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555776" y="4077072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55776" y="2564904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6016" y="2564904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83768" y="2132856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83768" y="3717032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44008" y="2132856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555776" y="3645024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716016" y="2060848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555776" y="2060848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89" y="-2809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5" y="522716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645155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77" y="10862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5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69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544522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045" y="633401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" y="635842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" y="9807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-26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" y="408531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" y="298121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" y="198680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18" y="3526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229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51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5155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2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5" y="254509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76" y="408531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21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1065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548680"/>
          <a:ext cx="1368152" cy="1656185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</a:tblGrid>
              <a:tr h="176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8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   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 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899592" y="1484784"/>
            <a:ext cx="864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71600" y="105273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99592" y="1124744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67744" y="692696"/>
            <a:ext cx="54726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Пишу десятки под десятками, а единицы под единицами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67744" y="1556792"/>
            <a:ext cx="54726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Складываю единицы …</a:t>
            </a:r>
          </a:p>
          <a:p>
            <a:pPr algn="ctr"/>
            <a:r>
              <a:rPr lang="ru-RU" sz="2000" b="1" dirty="0" smtClean="0"/>
              <a:t>10 единиц – это 1 десятое и 0 единиц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44" y="2492896"/>
            <a:ext cx="54726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 единицами пишу 0, а 1 десяток надписываю над десятками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67744" y="3429000"/>
            <a:ext cx="547260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Складываю десятки ….</a:t>
            </a:r>
          </a:p>
          <a:p>
            <a:pPr algn="ctr"/>
            <a:r>
              <a:rPr lang="ru-RU" sz="2000" b="1" dirty="0" smtClean="0"/>
              <a:t>Прибавляю  1 десяток, который получился от сложения единиц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67744" y="4581128"/>
            <a:ext cx="54726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Всего получилось …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67744" y="5229200"/>
            <a:ext cx="54726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Пишу под десятками …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67744" y="5877272"/>
            <a:ext cx="54726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Читаю …</a:t>
            </a:r>
            <a:endParaRPr lang="ru-RU" sz="2000" b="1" dirty="0"/>
          </a:p>
        </p:txBody>
      </p:sp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" y="90668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52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70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69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96" y="109999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29" y="-26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77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30" y="636848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" y="629650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" y="476317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" y="37187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0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" y="182856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9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88" y="519319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87" y="37187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5" y="232590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31" y="64192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643046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99" y="643046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56417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391" y="44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Проверка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5736" y="1484784"/>
          <a:ext cx="3600400" cy="3420891"/>
        </p:xfrm>
        <a:graphic>
          <a:graphicData uri="http://schemas.openxmlformats.org/drawingml/2006/table">
            <a:tbl>
              <a:tblPr/>
              <a:tblGrid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280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         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         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       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555776" y="4149080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55776" y="2636912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6016" y="2564904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83768" y="2132856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83768" y="3717032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44008" y="2132856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555776" y="3645024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716016" y="2060848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555776" y="2060848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89" y="-2809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5" y="522716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645155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77" y="10862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5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69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544522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045" y="633401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" y="635842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" y="9807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-26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" y="408531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" y="298121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" y="198680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18" y="3526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229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51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5155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2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5" y="254509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76" y="408531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21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1065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509885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196752"/>
          <a:ext cx="1584176" cy="1875582"/>
        </p:xfrm>
        <a:graphic>
          <a:graphicData uri="http://schemas.openxmlformats.org/drawingml/2006/table">
            <a:tbl>
              <a:tblPr/>
              <a:tblGrid>
                <a:gridCol w="396044"/>
                <a:gridCol w="396044"/>
                <a:gridCol w="396044"/>
                <a:gridCol w="396044"/>
              </a:tblGrid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 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(10)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331640" y="148478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2348880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9592" y="1916832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5966" y="560874"/>
            <a:ext cx="57606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Пишу десятки под десятками, а единицы под единицами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35966" y="1484784"/>
            <a:ext cx="57606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Вычитаю единицы. 0 </a:t>
            </a:r>
            <a:r>
              <a:rPr lang="en-US" sz="2000" b="1" dirty="0" smtClean="0"/>
              <a:t>&lt; </a:t>
            </a:r>
            <a:r>
              <a:rPr lang="ru-RU" sz="2000" b="1" dirty="0" smtClean="0"/>
              <a:t>… Из меньшего числа не могу вычисть большее.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5108" y="2276872"/>
            <a:ext cx="576064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Занимаю один десяток. ( ставлю над цифрой … точку) </a:t>
            </a:r>
          </a:p>
          <a:p>
            <a:pPr algn="ctr"/>
            <a:r>
              <a:rPr lang="ru-RU" sz="2000" b="1" dirty="0" smtClean="0"/>
              <a:t>Считаю 10 минус …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65108" y="3429000"/>
            <a:ext cx="57606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 единицами пишу цифру …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3933056"/>
            <a:ext cx="576064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Вычитаю десятки. Было … десятков. Один десяток взяли. Осталось … десятков. Считаю … десятков минус … десятков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23457" y="5085184"/>
            <a:ext cx="57606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Пишу под десятками …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38670" y="5661248"/>
            <a:ext cx="57606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Читаю …</a:t>
            </a:r>
            <a:endParaRPr lang="ru-RU" sz="2000" b="1" dirty="0"/>
          </a:p>
        </p:txBody>
      </p:sp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9815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8692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17" y="639815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77" y="639815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34" y="643046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9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60" y="636779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02" y="2280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29" y="205881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4" y="102406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91481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" y="188888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" y="296067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770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52502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1479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49" y="1912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66" y="52199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03" y="415111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316" y="302609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8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72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2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03" y="3791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944" y="563413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Проверка  № 4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1916832"/>
          <a:ext cx="3816420" cy="3347085"/>
        </p:xfrm>
        <a:graphic>
          <a:graphicData uri="http://schemas.openxmlformats.org/drawingml/2006/table">
            <a:tbl>
              <a:tblPr/>
              <a:tblGrid>
                <a:gridCol w="381642"/>
                <a:gridCol w="381642"/>
                <a:gridCol w="381642"/>
                <a:gridCol w="381642"/>
                <a:gridCol w="381642"/>
                <a:gridCol w="381642"/>
                <a:gridCol w="381642"/>
                <a:gridCol w="381642"/>
                <a:gridCol w="381642"/>
                <a:gridCol w="381642"/>
              </a:tblGrid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70C0"/>
                          </a:solidFill>
                        </a:rPr>
                        <a:t>   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(10)</a:t>
                      </a:r>
                      <a:r>
                        <a:rPr lang="ru-RU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(10)</a:t>
                      </a:r>
                      <a:r>
                        <a:rPr lang="ru-RU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70C0"/>
                          </a:solidFill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(10)</a:t>
                      </a:r>
                      <a:endParaRPr lang="ru-RU" sz="1100" dirty="0" smtClean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923928" y="2996952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47664" y="2996952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19672" y="4437112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2564904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47664" y="2564904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75656" y="4077072"/>
            <a:ext cx="2579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907704" y="364502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07704" y="213285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11960" y="213285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289" y="522716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970" y="99389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44" y="641148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" y="544522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" y="627821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19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" y="81079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5" y="62373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12729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176874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99" y="642153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277889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18" y="-26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89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60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20" y="161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335" y="191479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4371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" y="3498973"/>
            <a:ext cx="304800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335" y="400099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95" y="2992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22" y="640835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06" y="640094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20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61" y="640094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509885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196752"/>
          <a:ext cx="1584176" cy="1875582"/>
        </p:xfrm>
        <a:graphic>
          <a:graphicData uri="http://schemas.openxmlformats.org/drawingml/2006/table">
            <a:tbl>
              <a:tblPr/>
              <a:tblGrid>
                <a:gridCol w="396044"/>
                <a:gridCol w="396044"/>
                <a:gridCol w="396044"/>
                <a:gridCol w="396044"/>
              </a:tblGrid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 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(10)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331640" y="148478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2348880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9592" y="1916832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5966" y="560874"/>
            <a:ext cx="57606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Пишу десятки под десятками, а единицы под единицами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35966" y="1484784"/>
            <a:ext cx="57606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Вычитаю единицы. 0 </a:t>
            </a:r>
            <a:r>
              <a:rPr lang="en-US" sz="2000" b="1" dirty="0" smtClean="0"/>
              <a:t>&lt; </a:t>
            </a:r>
            <a:r>
              <a:rPr lang="ru-RU" sz="2000" b="1" dirty="0" smtClean="0"/>
              <a:t>… Из меньшего числа не могу вычисть большее.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5108" y="2276872"/>
            <a:ext cx="576064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Занимаю один десяток. ( ставлю над цифрой … точку) </a:t>
            </a:r>
          </a:p>
          <a:p>
            <a:pPr algn="ctr"/>
            <a:r>
              <a:rPr lang="ru-RU" sz="2000" b="1" dirty="0" smtClean="0"/>
              <a:t>Считаю 10 минус …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65108" y="3429000"/>
            <a:ext cx="57606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 единицами пишу цифру …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3933056"/>
            <a:ext cx="576064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Вычитаю десятки. Было … десятков. Один десяток взяли. Осталось … десятков. Считаю … десятков минус … десятков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23457" y="5085184"/>
            <a:ext cx="57606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Пишу под десятками …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38670" y="5661248"/>
            <a:ext cx="57606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Читаю …</a:t>
            </a:r>
            <a:endParaRPr lang="ru-RU" sz="2000" b="1" dirty="0"/>
          </a:p>
        </p:txBody>
      </p:sp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9815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8692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17" y="639815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77" y="639815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34" y="643046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9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60" y="636779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02" y="2280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29" y="205881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4" y="102406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91481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" y="188888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" y="296067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770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52502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1479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49" y="1912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66" y="52199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03" y="415111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316" y="302609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8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72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2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03" y="3791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944" y="563413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Проверка  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1916832"/>
          <a:ext cx="3816420" cy="3298313"/>
        </p:xfrm>
        <a:graphic>
          <a:graphicData uri="http://schemas.openxmlformats.org/drawingml/2006/table">
            <a:tbl>
              <a:tblPr/>
              <a:tblGrid>
                <a:gridCol w="381642"/>
                <a:gridCol w="381642"/>
                <a:gridCol w="381642"/>
                <a:gridCol w="381642"/>
                <a:gridCol w="381642"/>
                <a:gridCol w="381642"/>
                <a:gridCol w="381642"/>
                <a:gridCol w="381642"/>
                <a:gridCol w="381642"/>
                <a:gridCol w="381642"/>
              </a:tblGrid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(10)</a:t>
                      </a:r>
                      <a:r>
                        <a:rPr lang="ru-RU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(10)</a:t>
                      </a:r>
                      <a:r>
                        <a:rPr lang="ru-RU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 3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70C0"/>
                          </a:solidFill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(10)</a:t>
                      </a:r>
                      <a:endParaRPr lang="ru-RU" sz="1100" dirty="0" smtClean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923928" y="2996952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47664" y="2996952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19672" y="4437112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2564904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47664" y="2564904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75656" y="4077072"/>
            <a:ext cx="2579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907704" y="364502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07704" y="213285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11960" y="213285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289" y="522716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970" y="99389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44" y="641148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" y="544522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" y="627821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19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" y="81079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5" y="62373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12729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176874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99" y="642153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277889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18" y="-26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89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60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20" y="161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335" y="191479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4371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" y="3498973"/>
            <a:ext cx="304800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335" y="400099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95" y="2992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22" y="640835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06" y="640094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20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61" y="640094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0066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0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292" name="спор23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82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37741" y="732831"/>
            <a:ext cx="6512511" cy="11430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88" y="641134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08" y="645189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9" y="63569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6" y="161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" y="10862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616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74" y="542500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01" y="10862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59" y="64195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81556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467544" y="444961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9293728"/>
              </p:ext>
            </p:extLst>
          </p:nvPr>
        </p:nvGraphicFramePr>
        <p:xfrm>
          <a:off x="714669" y="444961"/>
          <a:ext cx="7498637" cy="5924676"/>
        </p:xfrm>
        <a:graphic>
          <a:graphicData uri="http://schemas.openxmlformats.org/drawingml/2006/table">
            <a:tbl>
              <a:tblPr/>
              <a:tblGrid>
                <a:gridCol w="1156719"/>
                <a:gridCol w="1652457"/>
                <a:gridCol w="4689461"/>
              </a:tblGrid>
              <a:tr h="255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Знаю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Хочу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узнать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Узнал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1.Таблицу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сложения и вычитания.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Все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случаи сложения и вычитания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мы  рассмотрели.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Чтобы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найти значение суммы, надо сложить единицы, а если их больше десяти, то записать только единицы, а десяток запомнить и прибавить его при сложении десятков.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2.Название компонентов действий.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Есть ли затруднения в решении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выражений,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какие.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2.Чтобы найти значение вычитания,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надо  сначала вычитать единицы из единиц, но бывают случаи когда значения единиц  уменьшаемого меньше значения единиц вычитаемого, то необходимо занять один десяток. И при вычитании строго знать, что число десятков стало на один меньше.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3.Что такое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сложение 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3.Алгоритм решения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выражений в столбик на сложение. 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Алгоритм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нахождения значения суммы при записи в столбик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Что такое вычитание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4.Алгоритм решения выражений в столбик на вычитание.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Алгоритм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нахождения значения разности при записи в столбик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2510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95" y="11247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80" y="633608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360" y="616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" y="634961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" y="90668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54" y="634961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688" y="640766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884" y="530796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i="1" dirty="0" smtClean="0">
                <a:solidFill>
                  <a:schemeClr val="bg1"/>
                </a:solidFill>
                <a:latin typeface="Arial Black" pitchFamily="34" charset="0"/>
                <a:cs typeface="Angsana New" pitchFamily="18" charset="-34"/>
              </a:rPr>
              <a:t>1 д</a:t>
            </a:r>
            <a:r>
              <a:rPr lang="ru-RU" sz="4000" i="1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е</a:t>
            </a:r>
            <a:r>
              <a:rPr lang="ru-RU" sz="4000" i="1" dirty="0" smtClean="0">
                <a:solidFill>
                  <a:schemeClr val="bg1"/>
                </a:solidFill>
                <a:latin typeface="Arial Black" pitchFamily="34" charset="0"/>
                <a:cs typeface="Angsana New" pitchFamily="18" charset="-34"/>
              </a:rPr>
              <a:t>к</a:t>
            </a:r>
            <a:r>
              <a:rPr lang="ru-RU" sz="4000" i="1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а</a:t>
            </a:r>
            <a:r>
              <a:rPr lang="ru-RU" sz="4000" i="1" dirty="0" smtClean="0">
                <a:solidFill>
                  <a:schemeClr val="bg1"/>
                </a:solidFill>
                <a:latin typeface="Arial Black" pitchFamily="34" charset="0"/>
                <a:cs typeface="Angsana New" pitchFamily="18" charset="-34"/>
              </a:rPr>
              <a:t>бря.</a:t>
            </a:r>
          </a:p>
          <a:p>
            <a:pPr marL="45720" indent="0" algn="ctr">
              <a:buNone/>
            </a:pPr>
            <a:r>
              <a:rPr lang="ru-RU" sz="4000" i="1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К</a:t>
            </a:r>
            <a:r>
              <a:rPr lang="ru-RU" sz="4000" i="1" dirty="0" smtClean="0">
                <a:solidFill>
                  <a:schemeClr val="bg1"/>
                </a:solidFill>
                <a:latin typeface="Arial Black" pitchFamily="34" charset="0"/>
                <a:cs typeface="Angsana New" pitchFamily="18" charset="-34"/>
              </a:rPr>
              <a:t>ла</a:t>
            </a:r>
            <a:r>
              <a:rPr lang="ru-RU" sz="4000" i="1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сс</a:t>
            </a:r>
            <a:r>
              <a:rPr lang="ru-RU" sz="4000" i="1" dirty="0" smtClean="0">
                <a:solidFill>
                  <a:schemeClr val="bg1"/>
                </a:solidFill>
                <a:latin typeface="Arial Black" pitchFamily="34" charset="0"/>
                <a:cs typeface="Angsana New" pitchFamily="18" charset="-34"/>
              </a:rPr>
              <a:t>ная р</a:t>
            </a:r>
            <a:r>
              <a:rPr lang="ru-RU" sz="4000" i="1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а</a:t>
            </a:r>
            <a:r>
              <a:rPr lang="ru-RU" sz="4000" i="1" dirty="0" smtClean="0">
                <a:solidFill>
                  <a:schemeClr val="bg1"/>
                </a:solidFill>
                <a:latin typeface="Arial Black" pitchFamily="34" charset="0"/>
                <a:cs typeface="Angsana New" pitchFamily="18" charset="-34"/>
              </a:rPr>
              <a:t>бота. </a:t>
            </a:r>
            <a:endParaRPr lang="ru-RU" sz="4000" i="1" dirty="0">
              <a:solidFill>
                <a:schemeClr val="bg1"/>
              </a:solidFill>
              <a:latin typeface="Arial Black" pitchFamily="34" charset="0"/>
              <a:cs typeface="Angsana New" pitchFamily="18" charset="-34"/>
            </a:endParaRPr>
          </a:p>
        </p:txBody>
      </p:sp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79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80" y="5029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43585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37230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5" y="641392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25649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" y="16745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9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5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46" y="2391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37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68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4" y="104499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220486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28" y="335699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45091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11" y="551009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03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54" y="3750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741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2553650" y="2364200"/>
          <a:ext cx="3579499" cy="210312"/>
        </p:xfrm>
        <a:graphic>
          <a:graphicData uri="http://schemas.openxmlformats.org/drawingml/2006/table">
            <a:tbl>
              <a:tblPr/>
              <a:tblGrid>
                <a:gridCol w="337474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9775" algn="l"/>
                        </a:tabLs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 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9775" algn="l"/>
                        </a:tabLs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 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9775" algn="l"/>
                        </a:tabLs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 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9775" algn="l"/>
                        </a:tabLs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 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9775" algn="l"/>
                        </a:tabLs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 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9775" algn="l"/>
                        </a:tabLs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 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9775" algn="l"/>
                        </a:tabLs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 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9775" algn="l"/>
                        </a:tabLs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 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9775" algn="l"/>
                        </a:tabLs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 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9775" algn="l"/>
                        </a:tabLs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 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27784" y="1484784"/>
          <a:ext cx="3579499" cy="192786"/>
        </p:xfrm>
        <a:graphic>
          <a:graphicData uri="http://schemas.openxmlformats.org/drawingml/2006/table">
            <a:tbl>
              <a:tblPr/>
              <a:tblGrid>
                <a:gridCol w="337474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43608" y="3944034"/>
            <a:ext cx="47320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97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97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97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" descr="http://t2.gstatic.com/images?q=tbn:ANd9GcSKOlx_7JuV8Ly7DNbd9IxewI-NL5yMVQAazoB-RwoMrCswDDaYVi-qP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789040"/>
            <a:ext cx="977900" cy="9636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31640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ТРУДНО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ИНТЕРЕСНО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30689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АКТИВНО</a:t>
            </a:r>
            <a:r>
              <a:rPr lang="ru-RU" sz="1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627784" y="2276872"/>
          <a:ext cx="3579499" cy="192786"/>
        </p:xfrm>
        <a:graphic>
          <a:graphicData uri="http://schemas.openxmlformats.org/drawingml/2006/table">
            <a:tbl>
              <a:tblPr/>
              <a:tblGrid>
                <a:gridCol w="337474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699792" y="3140968"/>
          <a:ext cx="3579499" cy="192786"/>
        </p:xfrm>
        <a:graphic>
          <a:graphicData uri="http://schemas.openxmlformats.org/drawingml/2006/table">
            <a:tbl>
              <a:tblPr/>
              <a:tblGrid>
                <a:gridCol w="337474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  <a:gridCol w="360225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37741" y="732831"/>
            <a:ext cx="6512511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Составьте </a:t>
            </a:r>
            <a:r>
              <a:rPr lang="ru-RU" sz="3200" dirty="0" err="1" smtClean="0">
                <a:solidFill>
                  <a:schemeClr val="bg1"/>
                </a:solidFill>
              </a:rPr>
              <a:t>синквейн</a:t>
            </a:r>
            <a:r>
              <a:rPr lang="ru-RU" sz="3200" dirty="0" smtClean="0">
                <a:solidFill>
                  <a:schemeClr val="bg1"/>
                </a:solidFill>
              </a:rPr>
              <a:t> по нашей теме урока.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88" y="641134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08" y="645189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9" y="63569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6" y="161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" y="10862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616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74" y="542500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01" y="10862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59" y="64195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59632" y="2348880"/>
            <a:ext cx="65527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стока – тема (1 слово имя существительное)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2 строка – описание темы(2 слова имя прилагательное)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 строка – описание действия (3 слова глагол)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4 строка – отношение к теме – фраза из 4 слов (предложение, цитата)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5 строка – суть темы (1 слово синоним)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1556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2" y="92858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16" y="11445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1" y="634637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68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98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55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01" y="533825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2" name="Picture 27" descr="1198423906_0li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5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1" name="Picture 34" descr="varezki2_resiz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0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3" name="Picture 33" descr="varezki2_resiz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62927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2" y="1699436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55" y="143569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3" y="314266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40" y="7781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01208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20" y="4830762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46" y="235822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07" y="183382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76" y="69217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15" y="9312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68" y="287406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79715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2" y="577437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95" y="538074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68" y="58887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58" y="591918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7020272" y="263691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Д.м. с.  №   , с. № 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37741" y="732831"/>
            <a:ext cx="6512511" cy="1143000"/>
          </a:xfrm>
        </p:spPr>
        <p:txBody>
          <a:bodyPr/>
          <a:lstStyle/>
          <a:p>
            <a:pPr lvl="0" algn="ctr">
              <a:buNone/>
            </a:pP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Источники:</a:t>
            </a:r>
            <a:r>
              <a:rPr lang="ru-RU" sz="32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88" y="641134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08" y="645189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9" y="63569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6" y="161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" y="10862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616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74" y="542500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01" y="108627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59" y="64195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2350475"/>
            <a:ext cx="7200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система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2100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Т.Е.Демидова, С.А.Козлова, А.П.Тонких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математика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класс Методические рекомендации для учителя.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система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2100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Т.Е.Демидова, С.А.Козлова, А.П.Тонких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математика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класс  Учебник 2 часть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http://didaktor.ru/kak-vypolnit-priyom-sorbonka/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1556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612728"/>
            <a:ext cx="1809376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13 - 6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472" y="612728"/>
            <a:ext cx="1795632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172" y="1772816"/>
            <a:ext cx="360040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2507744"/>
            <a:ext cx="1632756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11 - 6</a:t>
            </a:r>
            <a:endParaRPr lang="ru-RU" sz="3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2505464"/>
            <a:ext cx="1632756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67292" y="3623852"/>
            <a:ext cx="432048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88220" y="2505464"/>
            <a:ext cx="1730496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 + 7 </a:t>
            </a:r>
            <a:endParaRPr lang="ru-RU" sz="3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9342" y="2492896"/>
            <a:ext cx="1713892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12</a:t>
            </a:r>
            <a:endParaRPr lang="ru-RU" sz="3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1076" y="3590708"/>
            <a:ext cx="360040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01368" y="4514792"/>
            <a:ext cx="160186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14 - 6</a:t>
            </a:r>
            <a:endParaRPr lang="ru-RU" sz="36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16216" y="4512440"/>
            <a:ext cx="1613332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8</a:t>
            </a:r>
            <a:endParaRPr lang="ru-RU" sz="36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92180" y="5583988"/>
            <a:ext cx="360040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80198" y="4526160"/>
            <a:ext cx="1632756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8  + 4 </a:t>
            </a:r>
            <a:endParaRPr lang="ru-RU" sz="36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81076" y="4539872"/>
            <a:ext cx="1632756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12</a:t>
            </a:r>
            <a:endParaRPr lang="ru-RU" sz="36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21036" y="5594912"/>
            <a:ext cx="360040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84784" y="4514792"/>
            <a:ext cx="1658488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15 – 8 </a:t>
            </a:r>
            <a:endParaRPr lang="ru-RU" sz="36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68244" y="4514792"/>
            <a:ext cx="1675028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</a:t>
            </a:r>
            <a:endParaRPr lang="ru-RU" sz="36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8246" y="5552012"/>
            <a:ext cx="360040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16216" y="2492896"/>
            <a:ext cx="1601860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 + 9</a:t>
            </a:r>
            <a:endParaRPr lang="ru-RU" sz="36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516216" y="2507744"/>
            <a:ext cx="1601860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14</a:t>
            </a:r>
            <a:endParaRPr lang="ru-RU" sz="36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238948" y="3645024"/>
            <a:ext cx="360040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74456" y="642520"/>
            <a:ext cx="1797944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11 – 8 </a:t>
            </a:r>
            <a:endParaRPr lang="ru-RU" sz="36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372200" y="642520"/>
            <a:ext cx="1800200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156176" y="1836864"/>
            <a:ext cx="360040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683316" y="641344"/>
            <a:ext cx="1813912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8  + 5 </a:t>
            </a:r>
            <a:endParaRPr lang="ru-RU" sz="36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659324" y="620688"/>
            <a:ext cx="1825352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13</a:t>
            </a:r>
            <a:endParaRPr lang="ru-RU" sz="36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347864" y="1802552"/>
            <a:ext cx="360040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3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" y="234684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52" y="-900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55" y="64053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93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4030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0" y="63093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5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069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8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67" y="12534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898" y="251335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5" y="382823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29" y="511589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2814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67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54" y="225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29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" y="371503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" y="51382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11247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03" y="2419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93" y="4857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640" y="476672"/>
            <a:ext cx="7936776" cy="85496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Подумай и запиши числа в порядке убывания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83568" y="2193472"/>
            <a:ext cx="6400800" cy="34747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259632" y="2204864"/>
            <a:ext cx="720080" cy="64807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2276872"/>
            <a:ext cx="648072" cy="6480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2204864"/>
            <a:ext cx="720080" cy="7200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3501008"/>
            <a:ext cx="720080" cy="7200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90700" y="4542771"/>
            <a:ext cx="648072" cy="6480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27984" y="454451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227687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-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220486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342900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+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356446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3908" y="350100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353867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7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458112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458112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+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458112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3948" y="2278613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7824" y="227861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9832" y="451939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7644" y="35747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227861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1968" y="5589240"/>
            <a:ext cx="133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6364" y="561179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1880" y="563004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" y="9807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14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885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21" y="3216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641" y="134280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55" y="1857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06" y="637706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57" y="497278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24" y="366957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435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70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53" y="64435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82" y="643104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969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24" y="240960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" y="215623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" y="338559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" y="490429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101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Зарядка для ума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67544" y="2132856"/>
            <a:ext cx="7088832" cy="34747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r>
              <a:rPr lang="ru-RU" sz="4700" b="1" dirty="0" smtClean="0">
                <a:solidFill>
                  <a:schemeClr val="bg1"/>
                </a:solidFill>
              </a:rPr>
              <a:t>50 – 7 =                    80 + 5 =               </a:t>
            </a:r>
          </a:p>
          <a:p>
            <a:pPr>
              <a:buNone/>
            </a:pPr>
            <a:r>
              <a:rPr lang="ru-RU" sz="4700" b="1" dirty="0"/>
              <a:t> </a:t>
            </a:r>
            <a:r>
              <a:rPr lang="ru-RU" sz="4700" b="1" dirty="0" smtClean="0"/>
              <a:t>  </a:t>
            </a:r>
          </a:p>
          <a:p>
            <a:pPr>
              <a:buNone/>
            </a:pPr>
            <a:r>
              <a:rPr lang="ru-RU" sz="4700" b="1" dirty="0">
                <a:solidFill>
                  <a:schemeClr val="bg1"/>
                </a:solidFill>
              </a:rPr>
              <a:t> </a:t>
            </a:r>
            <a:r>
              <a:rPr lang="ru-RU" sz="4700" b="1" dirty="0" smtClean="0">
                <a:solidFill>
                  <a:schemeClr val="bg1"/>
                </a:solidFill>
              </a:rPr>
              <a:t> 43 – 21 =                  34 + 45 =</a:t>
            </a:r>
          </a:p>
          <a:p>
            <a:pPr>
              <a:buNone/>
            </a:pPr>
            <a:endParaRPr lang="ru-RU" sz="3600" b="1" dirty="0"/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r>
              <a:rPr lang="ru-RU" sz="4700" b="1" dirty="0" smtClean="0">
                <a:solidFill>
                  <a:schemeClr val="bg1"/>
                </a:solidFill>
              </a:rPr>
              <a:t>60 – 4 =                     76 – 6 =</a:t>
            </a:r>
            <a:endParaRPr lang="ru-RU" sz="4700" dirty="0"/>
          </a:p>
          <a:p>
            <a:pPr>
              <a:buNone/>
            </a:pPr>
            <a:r>
              <a:rPr lang="ru-RU" sz="4700" dirty="0" smtClean="0"/>
              <a:t>   </a:t>
            </a:r>
            <a:endParaRPr lang="ru-RU" sz="4700" dirty="0"/>
          </a:p>
        </p:txBody>
      </p:sp>
      <p:sp>
        <p:nvSpPr>
          <p:cNvPr id="16" name="TextBox 15"/>
          <p:cNvSpPr txBox="1"/>
          <p:nvPr/>
        </p:nvSpPr>
        <p:spPr>
          <a:xfrm>
            <a:off x="2843808" y="2348880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</a:rPr>
              <a:t>43</a:t>
            </a:r>
            <a:endParaRPr lang="ru-RU" sz="33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2153" y="343128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</a:rPr>
              <a:t>22</a:t>
            </a:r>
            <a:endParaRPr lang="ru-RU" sz="33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2311802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</a:rPr>
              <a:t>85</a:t>
            </a:r>
            <a:endParaRPr lang="ru-RU" sz="33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3435912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</a:rPr>
              <a:t>79</a:t>
            </a:r>
            <a:endParaRPr lang="ru-RU" sz="33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4365104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</a:rPr>
              <a:t>70</a:t>
            </a:r>
            <a:endParaRPr lang="ru-RU" sz="33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4365104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</a:rPr>
              <a:t>56</a:t>
            </a:r>
            <a:endParaRPr lang="ru-RU" sz="3300" b="1" dirty="0">
              <a:solidFill>
                <a:schemeClr val="bg1"/>
              </a:solidFill>
            </a:endParaRPr>
          </a:p>
        </p:txBody>
      </p:sp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105908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73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22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40388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9" y="632843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618" y="63541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16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35" y="105908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" y="2394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-1050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73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94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56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25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64280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" y="356397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" y="508518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33" y="501317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34" y="374072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35" y="232428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22585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04360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5656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1807029" y="2797629"/>
            <a:ext cx="489857" cy="250371"/>
          </a:xfrm>
          <a:custGeom>
            <a:avLst/>
            <a:gdLst>
              <a:gd name="connsiteX0" fmla="*/ 489857 w 489857"/>
              <a:gd name="connsiteY0" fmla="*/ 0 h 250371"/>
              <a:gd name="connsiteX1" fmla="*/ 0 w 489857"/>
              <a:gd name="connsiteY1" fmla="*/ 250371 h 250371"/>
              <a:gd name="connsiteX2" fmla="*/ 0 w 489857"/>
              <a:gd name="connsiteY2" fmla="*/ 250371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857" h="250371">
                <a:moveTo>
                  <a:pt x="489857" y="0"/>
                </a:moveTo>
                <a:lnTo>
                  <a:pt x="0" y="250371"/>
                </a:lnTo>
                <a:lnTo>
                  <a:pt x="0" y="25037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979712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2" name="Дуга 61"/>
          <p:cNvSpPr/>
          <p:nvPr/>
        </p:nvSpPr>
        <p:spPr>
          <a:xfrm rot="10959684">
            <a:off x="1264325" y="3109058"/>
            <a:ext cx="1728192" cy="4571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/>
          <p:nvPr/>
        </p:nvSpPr>
        <p:spPr>
          <a:xfrm flipV="1">
            <a:off x="1547664" y="3501008"/>
            <a:ext cx="936104" cy="504056"/>
          </a:xfrm>
          <a:prstGeom prst="arc">
            <a:avLst>
              <a:gd name="adj1" fmla="val 11739817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/>
          <p:cNvSpPr/>
          <p:nvPr/>
        </p:nvSpPr>
        <p:spPr>
          <a:xfrm rot="11191910" flipV="1">
            <a:off x="1429280" y="3408600"/>
            <a:ext cx="936104" cy="504056"/>
          </a:xfrm>
          <a:prstGeom prst="arc">
            <a:avLst>
              <a:gd name="adj1" fmla="val 11739817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1691680" y="32849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20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35696" y="40050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43608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50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Полилиния 72"/>
          <p:cNvSpPr/>
          <p:nvPr/>
        </p:nvSpPr>
        <p:spPr>
          <a:xfrm>
            <a:off x="1835696" y="4869160"/>
            <a:ext cx="489857" cy="250371"/>
          </a:xfrm>
          <a:custGeom>
            <a:avLst/>
            <a:gdLst>
              <a:gd name="connsiteX0" fmla="*/ 489857 w 489857"/>
              <a:gd name="connsiteY0" fmla="*/ 0 h 250371"/>
              <a:gd name="connsiteX1" fmla="*/ 0 w 489857"/>
              <a:gd name="connsiteY1" fmla="*/ 250371 h 250371"/>
              <a:gd name="connsiteX2" fmla="*/ 0 w 489857"/>
              <a:gd name="connsiteY2" fmla="*/ 250371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857" h="250371">
                <a:moveTo>
                  <a:pt x="489857" y="0"/>
                </a:moveTo>
                <a:lnTo>
                  <a:pt x="0" y="250371"/>
                </a:lnTo>
                <a:lnTo>
                  <a:pt x="0" y="25037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1979712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5" name="Дуга 74"/>
          <p:cNvSpPr/>
          <p:nvPr/>
        </p:nvSpPr>
        <p:spPr>
          <a:xfrm rot="10959684">
            <a:off x="1259762" y="5125283"/>
            <a:ext cx="1728192" cy="4571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уга 75"/>
          <p:cNvSpPr/>
          <p:nvPr/>
        </p:nvSpPr>
        <p:spPr>
          <a:xfrm flipV="1">
            <a:off x="5652120" y="3573016"/>
            <a:ext cx="936104" cy="504056"/>
          </a:xfrm>
          <a:prstGeom prst="arc">
            <a:avLst>
              <a:gd name="adj1" fmla="val 11739817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/>
          <p:nvPr/>
        </p:nvSpPr>
        <p:spPr>
          <a:xfrm rot="11191910" flipV="1">
            <a:off x="1429279" y="3408599"/>
            <a:ext cx="936104" cy="504056"/>
          </a:xfrm>
          <a:prstGeom prst="arc">
            <a:avLst>
              <a:gd name="adj1" fmla="val 11739817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Дуга 77"/>
          <p:cNvSpPr/>
          <p:nvPr/>
        </p:nvSpPr>
        <p:spPr>
          <a:xfrm rot="11590716" flipV="1">
            <a:off x="5409221" y="3385057"/>
            <a:ext cx="936104" cy="504056"/>
          </a:xfrm>
          <a:prstGeom prst="arc">
            <a:avLst>
              <a:gd name="adj1" fmla="val 11485830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5580112" y="3212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70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68144" y="40050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9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33" grpId="0"/>
      <p:bldP spid="34" grpId="0"/>
      <p:bldP spid="35" grpId="0" animBg="1"/>
      <p:bldP spid="59" grpId="0"/>
      <p:bldP spid="62" grpId="0" animBg="1"/>
      <p:bldP spid="66" grpId="0" animBg="1"/>
      <p:bldP spid="68" grpId="0" animBg="1"/>
      <p:bldP spid="69" grpId="0"/>
      <p:bldP spid="69" grpId="1"/>
      <p:bldP spid="70" grpId="0"/>
      <p:bldP spid="70" grpId="1"/>
      <p:bldP spid="71" grpId="0"/>
      <p:bldP spid="72" grpId="0"/>
      <p:bldP spid="73" grpId="0" animBg="1"/>
      <p:bldP spid="74" grpId="0"/>
      <p:bldP spid="75" grpId="0" animBg="1"/>
      <p:bldP spid="76" grpId="0" animBg="1"/>
      <p:bldP spid="77" grpId="0" animBg="1"/>
      <p:bldP spid="78" grpId="0" animBg="1"/>
      <p:bldP spid="79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469485" y="483825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Что вы знаете?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912768" cy="38884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Таблицу сложения и вычитания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Названия компонентов действия сложения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Названия компонентов действия  вычитания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Что такое сложение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Что такое вычитание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12771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619" y="26369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619" y="386104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81" y="522920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" y="508518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7990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44" y="638092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22" y="6907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638394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54" y="133508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0836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37188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38851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43118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07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378904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7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41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35" y="397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20" y="305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42" y="2749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4" y="3051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249289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18218" y="483825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4293096"/>
          <a:ext cx="1368152" cy="1558121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</a:tblGrid>
              <a:tr h="213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563888" y="4797152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203848" y="4293096"/>
          <a:ext cx="1368152" cy="1558121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</a:tblGrid>
              <a:tr h="213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8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5805665"/>
              </p:ext>
            </p:extLst>
          </p:nvPr>
        </p:nvGraphicFramePr>
        <p:xfrm>
          <a:off x="1043608" y="2420888"/>
          <a:ext cx="1368152" cy="1558121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</a:tblGrid>
              <a:tr h="213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203848" y="2420888"/>
          <a:ext cx="1368152" cy="1558121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</a:tblGrid>
              <a:tr h="213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436096" y="4293096"/>
          <a:ext cx="1368152" cy="1558121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</a:tblGrid>
              <a:tr h="213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436096" y="2420888"/>
          <a:ext cx="1368152" cy="1558121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</a:tblGrid>
              <a:tr h="213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3563888" y="5229200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96136" y="5229200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403648" y="3356992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63888" y="3356992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796136" y="3356992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403648" y="5229200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796136" y="4797152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403648" y="4797152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796136" y="2924944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563888" y="2924944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724128" y="4869160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403648" y="2924944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491880" y="4869160"/>
            <a:ext cx="1565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331640" y="4869160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724128" y="299695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491880" y="2996952"/>
            <a:ext cx="1565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331640" y="2996952"/>
            <a:ext cx="1565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Заголовок 96"/>
          <p:cNvSpPr>
            <a:spLocks noGrp="1"/>
          </p:cNvSpPr>
          <p:nvPr>
            <p:ph type="title"/>
          </p:nvPr>
        </p:nvSpPr>
        <p:spPr>
          <a:xfrm>
            <a:off x="1281681" y="6926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Решите выражения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9" y="2397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49" y="64228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38848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87" y="64228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" y="638089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64" y="63877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189" y="1424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" y="390485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83" y="515719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" y="515719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4247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38" y="63984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4228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" y="124314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" y="249341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60" y="124314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01" y="242088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01" y="371703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86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71" y="2258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70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89" y="2258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24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86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56417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Что хотите  узнать?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2677" y="1862518"/>
            <a:ext cx="7859216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Все ли способы решения выражений рассмотрели?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Есть ли затруднения, и какие?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Алгоритм решения выражений в столбик на сложение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Алгоритм решения выражений в столбик на вычитание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5612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40312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41836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15" y="644275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522920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099" y="641836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634536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100" y="21483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75" y="328498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75" y="429309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90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" y="31906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22108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90" y="2288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90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88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13" y="387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7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412" y="95753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00" y="2168965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" y="213285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" y="94792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37" y="44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User\Pictures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0" t="4133" r="4186" b="3052"/>
          <a:stretch/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548680"/>
          <a:ext cx="1368152" cy="1656185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</a:tblGrid>
              <a:tr h="176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8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   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 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899592" y="1484784"/>
            <a:ext cx="864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71600" y="105273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99592" y="1124744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67744" y="692696"/>
            <a:ext cx="54726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Пишу десятки под десятками, а единицы под единицами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67744" y="1556792"/>
            <a:ext cx="54726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Складываю единицы …</a:t>
            </a:r>
          </a:p>
          <a:p>
            <a:pPr algn="ctr"/>
            <a:r>
              <a:rPr lang="ru-RU" sz="2000" b="1" dirty="0" smtClean="0"/>
              <a:t>10 единиц – это 1 десятое и 0 единиц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44" y="2492896"/>
            <a:ext cx="54726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 единицами пишу 0, а 1 десяток надписываю над десятками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67744" y="3429000"/>
            <a:ext cx="547260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Складываю десятки ….</a:t>
            </a:r>
          </a:p>
          <a:p>
            <a:pPr algn="ctr"/>
            <a:r>
              <a:rPr lang="ru-RU" sz="2000" b="1" dirty="0" smtClean="0"/>
              <a:t>Прибавляю  1 десяток, который получился от сложения единиц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67744" y="4581128"/>
            <a:ext cx="54726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Всего получилось …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67744" y="5229200"/>
            <a:ext cx="54726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Пишу под десятками …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67744" y="5877272"/>
            <a:ext cx="54726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Читаю …</a:t>
            </a:r>
            <a:endParaRPr lang="ru-RU" sz="2000" b="1" dirty="0"/>
          </a:p>
        </p:txBody>
      </p:sp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" y="401698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" y="525202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63773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" y="634832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616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03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43012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38822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17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5" y="204324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5" y="314096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15" y="414501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38" y="519319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59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12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5" y="95334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39646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63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17" y="2805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" y="182518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" y="292290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" y="83467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9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55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867</Words>
  <Application>Microsoft Office PowerPoint</Application>
  <PresentationFormat>Экран (4:3)</PresentationFormat>
  <Paragraphs>757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Воздушный поток</vt:lpstr>
      <vt:lpstr>1_Воздушный поток</vt:lpstr>
      <vt:lpstr>1_Оформление по умолчанию</vt:lpstr>
      <vt:lpstr>Слайд 1</vt:lpstr>
      <vt:lpstr>Слайд 2</vt:lpstr>
      <vt:lpstr>Слайд 3</vt:lpstr>
      <vt:lpstr>Подумай и запиши числа в порядке убывания</vt:lpstr>
      <vt:lpstr>Зарядка для ума</vt:lpstr>
      <vt:lpstr>Что вы знаете?</vt:lpstr>
      <vt:lpstr>Решите выражения</vt:lpstr>
      <vt:lpstr>Что хотите  узнать?</vt:lpstr>
      <vt:lpstr>Слайд 9</vt:lpstr>
      <vt:lpstr>Проверка</vt:lpstr>
      <vt:lpstr>Слайд 11</vt:lpstr>
      <vt:lpstr>Проверка</vt:lpstr>
      <vt:lpstr>Слайд 13</vt:lpstr>
      <vt:lpstr>Проверка  № 4 </vt:lpstr>
      <vt:lpstr>Слайд 15</vt:lpstr>
      <vt:lpstr>Проверка   </vt:lpstr>
      <vt:lpstr>Слайд 17</vt:lpstr>
      <vt:lpstr>Слайд 18</vt:lpstr>
      <vt:lpstr>Слайд 19</vt:lpstr>
      <vt:lpstr>Слайд 20</vt:lpstr>
      <vt:lpstr>Составьте синквейн по нашей теме урока. </vt:lpstr>
      <vt:lpstr>Слайд 22</vt:lpstr>
      <vt:lpstr>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2011-11-28T13:49:21Z</dcterms:created>
  <dcterms:modified xsi:type="dcterms:W3CDTF">2012-11-12T15:35:00Z</dcterms:modified>
</cp:coreProperties>
</file>