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  <p:sldMasterId id="2147483876" r:id="rId2"/>
    <p:sldMasterId id="2147483888" r:id="rId3"/>
  </p:sldMasterIdLst>
  <p:notesMasterIdLst>
    <p:notesMasterId r:id="rId11"/>
  </p:notesMasterIdLst>
  <p:sldIdLst>
    <p:sldId id="263" r:id="rId4"/>
    <p:sldId id="265" r:id="rId5"/>
    <p:sldId id="264" r:id="rId6"/>
    <p:sldId id="256" r:id="rId7"/>
    <p:sldId id="266" r:id="rId8"/>
    <p:sldId id="268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XXI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7-11-28T19:23:38.07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D04AB-F4D9-4E89-9C71-8078BEF9911E}" type="datetimeFigureOut">
              <a:rPr lang="ru-RU" smtClean="0"/>
              <a:pPr/>
              <a:t>04.12.2007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B4ADF-AA3A-4C83-8A21-538A05701FF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72A3C54-C259-45DD-BE68-60D64E39E8B1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A9485-08DB-4096-AF22-1131D9A48E2C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DDEAD-BABC-4503-9E34-C85E1C004456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DEB53-063C-4209-BB44-FCDAB75C81B0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0CA9E-58C6-40B7-994D-3145005F71FC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CB6D5-2F61-4555-B27C-412632F80012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979F2E-B79E-4047-956C-61703E1F3B76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8F7AB-BD44-4B41-8509-0E2D28BF8D6E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BA2A4-EFA4-4348-957A-79E80DB530A6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052471-CD21-4C83-9707-45D0D270357D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72A5C2-CB2F-4BE7-AC44-8D1D059A7448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DD05B4-B542-470F-9F74-06CCAAC258DB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A9C957-41E7-4494-961E-BF8D6A112467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52DCF0-A9D2-4D6D-AEF4-1176E3F67ADD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1C6CCE-40C1-47ED-A554-3651B14F61B6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51285-AF10-40CE-8AFD-548A3B3F8538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64288-83D7-4ED8-8213-80BB14008665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5FF3-F856-4037-9532-88D6D91B1938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A794-7E43-40B8-9AC3-88E2DCA372BC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6C27-5F33-4B2C-A115-389D249215FB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ED40-70D4-4813-8F70-DBDA4BCB05C0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26D9-A25E-4B82-8CE7-A2B7ADA35D9E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A0E23DC-4CA2-4B73-81A5-38DF66BD9180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19FC5-E637-4417-8606-761F715690CE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4D4EA-660E-4415-A2C3-87C335F94C60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978B9-F0BA-454F-B0B4-74AE0C0D1124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2C1A7-B382-4EA3-B8A4-E2C4E5E18EC2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57D6-2941-44D5-8515-76E8A340DC8D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18DE9-1F30-486A-A958-89DABCFD0AD7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7AD3E88-AE56-4CE8-B476-EE7FE1767193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6CEBA-D9A4-4BE9-A37A-4137399DE4FE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6E963EC-5654-4651-AD8B-F178B9A22900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99605A-7A0F-421F-A4AB-F3F2C7897481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2C724A8-0FFF-4826-ADEE-6DE25483EF7D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med">
    <p:cut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97FFD44-63A7-4E44-9338-0B5EAD2B3EB5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ransition spd="med">
    <p:cut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35F02DA-D976-47F6-A858-9E66D921D149}" type="datetime1">
              <a:rPr lang="ru-RU" smtClean="0"/>
              <a:pPr/>
              <a:t>04.12.2007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926AA6E-E784-464B-8403-FDE05BECB5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ransition spd="med">
    <p:cut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84213" y="276226"/>
            <a:ext cx="8459787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ctr"/>
            <a:r>
              <a:rPr lang="el-GR" sz="1600" b="1" i="1" dirty="0">
                <a:solidFill>
                  <a:schemeClr val="accent2"/>
                </a:solidFill>
              </a:rPr>
              <a:t>Муниципальное образовательное учреждение </a:t>
            </a:r>
            <a:endParaRPr lang="ru-RU" sz="1600" b="1" dirty="0">
              <a:solidFill>
                <a:schemeClr val="accent2"/>
              </a:solidFill>
            </a:endParaRPr>
          </a:p>
          <a:p>
            <a:pPr indent="450850" algn="ctr"/>
            <a:r>
              <a:rPr lang="el-GR" sz="1600" b="1" i="1" dirty="0">
                <a:solidFill>
                  <a:schemeClr val="accent2"/>
                </a:solidFill>
              </a:rPr>
              <a:t>«Мурзинская средняя общеобразовательная школа» </a:t>
            </a:r>
            <a:endParaRPr lang="ru-RU" sz="1600" b="1" dirty="0">
              <a:solidFill>
                <a:schemeClr val="accent2"/>
              </a:solidFill>
            </a:endParaRPr>
          </a:p>
          <a:p>
            <a:pPr indent="450850" algn="ctr"/>
            <a:r>
              <a:rPr lang="el-GR" sz="1600" b="1" i="1" dirty="0">
                <a:solidFill>
                  <a:schemeClr val="accent2"/>
                </a:solidFill>
              </a:rPr>
              <a:t>Апастовского муниципального района Республики Татарстан</a:t>
            </a:r>
          </a:p>
        </p:txBody>
      </p:sp>
      <p:sp>
        <p:nvSpPr>
          <p:cNvPr id="2054" name="Oval 6"/>
          <p:cNvSpPr>
            <a:spLocks noChangeArrowheads="1"/>
          </p:cNvSpPr>
          <p:nvPr/>
        </p:nvSpPr>
        <p:spPr bwMode="auto">
          <a:xfrm>
            <a:off x="1142978" y="2000241"/>
            <a:ext cx="6911975" cy="2303462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2400" b="1" i="1" dirty="0" smtClean="0">
                <a:solidFill>
                  <a:srgbClr val="CC0000"/>
                </a:solidFill>
              </a:rPr>
              <a:t>«Шифрование и математика»</a:t>
            </a:r>
          </a:p>
          <a:p>
            <a:pPr algn="ctr"/>
            <a:r>
              <a:rPr lang="ru-RU" sz="2400" b="1" i="1" dirty="0" smtClean="0">
                <a:solidFill>
                  <a:srgbClr val="CC0000"/>
                </a:solidFill>
              </a:rPr>
              <a:t>( приложение к занятию по курсу выбора </a:t>
            </a:r>
          </a:p>
          <a:p>
            <a:pPr algn="ctr"/>
            <a:r>
              <a:rPr lang="ru-RU" sz="2400" b="1" i="1" dirty="0" smtClean="0">
                <a:solidFill>
                  <a:srgbClr val="CC0000"/>
                </a:solidFill>
              </a:rPr>
              <a:t>в 9 классе)</a:t>
            </a:r>
            <a:endParaRPr lang="el-GR" sz="2400" b="1" i="1" dirty="0">
              <a:solidFill>
                <a:srgbClr val="CC0000"/>
              </a:solidFill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2935288" y="4900614"/>
            <a:ext cx="57404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l-GR" dirty="0"/>
              <a:t> </a:t>
            </a:r>
            <a:r>
              <a:rPr lang="ru-RU" b="1" dirty="0" smtClean="0">
                <a:solidFill>
                  <a:schemeClr val="accent2"/>
                </a:solidFill>
              </a:rPr>
              <a:t>Учительница математики</a:t>
            </a:r>
            <a:endParaRPr lang="ru-RU" b="1" dirty="0">
              <a:solidFill>
                <a:schemeClr val="accent2"/>
              </a:solidFill>
              <a:latin typeface="SL_Times New Roman" pitchFamily="18" charset="0"/>
            </a:endParaRPr>
          </a:p>
          <a:p>
            <a:pPr algn="ctr"/>
            <a:r>
              <a:rPr lang="el-GR" b="1" dirty="0">
                <a:solidFill>
                  <a:schemeClr val="accent2"/>
                </a:solidFill>
                <a:latin typeface="SL_Times New Roman" pitchFamily="18" charset="0"/>
              </a:rPr>
              <a:t> Мурзинской средней </a:t>
            </a:r>
            <a:r>
              <a:rPr lang="el-GR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общеобразовательной</a:t>
            </a:r>
            <a:r>
              <a:rPr lang="el-GR" b="1" dirty="0">
                <a:solidFill>
                  <a:schemeClr val="accent2"/>
                </a:solidFill>
                <a:latin typeface="SL_Times New Roman" pitchFamily="18" charset="0"/>
              </a:rPr>
              <a:t> школы</a:t>
            </a:r>
            <a:r>
              <a:rPr lang="ru-RU" b="1" dirty="0">
                <a:solidFill>
                  <a:schemeClr val="accent2"/>
                </a:solidFill>
                <a:latin typeface="SL_Times New Roman" pitchFamily="18" charset="0"/>
              </a:rPr>
              <a:t> </a:t>
            </a:r>
          </a:p>
          <a:p>
            <a:pPr algn="ctr"/>
            <a:r>
              <a:rPr lang="ru-RU" b="1" dirty="0" err="1">
                <a:solidFill>
                  <a:schemeClr val="accent2"/>
                </a:solidFill>
                <a:latin typeface="SL_Times New Roman" pitchFamily="18" charset="0"/>
              </a:rPr>
              <a:t>Апастовского</a:t>
            </a:r>
            <a:r>
              <a:rPr lang="ru-RU" b="1" dirty="0">
                <a:solidFill>
                  <a:schemeClr val="accent2"/>
                </a:solidFill>
                <a:latin typeface="SL_Times New Roman" pitchFamily="18" charset="0"/>
              </a:rPr>
              <a:t> муниципального района </a:t>
            </a:r>
          </a:p>
          <a:p>
            <a:pPr algn="ctr"/>
            <a:r>
              <a:rPr lang="ru-RU" sz="2000" b="1" i="1" dirty="0" err="1" smtClean="0">
                <a:solidFill>
                  <a:schemeClr val="accent2"/>
                </a:solidFill>
                <a:latin typeface="SL_Times New Roman" pitchFamily="18" charset="0"/>
              </a:rPr>
              <a:t>Бадертдинова</a:t>
            </a:r>
            <a:r>
              <a:rPr lang="ru-RU" sz="2000" b="1" i="1" dirty="0" smtClean="0">
                <a:solidFill>
                  <a:schemeClr val="accent2"/>
                </a:solidFill>
                <a:latin typeface="SL_Times New Roman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/>
                </a:solidFill>
                <a:latin typeface="SL_Times New Roman" pitchFamily="18" charset="0"/>
              </a:rPr>
              <a:t>Разия</a:t>
            </a:r>
            <a:r>
              <a:rPr lang="ru-RU" sz="2000" b="1" i="1" dirty="0" smtClean="0">
                <a:solidFill>
                  <a:schemeClr val="accent2"/>
                </a:solidFill>
                <a:latin typeface="SL_Times New Roman" pitchFamily="18" charset="0"/>
              </a:rPr>
              <a:t> </a:t>
            </a:r>
            <a:r>
              <a:rPr lang="ru-RU" sz="2000" b="1" i="1" dirty="0" err="1" smtClean="0">
                <a:solidFill>
                  <a:schemeClr val="accent2"/>
                </a:solidFill>
                <a:latin typeface="SL_Times New Roman" pitchFamily="18" charset="0"/>
              </a:rPr>
              <a:t>Сунгатулловна</a:t>
            </a:r>
            <a:endParaRPr lang="ru-RU" sz="2000" b="1" dirty="0">
              <a:solidFill>
                <a:schemeClr val="accent2"/>
              </a:solidFill>
              <a:latin typeface="SL_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4" grpId="0" animBg="1"/>
      <p:bldP spid="20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339166" cy="5722959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Веками создавались самые различные системы тайнописи, которыми владели только «посвященные», умевшие и зашифровать текст, и расшифровать его. Конечно, для «непосвященных» разгадать шифр всегда было очень важно. Поэтому веками разрабатывались как способы расшифровки чужих шифров, так и способы создания своих шифров, которые не поддавались бы расшифровке.</a:t>
            </a:r>
          </a:p>
          <a:p>
            <a:endParaRPr lang="ru-RU" dirty="0"/>
          </a:p>
        </p:txBody>
      </p:sp>
      <p:pic>
        <p:nvPicPr>
          <p:cNvPr id="4" name="Picture 4" descr="BOOK1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4214818"/>
            <a:ext cx="2928958" cy="1643074"/>
          </a:xfrm>
          <a:prstGeom prst="rect">
            <a:avLst/>
          </a:prstGeom>
          <a:noFill/>
          <a:ln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</a:t>
            </a:r>
            <a:endParaRPr lang="ru-RU" dirty="0"/>
          </a:p>
        </p:txBody>
      </p:sp>
      <p:pic>
        <p:nvPicPr>
          <p:cNvPr id="1030" name="Picture 6" descr="C:\Documents and Settings\MOXXI\Мои документы\Мои рисунки\майя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85852" y="3643314"/>
            <a:ext cx="3143272" cy="2357454"/>
          </a:xfrm>
          <a:prstGeom prst="rect">
            <a:avLst/>
          </a:prstGeom>
          <a:noFill/>
        </p:spPr>
      </p:pic>
      <p:pic>
        <p:nvPicPr>
          <p:cNvPr id="1031" name="Picture 7" descr="C:\Documents and Settings\MOXXI\Мои документы\Мои рисунки\майя 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3571876"/>
            <a:ext cx="2714644" cy="2357454"/>
          </a:xfrm>
          <a:prstGeom prst="rect">
            <a:avLst/>
          </a:prstGeom>
          <a:noFill/>
        </p:spPr>
      </p:pic>
      <p:sp>
        <p:nvSpPr>
          <p:cNvPr id="10" name="Скругленный прямоугольник 9"/>
          <p:cNvSpPr/>
          <p:nvPr/>
        </p:nvSpPr>
        <p:spPr>
          <a:xfrm>
            <a:off x="1857356" y="500042"/>
            <a:ext cx="5500726" cy="264320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ysClr val="windowText" lastClr="000000"/>
                </a:solidFill>
              </a:rPr>
              <a:t>В </a:t>
            </a:r>
            <a:r>
              <a:rPr lang="en-US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ysClr val="windowText" lastClr="000000"/>
                </a:solidFill>
              </a:rPr>
              <a:t>XX</a:t>
            </a:r>
            <a:r>
              <a:rPr lang="ru-RU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ysClr val="windowText" lastClr="000000"/>
                </a:solidFill>
              </a:rPr>
              <a:t> веке наш  соотечественник, ученый, историк, лингвист и этнограф </a:t>
            </a:r>
            <a:r>
              <a:rPr lang="ru-RU" dirty="0" err="1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ysClr val="windowText" lastClr="000000"/>
                </a:solidFill>
              </a:rPr>
              <a:t>Ю.В.Кнозоров</a:t>
            </a:r>
            <a:r>
              <a:rPr lang="ru-RU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ysClr val="windowText" lastClr="000000"/>
                </a:solidFill>
              </a:rPr>
              <a:t> расшифровал письменность древнего народа Майя, жившего много веков назад на территории нынешней Мексики.</a:t>
            </a:r>
            <a:endParaRPr lang="ru-RU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>
                <a:lumMod val="5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1" y="714355"/>
            <a:ext cx="7386663" cy="85725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ln>
                  <a:solidFill>
                    <a:schemeClr val="bg2">
                      <a:lumMod val="40000"/>
                      <a:lumOff val="60000"/>
                    </a:schemeClr>
                  </a:solidFill>
                </a:ln>
                <a:solidFill>
                  <a:srgbClr val="0070C0"/>
                </a:solidFill>
              </a:rPr>
              <a:t>Решетка для секретной переписки</a:t>
            </a:r>
            <a:endParaRPr lang="ru-RU" sz="2800" b="1" dirty="0">
              <a:ln>
                <a:solidFill>
                  <a:schemeClr val="bg2">
                    <a:lumMod val="40000"/>
                    <a:lumOff val="60000"/>
                  </a:schemeClr>
                </a:solidFill>
              </a:ln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714489"/>
            <a:ext cx="7643867" cy="45720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143372" y="2071678"/>
          <a:ext cx="3960002" cy="4031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000"/>
                <a:gridCol w="495000"/>
                <a:gridCol w="510199"/>
                <a:gridCol w="479803"/>
                <a:gridCol w="495000"/>
                <a:gridCol w="495000"/>
                <a:gridCol w="495000"/>
                <a:gridCol w="495000"/>
              </a:tblGrid>
              <a:tr h="566438"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vert="wordArtVert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ysClr val="windowText" lastClr="000000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2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vert="vert27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4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vert="vert">
                    <a:solidFill>
                      <a:schemeClr val="accent6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3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10" name="Picture 4" descr="аЁб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142976" y="2643182"/>
            <a:ext cx="2376488" cy="2627312"/>
          </a:xfrm>
          <a:prstGeom prst="rect">
            <a:avLst/>
          </a:prstGeom>
          <a:noFill/>
          <a:ln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4</a:t>
            </a:fld>
            <a:endParaRPr lang="ru-RU"/>
          </a:p>
        </p:txBody>
      </p:sp>
    </p:spTree>
    <p:custDataLst>
      <p:tags r:id="rId1"/>
    </p:custData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Собрание делегато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в отмените.</a:t>
            </a:r>
            <a:b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Полиция кем – то предупреждена. Антон.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>
              <a:ln w="12700">
                <a:solidFill>
                  <a:schemeClr val="tx1"/>
                </a:solidFill>
              </a:ln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3108" y="1785926"/>
          <a:ext cx="4786346" cy="4066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293"/>
                <a:gridCol w="598293"/>
                <a:gridCol w="616663"/>
                <a:gridCol w="579925"/>
                <a:gridCol w="598293"/>
                <a:gridCol w="598293"/>
                <a:gridCol w="598293"/>
                <a:gridCol w="598293"/>
              </a:tblGrid>
              <a:tr h="566438"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с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о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vert="wordArtVert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б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р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а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n w="12700"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н</a:t>
                      </a:r>
                      <a:endParaRPr lang="ru-RU" sz="1800" dirty="0">
                        <a:ln w="12700">
                          <a:solidFill>
                            <a:sysClr val="windowText" lastClr="000000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и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vert="vert27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е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д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е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vert="vert">
                    <a:solidFill>
                      <a:schemeClr val="accent6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л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е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530462"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г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а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495000"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т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 w="12700">
                            <a:solidFill>
                              <a:schemeClr val="tx1"/>
                            </a:solidFill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о</a:t>
                      </a:r>
                      <a:endParaRPr lang="ru-RU" sz="1800" dirty="0">
                        <a:ln w="12700">
                          <a:solidFill>
                            <a:schemeClr val="tx1"/>
                          </a:solidFill>
                        </a:ln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8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Никто из посторонних не разберет в ней ни единого слова.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28662" y="1928802"/>
          <a:ext cx="3924000" cy="3650172"/>
        </p:xfrm>
        <a:graphic>
          <a:graphicData uri="http://schemas.openxmlformats.org/drawingml/2006/table">
            <a:tbl>
              <a:tblPr firstRow="1" bandRow="1">
                <a:solidFill>
                  <a:schemeClr val="accent6">
                    <a:lumMod val="60000"/>
                    <a:lumOff val="40000"/>
                  </a:schemeClr>
                </a:solidFill>
                <a:tableStyleId>{5940675A-B579-460E-94D1-54222C63F5DA}</a:tableStyleId>
              </a:tblPr>
              <a:tblGrid>
                <a:gridCol w="490500"/>
                <a:gridCol w="490500"/>
                <a:gridCol w="490500"/>
                <a:gridCol w="490500"/>
                <a:gridCol w="490500"/>
                <a:gridCol w="490500"/>
                <a:gridCol w="490500"/>
                <a:gridCol w="490500"/>
              </a:tblGrid>
              <a:tr h="45000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</a:t>
                      </a:r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л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р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б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п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r>
                        <a:rPr lang="ru-RU" sz="1800" dirty="0" err="1" smtClean="0"/>
                        <a:t>р</a:t>
                      </a:r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и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е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а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р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ц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ж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й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50017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</a:t>
                      </a:r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н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и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д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н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и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я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</a:t>
                      </a:r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е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е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н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е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т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</a:t>
                      </a:r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д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м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а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м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е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е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ю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л</a:t>
                      </a:r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т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т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н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е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п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r>
                        <a:rPr lang="ru-RU" sz="1800" dirty="0" err="1" smtClean="0"/>
                        <a:t>н</a:t>
                      </a:r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и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г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р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а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т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а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450000">
                <a:tc>
                  <a:txBody>
                    <a:bodyPr/>
                    <a:lstStyle/>
                    <a:p>
                      <a:r>
                        <a:rPr lang="ru-RU" sz="1800" dirty="0" err="1" smtClean="0"/>
                        <a:t>п</a:t>
                      </a:r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е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б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т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д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у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</a:t>
                      </a:r>
                      <a:endParaRPr lang="ru-RU" sz="2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10" descr="126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643570" y="2143116"/>
            <a:ext cx="2733678" cy="2928958"/>
          </a:xfrm>
          <a:prstGeom prst="rect">
            <a:avLst/>
          </a:prstGeom>
          <a:noFill/>
          <a:ln/>
        </p:spPr>
      </p:pic>
      <p:sp>
        <p:nvSpPr>
          <p:cNvPr id="6" name="Номер слайда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</a:rPr>
              <a:t>Умножение матриц</a:t>
            </a:r>
            <a:endParaRPr lang="ru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2" name="Picture 2" descr="C:\Program Files\Microsoft Office\MEDIA\CAGCAT10\j0233018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500438"/>
            <a:ext cx="2574202" cy="2614943"/>
          </a:xfrm>
          <a:prstGeom prst="rect">
            <a:avLst/>
          </a:prstGeom>
          <a:noFill/>
        </p:spPr>
      </p:pic>
      <p:pic>
        <p:nvPicPr>
          <p:cNvPr id="4" name="Picture 13" descr="137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372226" y="1412876"/>
            <a:ext cx="2354263" cy="2187575"/>
          </a:xfrm>
          <a:prstGeom prst="rect">
            <a:avLst/>
          </a:prstGeom>
          <a:noFill/>
          <a:ln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143116"/>
            <a:ext cx="2914650" cy="714380"/>
          </a:xfrm>
          <a:prstGeom prst="rect">
            <a:avLst/>
          </a:prstGeom>
          <a:noFill/>
        </p:spPr>
      </p:pic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4572008"/>
            <a:ext cx="3524250" cy="81915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981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AA6E-E784-464B-8403-FDE05BECB516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2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310</TotalTime>
  <Words>232</Words>
  <Application>Microsoft Office PowerPoint</Application>
  <PresentationFormat>Экран (4:3)</PresentationFormat>
  <Paragraphs>108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Эркер</vt:lpstr>
      <vt:lpstr>Аспект</vt:lpstr>
      <vt:lpstr>Трек</vt:lpstr>
      <vt:lpstr>Слайд 1</vt:lpstr>
      <vt:lpstr>Слайд 2</vt:lpstr>
      <vt:lpstr>                      </vt:lpstr>
      <vt:lpstr>Решетка для секретной переписки</vt:lpstr>
      <vt:lpstr>Собрание делегатов отмените. Полиция кем – то предупреждена. Антон.</vt:lpstr>
      <vt:lpstr>  Никто из посторонних не разберет в ней ни единого слова. </vt:lpstr>
      <vt:lpstr>Умножение матриц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Решетка для </dc:title>
  <dc:creator>MOXXI</dc:creator>
  <cp:lastModifiedBy>MOXXI</cp:lastModifiedBy>
  <cp:revision>37</cp:revision>
  <dcterms:created xsi:type="dcterms:W3CDTF">2007-11-15T18:28:23Z</dcterms:created>
  <dcterms:modified xsi:type="dcterms:W3CDTF">2007-12-04T15:38:05Z</dcterms:modified>
</cp:coreProperties>
</file>