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6" r:id="rId1"/>
  </p:sldMasterIdLst>
  <p:notesMasterIdLst>
    <p:notesMasterId r:id="rId19"/>
  </p:notesMasterIdLst>
  <p:sldIdLst>
    <p:sldId id="256" r:id="rId2"/>
    <p:sldId id="274" r:id="rId3"/>
    <p:sldId id="276" r:id="rId4"/>
    <p:sldId id="277" r:id="rId5"/>
    <p:sldId id="278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6E4FA22-8220-4706-8E42-EF31715B0796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E7F294-E900-4CDF-BE8E-B42FBD793F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B7755D-90F7-4EE1-9786-9F932520E90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EBE45-6777-4937-8A68-D9A9CD7AC05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lIns="45720" tIns="0" rIns="45720" bIns="0" anchor="b">
            <a:scene3d>
              <a:camera prst="orthographicFront"/>
              <a:lightRig rig="soft" dir="t">
                <a:rot lat="0" lon="0" rev="17220000"/>
              </a:lightRig>
            </a:scene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0C6769-1B78-4C4E-86CC-2E1A842BFE2B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F72B2-CC8F-4597-AD9D-81CBC26DDF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98CC2E-BC42-4C3D-ABE8-071E3B4AF0E5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B0CB5-DF9D-4F54-A305-AEB9F722CB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7A12E-1DB5-4264-86B2-6CEE8089C21A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A77E7-2BAC-441C-9A6C-E40612ABAE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6CCC4-B532-4C34-AAC0-0B205245C9FD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F0C9B-ADD6-497C-AE0A-2C0A29DD15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33ADA-8CCC-4A74-A434-449E1AFDEF9D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1EAC8-1694-4CD8-B38E-3739A3164B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4CD8A-B949-4B54-A151-80E9AFDFF85A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96607-A9A3-48FC-8229-57C49F742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AC8C2F-593B-4116-874E-AD988F0A0D66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9D13C-3355-465B-858B-F3FFC5E8A0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D0302-D2C4-4C3E-8E9B-F18AF92A7A4C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F6FF-F164-46BD-A554-35A7F07511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47A677-D27A-43ED-BA44-20918BC0A622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904C-4BAA-4B79-8F5E-C802A447D5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5AA42-3533-4A86-95C0-1A174C956FFE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FCB048-B028-4465-9250-991E04609A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rIns="45720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2B191-795A-46FF-828B-FC9EC5D8D1CC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2E5FE-A052-49EF-A073-E8CC049452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11B46F-3335-48D4-86D4-E8DE85C61E0E}" type="datetimeFigureOut">
              <a:rPr lang="ru-RU"/>
              <a:pPr>
                <a:defRPr/>
              </a:pPr>
              <a:t>12.01.2008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89AD46-A7A3-4B1B-AED5-10D4E02ED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100" b="1" kern="120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100" b="1">
          <a:solidFill>
            <a:schemeClr val="tx1"/>
          </a:solidFill>
          <a:latin typeface="Calibri" pitchFamily="34" charset="0"/>
        </a:defRPr>
      </a:lvl9pPr>
    </p:titleStyle>
    <p:bodyStyle>
      <a:lvl1pPr marL="547688" indent="-411163" algn="l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65000"/>
        <a:buFont typeface="Wingdings 2" pitchFamily="18" charset="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363" indent="-28257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 2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475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95000"/>
        <a:buFont typeface="Wingdings" pitchFamily="2" charset="2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2550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Font typeface="Wingdings 3" pitchFamily="18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4638" indent="-1825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Font typeface="Wingdings 2" pitchFamily="18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00"/>
                </a:solidFill>
              </a:rPr>
              <a:t>Город, который построил </a:t>
            </a:r>
            <a:br>
              <a:rPr lang="ru-RU" dirty="0" smtClean="0">
                <a:solidFill>
                  <a:srgbClr val="FFFF00"/>
                </a:solidFill>
              </a:rPr>
            </a:br>
            <a:r>
              <a:rPr lang="ru-RU" dirty="0" smtClean="0">
                <a:solidFill>
                  <a:srgbClr val="FFFF00"/>
                </a:solidFill>
              </a:rPr>
              <a:t>Маршак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pPr eaLnBrk="1" hangingPunct="1"/>
            <a:r>
              <a:rPr lang="ru-RU" dirty="0" smtClean="0">
                <a:solidFill>
                  <a:schemeClr val="bg1"/>
                </a:solidFill>
              </a:rPr>
              <a:t>Литературное путешествие по произведениям писателя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2030" y="428604"/>
            <a:ext cx="8229600" cy="114300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00"/>
                </a:solidFill>
              </a:rPr>
              <a:t>Детский театр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785813" y="2143125"/>
            <a:ext cx="6915150" cy="4357688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Инсценировка сказки 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dirty="0" smtClean="0">
                <a:solidFill>
                  <a:schemeClr val="bg1"/>
                </a:solidFill>
              </a:rPr>
              <a:t>«Старуха, дверь закрой!»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 smtClean="0">
              <a:solidFill>
                <a:schemeClr val="bg1"/>
              </a:solidFill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«В сегодняшнем спектакле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Все бороды 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из пакли,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А царская корона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Из лучшего картона!..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К чему нам бархат и атлас,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Светящиеся краски?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Пусть чувства светятся у нас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2000" dirty="0" smtClean="0">
                <a:solidFill>
                  <a:schemeClr val="bg1"/>
                </a:solidFill>
              </a:rPr>
              <a:t>Во время хода сказки!»</a:t>
            </a:r>
            <a:endParaRPr lang="ru-RU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8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1" dur="2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4" dur="2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7" dur="2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00"/>
                </a:solidFill>
              </a:rPr>
              <a:t>Доска объявлений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Викторина «Кто дал объявление?»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357313" y="428625"/>
            <a:ext cx="6129337" cy="1268413"/>
          </a:xfrm>
        </p:spPr>
        <p:txBody>
          <a:bodyPr>
            <a:normAutofit fontScale="92500" lnSpcReduction="10000"/>
          </a:bodyPr>
          <a:lstStyle/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200" dirty="0" smtClean="0">
                <a:solidFill>
                  <a:schemeClr val="bg1"/>
                </a:solidFill>
              </a:rPr>
              <a:t>«Пропала дочка. Приметы: усы и серые щёчки»</a:t>
            </a:r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13" name="Рисунок 12" descr="Usatij_polosatij_5-329-00002-5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3428992" y="2214554"/>
            <a:ext cx="2714644" cy="3857652"/>
          </a:xfr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0" y="357188"/>
            <a:ext cx="9144000" cy="1339850"/>
          </a:xfrm>
        </p:spPr>
        <p:txBody>
          <a:bodyPr/>
          <a:lstStyle/>
          <a:p>
            <a:pPr eaLnBrk="1" hangingPunct="1"/>
            <a:r>
              <a:rPr lang="ru-RU" sz="4400" smtClean="0">
                <a:solidFill>
                  <a:schemeClr val="bg1"/>
                </a:solidFill>
              </a:rPr>
              <a:t>«Пропала маленькая собачонка»</a:t>
            </a:r>
          </a:p>
        </p:txBody>
      </p:sp>
      <p:pic>
        <p:nvPicPr>
          <p:cNvPr id="7" name="Рисунок 6" descr="багаж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3286116" y="1928802"/>
            <a:ext cx="2643206" cy="3571900"/>
          </a:xfr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500063" y="0"/>
            <a:ext cx="8001000" cy="1428750"/>
          </a:xfrm>
        </p:spPr>
        <p:txBody>
          <a:bodyPr/>
          <a:lstStyle/>
          <a:p>
            <a:pPr algn="just" eaLnBrk="1" hangingPunct="1"/>
            <a:r>
              <a:rPr lang="ru-RU" sz="3600" smtClean="0">
                <a:solidFill>
                  <a:schemeClr val="bg1"/>
                </a:solidFill>
              </a:rPr>
              <a:t>«Разыскивается парень двадцати лет. Ходит в футб</a:t>
            </a:r>
            <a:r>
              <a:rPr lang="ru-RU" sz="4000" smtClean="0">
                <a:solidFill>
                  <a:schemeClr val="bg1"/>
                </a:solidFill>
              </a:rPr>
              <a:t>олке и кепке, на груди значок ГТО»</a:t>
            </a:r>
          </a:p>
        </p:txBody>
      </p:sp>
      <p:pic>
        <p:nvPicPr>
          <p:cNvPr id="9" name="Рисунок 8" descr="0165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3214678" y="2000239"/>
            <a:ext cx="2714644" cy="3286149"/>
          </a:xfr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2938" y="0"/>
            <a:ext cx="7572375" cy="1554163"/>
          </a:xfrm>
        </p:spPr>
        <p:txBody>
          <a:bodyPr/>
          <a:lstStyle/>
          <a:p>
            <a:pPr algn="just" eaLnBrk="1" hangingPunct="1"/>
            <a:r>
              <a:rPr lang="ru-RU" sz="3600" smtClean="0">
                <a:solidFill>
                  <a:schemeClr val="bg1"/>
                </a:solidFill>
              </a:rPr>
              <a:t>«Пропали гамаши. Нашедшего прошу вернуть по адресу: улица Бассейная. Ой, нет! Рассеянная!»</a:t>
            </a:r>
          </a:p>
        </p:txBody>
      </p:sp>
      <p:pic>
        <p:nvPicPr>
          <p:cNvPr id="7" name="Рисунок 6" descr="ast190216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3143240" y="2357430"/>
            <a:ext cx="2643207" cy="3500462"/>
          </a:xfr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357188" y="500063"/>
            <a:ext cx="8429625" cy="1196975"/>
          </a:xfrm>
        </p:spPr>
        <p:txBody>
          <a:bodyPr/>
          <a:lstStyle/>
          <a:p>
            <a:pPr lvl="1" eaLnBrk="1" hangingPunct="1">
              <a:buFont typeface="Wingdings 2" pitchFamily="18" charset="2"/>
              <a:buNone/>
            </a:pPr>
            <a:r>
              <a:rPr lang="ru-RU" sz="3600" smtClean="0">
                <a:solidFill>
                  <a:schemeClr val="bg1"/>
                </a:solidFill>
              </a:rPr>
              <a:t>«Пропала собака. Порода пудель»</a:t>
            </a:r>
          </a:p>
        </p:txBody>
      </p:sp>
      <p:pic>
        <p:nvPicPr>
          <p:cNvPr id="10" name="Рисунок 9" descr="874933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2928926" y="1610146"/>
            <a:ext cx="3143272" cy="4319184"/>
          </a:xfr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928688"/>
            <a:ext cx="5829300" cy="5197475"/>
          </a:xfrm>
        </p:spPr>
        <p:txBody>
          <a:bodyPr/>
          <a:lstStyle/>
          <a:p>
            <a:pPr algn="just" eaLnBrk="1" hangingPunct="1">
              <a:buFont typeface="Wingdings 2" pitchFamily="18" charset="2"/>
              <a:buNone/>
            </a:pPr>
            <a:r>
              <a:rPr lang="ru-RU" smtClean="0">
                <a:solidFill>
                  <a:schemeClr val="bg1"/>
                </a:solidFill>
              </a:rPr>
              <a:t>«Пусть каждый день и каждый час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mtClean="0">
                <a:solidFill>
                  <a:schemeClr val="bg1"/>
                </a:solidFill>
              </a:rPr>
              <a:t>Вам новое добудет,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mtClean="0">
                <a:solidFill>
                  <a:schemeClr val="bg1"/>
                </a:solidFill>
              </a:rPr>
              <a:t>Пусть добрым будет путь у вас</a:t>
            </a:r>
          </a:p>
          <a:p>
            <a:pPr algn="just" eaLnBrk="1" hangingPunct="1">
              <a:buFont typeface="Wingdings 2" pitchFamily="18" charset="2"/>
              <a:buNone/>
            </a:pPr>
            <a:r>
              <a:rPr lang="ru-RU" smtClean="0">
                <a:solidFill>
                  <a:schemeClr val="bg1"/>
                </a:solidFill>
              </a:rPr>
              <a:t>А сердце умным будет»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2775" y="2857500"/>
            <a:ext cx="4078288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285750" y="1214438"/>
            <a:ext cx="4572000" cy="4911725"/>
          </a:xfrm>
        </p:spPr>
        <p:txBody>
          <a:bodyPr/>
          <a:lstStyle/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Настежь дверь. Быстрый шаг –</a:t>
            </a:r>
          </a:p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Появляется Маршак</a:t>
            </a:r>
          </a:p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В круглых роговых очках,</a:t>
            </a:r>
          </a:p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У него портфель в руках,</a:t>
            </a:r>
          </a:p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Толстый, словно бочка, -</a:t>
            </a:r>
          </a:p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Не замкнуть замочка.</a:t>
            </a:r>
          </a:p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Он поэмами набит,</a:t>
            </a:r>
          </a:p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Он рассказами раздут.</a:t>
            </a:r>
          </a:p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Сел Маршак и говорит:</a:t>
            </a:r>
          </a:p>
          <a:p>
            <a:pPr eaLnBrk="1" hangingPunct="1"/>
            <a:r>
              <a:rPr lang="ru-RU" sz="2400" smtClean="0">
                <a:solidFill>
                  <a:schemeClr val="bg1"/>
                </a:solidFill>
              </a:rPr>
              <a:t>- Все ребята в сборе тут?</a:t>
            </a:r>
          </a:p>
          <a:p>
            <a:pPr eaLnBrk="1" hangingPunct="1">
              <a:buFontTx/>
              <a:buChar char="-"/>
            </a:pPr>
            <a:endParaRPr lang="ru-RU" sz="1600" smtClean="0">
              <a:solidFill>
                <a:schemeClr val="bg1"/>
              </a:solidFill>
            </a:endParaRPr>
          </a:p>
          <a:p>
            <a:pPr eaLnBrk="1" hangingPunct="1">
              <a:buFontTx/>
              <a:buChar char="-"/>
            </a:pPr>
            <a:r>
              <a:rPr lang="ru-RU" sz="1600" smtClean="0">
                <a:solidFill>
                  <a:schemeClr val="bg1"/>
                </a:solidFill>
              </a:rPr>
              <a:t>                                  К. Высоковский</a:t>
            </a:r>
          </a:p>
        </p:txBody>
      </p:sp>
      <p:pic>
        <p:nvPicPr>
          <p:cNvPr id="4" name="Содержимое 3" descr="image_big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860925" y="1000125"/>
            <a:ext cx="3282950" cy="41433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14282" y="0"/>
            <a:ext cx="6257940" cy="1500174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FF00"/>
                </a:solidFill>
              </a:rPr>
              <a:t>Маршак  Самуил Яковлевич (1887-1964)</a:t>
            </a:r>
            <a:endParaRPr lang="ru-RU" sz="3600" b="1" dirty="0">
              <a:solidFill>
                <a:srgbClr val="FFFF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900486" cy="4691063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endParaRPr lang="ru-RU" sz="1800" dirty="0" smtClean="0"/>
          </a:p>
          <a:p>
            <a:pPr>
              <a:buFont typeface="Arial" pitchFamily="34" charset="0"/>
              <a:buChar char="•"/>
            </a:pPr>
            <a:endParaRPr lang="ru-RU" sz="1800" dirty="0" smtClean="0"/>
          </a:p>
          <a:p>
            <a:pPr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Родился 3 ноября 1887 г. в Воронеже</a:t>
            </a:r>
          </a:p>
          <a:p>
            <a:endParaRPr lang="ru-RU" sz="2000" dirty="0" smtClean="0">
              <a:solidFill>
                <a:schemeClr val="bg1"/>
              </a:solidFill>
            </a:endParaRPr>
          </a:p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             «Всё мне детство дарило,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             Чем богат этот свет: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             Ласку матери милой</a:t>
            </a:r>
          </a:p>
          <a:p>
            <a:pPr algn="just"/>
            <a:r>
              <a:rPr lang="ru-RU" sz="2000" dirty="0" smtClean="0">
                <a:solidFill>
                  <a:schemeClr val="bg1"/>
                </a:solidFill>
              </a:rPr>
              <a:t>             И отцовский совет»</a:t>
            </a:r>
          </a:p>
          <a:p>
            <a:pPr algn="just"/>
            <a:endParaRPr lang="ru-RU" sz="2000" dirty="0" smtClean="0">
              <a:solidFill>
                <a:schemeClr val="bg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2000" dirty="0" smtClean="0">
                <a:solidFill>
                  <a:schemeClr val="bg1"/>
                </a:solidFill>
              </a:rPr>
              <a:t> Писать стихи начал с 4 лет. Уже в 11 лет написал несколько  длинных поэм и перевел с древнегреческого  стихотворение Горация</a:t>
            </a:r>
          </a:p>
          <a:p>
            <a:pPr>
              <a:buFont typeface="Arial" pitchFamily="34" charset="0"/>
              <a:buChar char="•"/>
            </a:pPr>
            <a:endParaRPr lang="ru-RU" sz="1800" dirty="0" smtClean="0"/>
          </a:p>
          <a:p>
            <a:pPr>
              <a:buFont typeface="Arial" pitchFamily="34" charset="0"/>
              <a:buChar char="•"/>
            </a:pPr>
            <a:endParaRPr lang="ru-RU" sz="1800" dirty="0" smtClean="0"/>
          </a:p>
          <a:p>
            <a:endParaRPr lang="ru-RU" sz="1800" dirty="0"/>
          </a:p>
        </p:txBody>
      </p:sp>
      <p:pic>
        <p:nvPicPr>
          <p:cNvPr id="7" name="Содержимое 6" descr="портрет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5000628" y="1131916"/>
            <a:ext cx="3786213" cy="515460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290"/>
            <a:ext cx="3543296" cy="6215106"/>
          </a:xfrm>
        </p:spPr>
        <p:txBody>
          <a:bodyPr>
            <a:normAutofit lnSpcReduction="10000"/>
          </a:bodyPr>
          <a:lstStyle/>
          <a:p>
            <a:endParaRPr lang="ru-RU" sz="1800" dirty="0" smtClean="0"/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bg1"/>
                </a:solidFill>
              </a:rPr>
              <a:t>В 15 лет поступает в гимназию в г. Петербурге</a:t>
            </a:r>
          </a:p>
          <a:p>
            <a:endParaRPr lang="ru-RU" sz="18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bg1"/>
                </a:solidFill>
              </a:rPr>
              <a:t> В 17 лет стихи Маршака публикуются в журналах</a:t>
            </a:r>
          </a:p>
          <a:p>
            <a:endParaRPr lang="ru-RU" sz="18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bg1"/>
                </a:solidFill>
              </a:rPr>
              <a:t> В 1912 г. едет в Англию, где изучает искусствоведение в Лондонском университете</a:t>
            </a:r>
          </a:p>
          <a:p>
            <a:endParaRPr lang="ru-RU" sz="18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bg1"/>
                </a:solidFill>
              </a:rPr>
              <a:t> Изучает английскую народную поэзию, переводит песенки и баллады на русский язык</a:t>
            </a:r>
          </a:p>
          <a:p>
            <a:endParaRPr lang="ru-RU" sz="18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bg1"/>
                </a:solidFill>
              </a:rPr>
              <a:t> Возвратившись в Россию, принимает участие в жизни осиротевших детей, участвует в организации детских домов. Тогда же начинает писать пьесы для детских театров </a:t>
            </a:r>
            <a:endParaRPr lang="ru-RU" sz="1800" dirty="0">
              <a:solidFill>
                <a:schemeClr val="bg1"/>
              </a:solidFill>
            </a:endParaRPr>
          </a:p>
        </p:txBody>
      </p:sp>
      <p:pic>
        <p:nvPicPr>
          <p:cNvPr id="5" name="Содержимое 4" descr="marshak1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773612" y="1018380"/>
            <a:ext cx="3298850" cy="4982387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57158" y="785794"/>
            <a:ext cx="3643338" cy="5340369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endParaRPr lang="ru-RU" sz="2000" dirty="0" smtClean="0"/>
          </a:p>
          <a:p>
            <a:pPr>
              <a:buFont typeface="Arial" pitchFamily="34" charset="0"/>
              <a:buChar char="•"/>
            </a:pPr>
            <a:endParaRPr lang="ru-RU" sz="2000" dirty="0" smtClean="0"/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bg1"/>
                </a:solidFill>
              </a:rPr>
              <a:t>В 1923 г. пишет для детей  стихи «Детки в клетке», «Пожар», «Сказка о глупом мышонке»</a:t>
            </a:r>
          </a:p>
          <a:p>
            <a:endParaRPr lang="ru-RU" sz="18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bg1"/>
                </a:solidFill>
              </a:rPr>
              <a:t> Во время Великой Отечественной войны пишет сатирические стихи, высмеивающие врага</a:t>
            </a:r>
          </a:p>
          <a:p>
            <a:endParaRPr lang="ru-RU" sz="1800" dirty="0" smtClean="0">
              <a:solidFill>
                <a:schemeClr val="bg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1800" dirty="0" smtClean="0">
                <a:solidFill>
                  <a:schemeClr val="bg1"/>
                </a:solidFill>
              </a:rPr>
              <a:t> Умер писатель в 77 лет, в 1964 г.</a:t>
            </a:r>
          </a:p>
          <a:p>
            <a:endParaRPr lang="ru-RU" sz="1800" dirty="0" smtClean="0">
              <a:solidFill>
                <a:schemeClr val="bg1"/>
              </a:solidFill>
            </a:endParaRPr>
          </a:p>
          <a:p>
            <a:r>
              <a:rPr lang="ru-RU" sz="1800" dirty="0" smtClean="0">
                <a:solidFill>
                  <a:schemeClr val="bg1"/>
                </a:solidFill>
              </a:rPr>
              <a:t> «Я мыслил, чувствовал, я жил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И всё, что мог, постиг,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И этим право заслужил</a:t>
            </a:r>
          </a:p>
          <a:p>
            <a:r>
              <a:rPr lang="ru-RU" sz="1800" dirty="0" smtClean="0">
                <a:solidFill>
                  <a:schemeClr val="bg1"/>
                </a:solidFill>
              </a:rPr>
              <a:t>На свой бессмертный миг».</a:t>
            </a:r>
          </a:p>
          <a:p>
            <a:endParaRPr lang="ru-RU" sz="1800" dirty="0" smtClean="0"/>
          </a:p>
          <a:p>
            <a:endParaRPr lang="ru-RU" sz="2000" dirty="0"/>
          </a:p>
        </p:txBody>
      </p:sp>
      <p:pic>
        <p:nvPicPr>
          <p:cNvPr id="5" name="Содержимое 4" descr="и дети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429124" y="1714488"/>
            <a:ext cx="4357718" cy="35004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3050"/>
            <a:ext cx="5614998" cy="11620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solidFill>
                  <a:srgbClr val="FFFF00"/>
                </a:solidFill>
              </a:rPr>
              <a:t>Детская площадка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4400" dirty="0" smtClean="0"/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4400" dirty="0" smtClean="0">
                <a:solidFill>
                  <a:schemeClr val="bg1"/>
                </a:solidFill>
              </a:rPr>
              <a:t>Конкурс чтецов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4400" dirty="0" smtClean="0">
              <a:solidFill>
                <a:schemeClr val="bg1"/>
              </a:solidFill>
            </a:endParaRP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«Сегодня дети Маршаку 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Приносят свой привет.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Его чеканную строку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Мы знаем с детских лет»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                     (А. </a:t>
            </a:r>
            <a:r>
              <a:rPr lang="ru-RU" sz="1800" dirty="0" err="1" smtClean="0">
                <a:solidFill>
                  <a:schemeClr val="bg1"/>
                </a:solidFill>
              </a:rPr>
              <a:t>Барто</a:t>
            </a:r>
            <a:r>
              <a:rPr lang="ru-RU" sz="1800" dirty="0" smtClean="0">
                <a:solidFill>
                  <a:schemeClr val="bg1"/>
                </a:solidFill>
              </a:rPr>
              <a:t>)</a:t>
            </a:r>
            <a:endParaRPr lang="ru-RU" sz="1800" dirty="0">
              <a:solidFill>
                <a:schemeClr val="bg1"/>
              </a:solidFill>
            </a:endParaRPr>
          </a:p>
        </p:txBody>
      </p:sp>
      <p:pic>
        <p:nvPicPr>
          <p:cNvPr id="9" name="Содержимое 8" descr="детям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860925" y="2286000"/>
            <a:ext cx="3211513" cy="37861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6" dur="2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600200" y="714356"/>
            <a:ext cx="7086600" cy="250033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solidFill>
                  <a:srgbClr val="FFFF00"/>
                </a:solidFill>
              </a:rPr>
              <a:t>Библиотека Маршака</a:t>
            </a:r>
            <a:endParaRPr lang="ru-RU" sz="6000" dirty="0">
              <a:solidFill>
                <a:srgbClr val="FFFF00"/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600200" y="2508250"/>
            <a:ext cx="7086600" cy="2349500"/>
          </a:xfrm>
        </p:spPr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4000" dirty="0" smtClean="0"/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4000" dirty="0" smtClean="0"/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4000" dirty="0" smtClean="0"/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4000" dirty="0" smtClean="0"/>
          </a:p>
          <a:p>
            <a:pPr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4000" dirty="0" smtClean="0"/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11200" dirty="0" smtClean="0"/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endParaRPr lang="ru-RU" sz="11200" dirty="0" smtClean="0"/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«Читатель мой особенного рода.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Умеет он под стол ходить пешком.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Но радостно мне знать, что я знаком</a:t>
            </a:r>
          </a:p>
          <a:p>
            <a:pPr algn="just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ru-RU" sz="1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 читателем двухтысячного года»</a:t>
            </a:r>
            <a:endParaRPr lang="ru-RU" sz="1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88" y="357188"/>
            <a:ext cx="2643187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88" y="357188"/>
            <a:ext cx="2643187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457200" y="571480"/>
            <a:ext cx="8472518" cy="1214446"/>
          </a:xfrm>
        </p:spPr>
        <p:txBody>
          <a:bodyPr>
            <a:no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FFFF00"/>
                </a:solidFill>
              </a:rPr>
              <a:t>Викторина «Человек рассеянный в библиотеке» </a:t>
            </a:r>
            <a:r>
              <a:rPr lang="ru-RU" sz="3600" dirty="0" smtClean="0">
                <a:solidFill>
                  <a:srgbClr val="FFFF00"/>
                </a:solidFill>
              </a:rPr>
              <a:t/>
            </a:r>
            <a:br>
              <a:rPr lang="ru-RU" sz="3600" dirty="0" smtClean="0">
                <a:solidFill>
                  <a:srgbClr val="FFFF00"/>
                </a:solidFill>
              </a:rPr>
            </a:br>
            <a:endParaRPr lang="ru-RU" sz="3600" dirty="0">
              <a:solidFill>
                <a:srgbClr val="FFFF00"/>
              </a:solidFill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900488" cy="4602163"/>
          </a:xfrm>
        </p:spPr>
        <p:txBody>
          <a:bodyPr/>
          <a:lstStyle/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«Детки в зоопарке»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«Почтальон»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«Где тут Вова? Где Андрей?»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«Королевский завтрак»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«Рассказ об известном герое»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«Книжка про Гришку»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«Откуда стул пришёл?»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«Цветная книга»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«Семнадцать месяцев»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«Мельник, мальчик и собака»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«Дом, который построил Джон»</a:t>
            </a:r>
          </a:p>
          <a:p>
            <a:pPr algn="just" eaLnBrk="1" hangingPunct="1">
              <a:buFont typeface="Arial" charset="0"/>
              <a:buChar char="•"/>
            </a:pPr>
            <a:r>
              <a:rPr lang="ru-RU" sz="2000" smtClean="0">
                <a:solidFill>
                  <a:schemeClr val="bg1"/>
                </a:solidFill>
              </a:rPr>
              <a:t> «Мышкин дом»</a:t>
            </a:r>
          </a:p>
        </p:txBody>
      </p:sp>
      <p:pic>
        <p:nvPicPr>
          <p:cNvPr id="9" name="Содержимое 8" descr="вот какой.jpg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468938" y="2246313"/>
            <a:ext cx="2389187" cy="35401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FFFF00"/>
                </a:solidFill>
              </a:rPr>
              <a:t>Доска почета и уважения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subTitle" idx="1"/>
          </p:nvPr>
        </p:nvSpPr>
        <p:spPr>
          <a:xfrm>
            <a:off x="1371600" y="3332163"/>
            <a:ext cx="6400800" cy="17526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bg1"/>
                </a:solidFill>
              </a:rPr>
              <a:t>Высказывания и отзывы детей о произведениях Самуила Яковлевича Маршака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Другая 2">
      <a:dk1>
        <a:sysClr val="windowText" lastClr="000000"/>
      </a:dk1>
      <a:lt1>
        <a:sysClr val="window" lastClr="FFFFFF"/>
      </a:lt1>
      <a:dk2>
        <a:srgbClr val="666666"/>
      </a:dk2>
      <a:lt2>
        <a:srgbClr val="005BD3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369</TotalTime>
  <Words>550</Words>
  <Application>Microsoft Office PowerPoint</Application>
  <PresentationFormat>Экран (4:3)</PresentationFormat>
  <Paragraphs>110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Апекс</vt:lpstr>
      <vt:lpstr>Город, который построил  Маршак</vt:lpstr>
      <vt:lpstr>Слайд 2</vt:lpstr>
      <vt:lpstr>Маршак  Самуил Яковлевич (1887-1964)</vt:lpstr>
      <vt:lpstr>Слайд 4</vt:lpstr>
      <vt:lpstr>Слайд 5</vt:lpstr>
      <vt:lpstr>Детская площадка</vt:lpstr>
      <vt:lpstr>Библиотека Маршака</vt:lpstr>
      <vt:lpstr>Викторина «Человек рассеянный в библиотеке»  </vt:lpstr>
      <vt:lpstr>Доска почета и уважения</vt:lpstr>
      <vt:lpstr>Детский театр</vt:lpstr>
      <vt:lpstr>Доска объявлений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Город, который построил  Маршак</dc:title>
  <dc:creator>-</dc:creator>
  <cp:lastModifiedBy>-</cp:lastModifiedBy>
  <cp:revision>51</cp:revision>
  <dcterms:created xsi:type="dcterms:W3CDTF">2007-12-08T03:14:50Z</dcterms:created>
  <dcterms:modified xsi:type="dcterms:W3CDTF">2008-01-12T13:24:38Z</dcterms:modified>
</cp:coreProperties>
</file>