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0" r:id="rId2"/>
    <p:sldId id="291" r:id="rId3"/>
    <p:sldId id="265" r:id="rId4"/>
    <p:sldId id="266" r:id="rId5"/>
    <p:sldId id="267" r:id="rId6"/>
    <p:sldId id="292" r:id="rId7"/>
    <p:sldId id="282" r:id="rId8"/>
    <p:sldId id="283" r:id="rId9"/>
    <p:sldId id="284" r:id="rId10"/>
    <p:sldId id="285" r:id="rId11"/>
    <p:sldId id="286" r:id="rId12"/>
    <p:sldId id="287" r:id="rId13"/>
    <p:sldId id="256" r:id="rId14"/>
    <p:sldId id="268" r:id="rId15"/>
    <p:sldId id="264" r:id="rId16"/>
    <p:sldId id="293" r:id="rId17"/>
    <p:sldId id="261" r:id="rId18"/>
    <p:sldId id="279" r:id="rId19"/>
    <p:sldId id="269" r:id="rId20"/>
    <p:sldId id="278" r:id="rId21"/>
    <p:sldId id="294" r:id="rId22"/>
    <p:sldId id="296" r:id="rId23"/>
    <p:sldId id="290" r:id="rId24"/>
    <p:sldId id="295" r:id="rId25"/>
    <p:sldId id="271" r:id="rId26"/>
    <p:sldId id="272" r:id="rId27"/>
    <p:sldId id="273" r:id="rId28"/>
    <p:sldId id="274" r:id="rId29"/>
    <p:sldId id="298" r:id="rId30"/>
    <p:sldId id="277" r:id="rId31"/>
    <p:sldId id="297" r:id="rId32"/>
    <p:sldId id="275" r:id="rId33"/>
    <p:sldId id="299" r:id="rId34"/>
    <p:sldId id="30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67" autoAdjust="0"/>
    <p:restoredTop sz="93277" autoAdjust="0"/>
  </p:normalViewPr>
  <p:slideViewPr>
    <p:cSldViewPr>
      <p:cViewPr>
        <p:scale>
          <a:sx n="66" d="100"/>
          <a:sy n="66" d="100"/>
        </p:scale>
        <p:origin x="-7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25991-7EEC-4266-8E87-8DB15C17379A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E9CD5-8389-4248-8260-E857B2A56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9CD5-8389-4248-8260-E857B2A56D8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06.01.2009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1%20&#1089;&#1077;&#1085;&#1090;&#1103;&#1073;&#1088;&#1103;\gimn_-_gimn_rossiiso_slovami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1%20&#1089;&#1077;&#1085;&#1090;&#1103;&#1073;&#1088;&#1103;\580.mi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642918"/>
            <a:ext cx="7572428" cy="128588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   </a:t>
            </a:r>
            <a:r>
              <a:rPr lang="ru-RU" dirty="0" smtClean="0"/>
              <a:t>Что мы знаем о нашей стране и о своем городе?</a:t>
            </a:r>
            <a:endParaRPr lang="ru-RU" dirty="0"/>
          </a:p>
        </p:txBody>
      </p:sp>
      <p:pic>
        <p:nvPicPr>
          <p:cNvPr id="5" name="Picture 2" descr="Россиия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428868"/>
            <a:ext cx="8001056" cy="22145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14810" y="4714884"/>
            <a:ext cx="4297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урок по «Окружающему миру» 1класс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Программа «Школа России»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учителя начальных классов</a:t>
            </a:r>
          </a:p>
          <a:p>
            <a:r>
              <a:rPr lang="ru-RU" sz="1600" i="1" dirty="0" smtClean="0">
                <a:solidFill>
                  <a:srgbClr val="002060"/>
                </a:solidFill>
              </a:rPr>
              <a:t>Постовой С.Н.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28625" y="2428875"/>
            <a:ext cx="1200150" cy="1133475"/>
            <a:chOff x="900" y="1020"/>
            <a:chExt cx="1890" cy="1785"/>
          </a:xfrm>
        </p:grpSpPr>
        <p:cxnSp>
          <p:nvCxnSpPr>
            <p:cNvPr id="7175" name="AutoShape 11"/>
            <p:cNvCxnSpPr>
              <a:cxnSpLocks noChangeShapeType="1"/>
            </p:cNvCxnSpPr>
            <p:nvPr/>
          </p:nvCxnSpPr>
          <p:spPr bwMode="auto">
            <a:xfrm flipH="1" flipV="1">
              <a:off x="990" y="1650"/>
              <a:ext cx="1710" cy="600"/>
            </a:xfrm>
            <a:prstGeom prst="straightConnector1">
              <a:avLst/>
            </a:prstGeom>
            <a:noFill/>
            <a:ln w="76200">
              <a:solidFill>
                <a:srgbClr val="002060"/>
              </a:solidFill>
              <a:prstDash val="dashDot"/>
              <a:round/>
              <a:headEnd type="diamond" w="med" len="med"/>
              <a:tailEnd type="diamond" w="med" len="med"/>
            </a:ln>
          </p:spPr>
        </p:cxnSp>
        <p:cxnSp>
          <p:nvCxnSpPr>
            <p:cNvPr id="7176" name="AutoShape 12"/>
            <p:cNvCxnSpPr>
              <a:cxnSpLocks noChangeShapeType="1"/>
            </p:cNvCxnSpPr>
            <p:nvPr/>
          </p:nvCxnSpPr>
          <p:spPr bwMode="auto">
            <a:xfrm flipH="1">
              <a:off x="900" y="1905"/>
              <a:ext cx="1890" cy="150"/>
            </a:xfrm>
            <a:prstGeom prst="straightConnector1">
              <a:avLst/>
            </a:prstGeom>
            <a:noFill/>
            <a:ln w="76200">
              <a:pattFill prst="pct30">
                <a:fgClr>
                  <a:srgbClr val="17365D"/>
                </a:fgClr>
                <a:bgClr>
                  <a:srgbClr val="FFFFFF"/>
                </a:bgClr>
              </a:pattFill>
              <a:prstDash val="dashDot"/>
              <a:round/>
              <a:headEnd type="diamond" w="med" len="med"/>
              <a:tailEnd type="diamond" w="med" len="med"/>
            </a:ln>
          </p:spPr>
        </p:cxn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80" y="1020"/>
              <a:ext cx="1620" cy="1785"/>
              <a:chOff x="1080" y="1020"/>
              <a:chExt cx="1620" cy="1785"/>
            </a:xfrm>
          </p:grpSpPr>
          <p:cxnSp>
            <p:nvCxnSpPr>
              <p:cNvPr id="717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620" y="1107"/>
                <a:ext cx="555" cy="1665"/>
              </a:xfrm>
              <a:prstGeom prst="straightConnector1">
                <a:avLst/>
              </a:prstGeom>
              <a:noFill/>
              <a:ln w="76200" cap="rnd">
                <a:solidFill>
                  <a:srgbClr val="002060"/>
                </a:solidFill>
                <a:prstDash val="dashDot"/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7179" name="AutoShape 15"/>
              <p:cNvCxnSpPr>
                <a:cxnSpLocks noChangeShapeType="1"/>
              </p:cNvCxnSpPr>
              <p:nvPr/>
            </p:nvCxnSpPr>
            <p:spPr bwMode="auto">
              <a:xfrm flipH="1" flipV="1">
                <a:off x="1785" y="1020"/>
                <a:ext cx="135" cy="1785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prstDash val="dashDot"/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7180" name="AutoShape 16"/>
              <p:cNvCxnSpPr>
                <a:cxnSpLocks noChangeShapeType="1"/>
              </p:cNvCxnSpPr>
              <p:nvPr/>
            </p:nvCxnSpPr>
            <p:spPr bwMode="auto">
              <a:xfrm>
                <a:off x="1515" y="1185"/>
                <a:ext cx="660" cy="1587"/>
              </a:xfrm>
              <a:prstGeom prst="straightConnector1">
                <a:avLst/>
              </a:prstGeom>
              <a:noFill/>
              <a:ln w="76200">
                <a:solidFill>
                  <a:srgbClr val="002060"/>
                </a:solidFill>
                <a:prstDash val="dashDot"/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718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320" y="1320"/>
                <a:ext cx="1169" cy="1245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prstDash val="dashDot"/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7182" name="AutoShape 18"/>
              <p:cNvCxnSpPr>
                <a:cxnSpLocks noChangeShapeType="1"/>
              </p:cNvCxnSpPr>
              <p:nvPr/>
            </p:nvCxnSpPr>
            <p:spPr bwMode="auto">
              <a:xfrm flipH="1">
                <a:off x="1080" y="1560"/>
                <a:ext cx="1620" cy="765"/>
              </a:xfrm>
              <a:prstGeom prst="straightConnector1">
                <a:avLst/>
              </a:prstGeom>
              <a:noFill/>
              <a:ln w="76200">
                <a:solidFill>
                  <a:srgbClr val="002060"/>
                </a:solidFill>
                <a:prstDash val="dashDot"/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7183" name="AutoShape 19"/>
              <p:cNvCxnSpPr>
                <a:cxnSpLocks noChangeShapeType="1"/>
              </p:cNvCxnSpPr>
              <p:nvPr/>
            </p:nvCxnSpPr>
            <p:spPr bwMode="auto">
              <a:xfrm flipH="1" flipV="1">
                <a:off x="1245" y="1395"/>
                <a:ext cx="1244" cy="1170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prstDash val="dashDot"/>
                <a:round/>
                <a:headEnd type="diamond" w="med" len="med"/>
                <a:tailEnd type="diamond" w="med" len="med"/>
              </a:ln>
            </p:spPr>
          </p:cxnSp>
        </p:grpSp>
      </p:grpSp>
      <p:pic>
        <p:nvPicPr>
          <p:cNvPr id="7171" name="Рисунок 12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214313"/>
            <a:ext cx="11763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13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714375"/>
            <a:ext cx="1176337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Рисунок 14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1428750"/>
            <a:ext cx="11763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15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571500"/>
            <a:ext cx="11763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1.48011E-6 C 0.00938 -0.02521 0.02222 -0.04926 0.04792 -0.04926 C 0.07708 -0.04926 0.08715 -0.02521 0.09653 -1.48011E-6 C 0.10955 0.02798 0.11892 0.05597 0.15139 0.05597 C 0.18038 0.05597 0.18993 0.02798 0.20278 -1.48011E-6 C 0.20903 -0.02521 0.22188 -0.04926 0.25087 -0.04926 C 0.27656 -0.04926 0.28941 -0.02521 0.29948 -1.48011E-6 C 0.30903 0.02798 0.32188 0.05597 0.35087 0.05597 C 0.38003 0.05597 0.40243 -1.48011E-6 0.40243 0.00023 C 0.41181 -0.02521 0.42188 -0.04926 0.45035 -0.04926 C 0.47951 -0.04926 0.48958 -0.02521 0.49896 -1.48011E-6 C 0.51198 0.02798 0.52135 0.05597 0.55382 0.05597 C 0.58281 0.05597 0.59236 0.02798 0.60191 -1.48011E-6 C 0.61476 -0.02521 0.62431 -0.04926 0.6533 -0.04926 C 0.67899 -0.04926 0.69184 -0.02521 0.70191 -1.48011E-6 C 0.71146 0.02798 0.72431 0.05597 0.7533 0.05597 C 0.78247 0.05597 0.79184 0.02798 0.80486 -1.48011E-6 " pathEditMode="relative" rAng="0" ptsTypes="fffffffffffffffff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714750" y="2857500"/>
            <a:ext cx="1200150" cy="1133475"/>
            <a:chOff x="900" y="1020"/>
            <a:chExt cx="1890" cy="1785"/>
          </a:xfrm>
        </p:grpSpPr>
        <p:cxnSp>
          <p:nvCxnSpPr>
            <p:cNvPr id="4" name="AutoShape 11"/>
            <p:cNvCxnSpPr>
              <a:cxnSpLocks noChangeShapeType="1"/>
            </p:cNvCxnSpPr>
            <p:nvPr/>
          </p:nvCxnSpPr>
          <p:spPr bwMode="auto">
            <a:xfrm flipH="1" flipV="1">
              <a:off x="990" y="1650"/>
              <a:ext cx="1710" cy="600"/>
            </a:xfrm>
            <a:prstGeom prst="straightConnector1">
              <a:avLst/>
            </a:prstGeom>
            <a:noFill/>
            <a:ln w="76200">
              <a:solidFill>
                <a:srgbClr val="002060"/>
              </a:solidFill>
              <a:prstDash val="sysDot"/>
              <a:round/>
              <a:headEnd type="diamond" w="med" len="med"/>
              <a:tailEnd type="diamond" w="med" len="med"/>
            </a:ln>
            <a:scene3d>
              <a:camera prst="orthographicFront"/>
              <a:lightRig rig="threePt" dir="t"/>
            </a:scene3d>
            <a:sp3d contourW="12700">
              <a:contourClr>
                <a:srgbClr val="002060"/>
              </a:contourClr>
            </a:sp3d>
          </p:spPr>
        </p:cxnSp>
        <p:cxnSp>
          <p:nvCxnSpPr>
            <p:cNvPr id="5" name="AutoShape 12"/>
            <p:cNvCxnSpPr>
              <a:cxnSpLocks noChangeShapeType="1"/>
            </p:cNvCxnSpPr>
            <p:nvPr/>
          </p:nvCxnSpPr>
          <p:spPr bwMode="auto">
            <a:xfrm flipH="1">
              <a:off x="900" y="1905"/>
              <a:ext cx="1890" cy="150"/>
            </a:xfrm>
            <a:prstGeom prst="straightConnector1">
              <a:avLst/>
            </a:prstGeom>
            <a:noFill/>
            <a:ln w="76200">
              <a:pattFill prst="pct30">
                <a:fgClr>
                  <a:srgbClr val="17365D"/>
                </a:fgClr>
                <a:bgClr>
                  <a:srgbClr val="FFFFFF"/>
                </a:bgClr>
              </a:pattFill>
              <a:prstDash val="sysDot"/>
              <a:round/>
              <a:headEnd type="diamond" w="med" len="med"/>
              <a:tailEnd type="diamond" w="med" len="med"/>
            </a:ln>
            <a:scene3d>
              <a:camera prst="orthographicFront"/>
              <a:lightRig rig="threePt" dir="t"/>
            </a:scene3d>
            <a:sp3d contourW="12700">
              <a:contourClr>
                <a:srgbClr val="002060"/>
              </a:contourClr>
            </a:sp3d>
          </p:spPr>
        </p:cxn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80" y="1020"/>
              <a:ext cx="1620" cy="1785"/>
              <a:chOff x="1080" y="1020"/>
              <a:chExt cx="1620" cy="1785"/>
            </a:xfrm>
          </p:grpSpPr>
          <p:cxnSp>
            <p:nvCxnSpPr>
              <p:cNvPr id="7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620" y="1107"/>
                <a:ext cx="555" cy="1665"/>
              </a:xfrm>
              <a:prstGeom prst="straightConnector1">
                <a:avLst/>
              </a:prstGeom>
              <a:noFill/>
              <a:ln w="76200" cap="rnd">
                <a:solidFill>
                  <a:srgbClr val="002060"/>
                </a:solidFill>
                <a:prstDash val="sysDot"/>
                <a:round/>
                <a:headEnd type="diamond" w="med" len="med"/>
                <a:tailEnd type="diamond" w="med" len="med"/>
              </a:ln>
              <a:scene3d>
                <a:camera prst="orthographicFront"/>
                <a:lightRig rig="threePt" dir="t"/>
              </a:scene3d>
              <a:sp3d contourW="12700">
                <a:contourClr>
                  <a:srgbClr val="002060"/>
                </a:contourClr>
              </a:sp3d>
            </p:spPr>
          </p:cxnSp>
          <p:cxnSp>
            <p:nvCxnSpPr>
              <p:cNvPr id="8" name="AutoShape 15"/>
              <p:cNvCxnSpPr>
                <a:cxnSpLocks noChangeShapeType="1"/>
              </p:cNvCxnSpPr>
              <p:nvPr/>
            </p:nvCxnSpPr>
            <p:spPr bwMode="auto">
              <a:xfrm flipH="1" flipV="1">
                <a:off x="1785" y="1020"/>
                <a:ext cx="135" cy="1785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prstDash val="sysDot"/>
                <a:round/>
                <a:headEnd type="diamond" w="med" len="med"/>
                <a:tailEnd type="diamond" w="med" len="med"/>
              </a:ln>
              <a:scene3d>
                <a:camera prst="orthographicFront"/>
                <a:lightRig rig="threePt" dir="t"/>
              </a:scene3d>
              <a:sp3d contourW="12700">
                <a:contourClr>
                  <a:srgbClr val="002060"/>
                </a:contourClr>
              </a:sp3d>
            </p:spPr>
          </p:cxnSp>
          <p:cxnSp>
            <p:nvCxnSpPr>
              <p:cNvPr id="9" name="AutoShape 16"/>
              <p:cNvCxnSpPr>
                <a:cxnSpLocks noChangeShapeType="1"/>
              </p:cNvCxnSpPr>
              <p:nvPr/>
            </p:nvCxnSpPr>
            <p:spPr bwMode="auto">
              <a:xfrm>
                <a:off x="1515" y="1185"/>
                <a:ext cx="660" cy="1587"/>
              </a:xfrm>
              <a:prstGeom prst="straightConnector1">
                <a:avLst/>
              </a:prstGeom>
              <a:noFill/>
              <a:ln w="76200">
                <a:solidFill>
                  <a:srgbClr val="002060"/>
                </a:solidFill>
                <a:prstDash val="sysDot"/>
                <a:round/>
                <a:headEnd type="diamond" w="med" len="med"/>
                <a:tailEnd type="diamond" w="med" len="med"/>
              </a:ln>
              <a:scene3d>
                <a:camera prst="orthographicFront"/>
                <a:lightRig rig="threePt" dir="t"/>
              </a:scene3d>
              <a:sp3d contourW="12700">
                <a:contourClr>
                  <a:srgbClr val="002060"/>
                </a:contourClr>
              </a:sp3d>
            </p:spPr>
          </p:cxnSp>
          <p:cxnSp>
            <p:nvCxnSpPr>
              <p:cNvPr id="10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320" y="1320"/>
                <a:ext cx="1169" cy="1245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prstDash val="sysDot"/>
                <a:round/>
                <a:headEnd type="diamond" w="med" len="med"/>
                <a:tailEnd type="diamond" w="med" len="med"/>
              </a:ln>
              <a:scene3d>
                <a:camera prst="orthographicFront"/>
                <a:lightRig rig="threePt" dir="t"/>
              </a:scene3d>
              <a:sp3d contourW="12700">
                <a:contourClr>
                  <a:srgbClr val="002060"/>
                </a:contourClr>
              </a:sp3d>
            </p:spPr>
          </p:cxnSp>
          <p:cxnSp>
            <p:nvCxnSpPr>
              <p:cNvPr id="11" name="AutoShape 18"/>
              <p:cNvCxnSpPr>
                <a:cxnSpLocks noChangeShapeType="1"/>
              </p:cNvCxnSpPr>
              <p:nvPr/>
            </p:nvCxnSpPr>
            <p:spPr bwMode="auto">
              <a:xfrm flipH="1">
                <a:off x="1080" y="1560"/>
                <a:ext cx="1620" cy="765"/>
              </a:xfrm>
              <a:prstGeom prst="straightConnector1">
                <a:avLst/>
              </a:prstGeom>
              <a:noFill/>
              <a:ln w="76200">
                <a:solidFill>
                  <a:srgbClr val="002060"/>
                </a:solidFill>
                <a:prstDash val="sysDot"/>
                <a:round/>
                <a:headEnd type="diamond" w="med" len="med"/>
                <a:tailEnd type="diamond" w="med" len="med"/>
              </a:ln>
              <a:scene3d>
                <a:camera prst="orthographicFront"/>
                <a:lightRig rig="threePt" dir="t"/>
              </a:scene3d>
              <a:sp3d contourW="12700">
                <a:contourClr>
                  <a:srgbClr val="002060"/>
                </a:contourClr>
              </a:sp3d>
            </p:spPr>
          </p:cxnSp>
          <p:cxnSp>
            <p:nvCxnSpPr>
              <p:cNvPr id="12" name="AutoShape 19"/>
              <p:cNvCxnSpPr>
                <a:cxnSpLocks noChangeShapeType="1"/>
              </p:cNvCxnSpPr>
              <p:nvPr/>
            </p:nvCxnSpPr>
            <p:spPr bwMode="auto">
              <a:xfrm flipH="1" flipV="1">
                <a:off x="1245" y="1395"/>
                <a:ext cx="1244" cy="1170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prstDash val="sysDot"/>
                <a:round/>
                <a:headEnd type="diamond" w="med" len="med"/>
                <a:tailEnd type="diamond" w="med" len="med"/>
              </a:ln>
              <a:scene3d>
                <a:camera prst="orthographicFront"/>
                <a:lightRig rig="threePt" dir="t"/>
              </a:scene3d>
              <a:sp3d contourW="12700">
                <a:contourClr>
                  <a:srgbClr val="002060"/>
                </a:contourClr>
              </a:sp3d>
            </p:spPr>
          </p:cxnSp>
        </p:grpSp>
      </p:grpSp>
      <p:pic>
        <p:nvPicPr>
          <p:cNvPr id="8195" name="Рисунок 12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1763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13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714375"/>
            <a:ext cx="117633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14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5" y="357188"/>
            <a:ext cx="11763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Рисунок 15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0"/>
            <a:ext cx="1357312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Рисунок 16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25" y="357188"/>
            <a:ext cx="11763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6 0.00417 C 0.50018 -0.41882 -0.49948 -0.41882 -0.01598 0.00417 C -0.49948 -0.41882 -0.49948 0.47826 -0.01598 0.04325 C -0.49948 0.47826 0.50018 0.47826 0.02796 0.04325 C 0.50018 0.47826 0.50018 -0.41882 0.02796 0.00417 Z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714744" y="2643182"/>
            <a:ext cx="1200150" cy="1133475"/>
            <a:chOff x="900" y="1020"/>
            <a:chExt cx="1890" cy="1785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cxnSp>
          <p:nvCxnSpPr>
            <p:cNvPr id="4" name="AutoShape 11"/>
            <p:cNvCxnSpPr>
              <a:cxnSpLocks noChangeShapeType="1"/>
            </p:cNvCxnSpPr>
            <p:nvPr/>
          </p:nvCxnSpPr>
          <p:spPr bwMode="auto">
            <a:xfrm flipH="1" flipV="1">
              <a:off x="990" y="1650"/>
              <a:ext cx="1710" cy="600"/>
            </a:xfrm>
            <a:prstGeom prst="straightConnector1">
              <a:avLst/>
            </a:prstGeom>
            <a:noFill/>
            <a:ln w="76200" cmpd="tri">
              <a:solidFill>
                <a:srgbClr val="002060"/>
              </a:solidFill>
              <a:round/>
              <a:headEnd type="diamond" w="med" len="med"/>
              <a:tailEnd type="diamond" w="med" len="med"/>
            </a:ln>
          </p:spPr>
        </p:cxnSp>
        <p:cxnSp>
          <p:nvCxnSpPr>
            <p:cNvPr id="5" name="AutoShape 12"/>
            <p:cNvCxnSpPr>
              <a:cxnSpLocks noChangeShapeType="1"/>
            </p:cNvCxnSpPr>
            <p:nvPr/>
          </p:nvCxnSpPr>
          <p:spPr bwMode="auto">
            <a:xfrm flipH="1">
              <a:off x="900" y="1905"/>
              <a:ext cx="1890" cy="150"/>
            </a:xfrm>
            <a:prstGeom prst="straightConnector1">
              <a:avLst/>
            </a:prstGeom>
            <a:noFill/>
            <a:ln w="76200" cmpd="tri">
              <a:pattFill prst="pct30">
                <a:fgClr>
                  <a:srgbClr val="17365D"/>
                </a:fgClr>
                <a:bgClr>
                  <a:srgbClr val="FFFFFF"/>
                </a:bgClr>
              </a:pattFill>
              <a:round/>
              <a:headEnd type="diamond" w="med" len="med"/>
              <a:tailEnd type="diamond" w="med" len="med"/>
            </a:ln>
          </p:spPr>
        </p:cxn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80" y="1020"/>
              <a:ext cx="1620" cy="1785"/>
              <a:chOff x="1080" y="1020"/>
              <a:chExt cx="1620" cy="1785"/>
            </a:xfrm>
          </p:grpSpPr>
          <p:cxnSp>
            <p:nvCxnSpPr>
              <p:cNvPr id="7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620" y="1107"/>
                <a:ext cx="555" cy="1665"/>
              </a:xfrm>
              <a:prstGeom prst="straightConnector1">
                <a:avLst/>
              </a:prstGeom>
              <a:noFill/>
              <a:ln w="76200" cap="rnd" cmpd="tri">
                <a:solidFill>
                  <a:srgbClr val="002060"/>
                </a:solid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8" name="AutoShape 15"/>
              <p:cNvCxnSpPr>
                <a:cxnSpLocks noChangeShapeType="1"/>
              </p:cNvCxnSpPr>
              <p:nvPr/>
            </p:nvCxnSpPr>
            <p:spPr bwMode="auto">
              <a:xfrm flipH="1" flipV="1">
                <a:off x="1785" y="1020"/>
                <a:ext cx="135" cy="1785"/>
              </a:xfrm>
              <a:prstGeom prst="straightConnector1">
                <a:avLst/>
              </a:prstGeom>
              <a:noFill/>
              <a:ln w="76200" cmpd="tri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9" name="AutoShape 16"/>
              <p:cNvCxnSpPr>
                <a:cxnSpLocks noChangeShapeType="1"/>
              </p:cNvCxnSpPr>
              <p:nvPr/>
            </p:nvCxnSpPr>
            <p:spPr bwMode="auto">
              <a:xfrm>
                <a:off x="1515" y="1185"/>
                <a:ext cx="660" cy="1587"/>
              </a:xfrm>
              <a:prstGeom prst="straightConnector1">
                <a:avLst/>
              </a:prstGeom>
              <a:noFill/>
              <a:ln w="76200" cmpd="tri">
                <a:solidFill>
                  <a:srgbClr val="002060"/>
                </a:solid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10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320" y="1320"/>
                <a:ext cx="1169" cy="1245"/>
              </a:xfrm>
              <a:prstGeom prst="straightConnector1">
                <a:avLst/>
              </a:prstGeom>
              <a:noFill/>
              <a:ln w="76200" cmpd="tri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11" name="AutoShape 18"/>
              <p:cNvCxnSpPr>
                <a:cxnSpLocks noChangeShapeType="1"/>
              </p:cNvCxnSpPr>
              <p:nvPr/>
            </p:nvCxnSpPr>
            <p:spPr bwMode="auto">
              <a:xfrm flipH="1">
                <a:off x="1080" y="1560"/>
                <a:ext cx="1620" cy="765"/>
              </a:xfrm>
              <a:prstGeom prst="straightConnector1">
                <a:avLst/>
              </a:prstGeom>
              <a:noFill/>
              <a:ln w="76200" cmpd="tri">
                <a:solidFill>
                  <a:srgbClr val="002060"/>
                </a:solid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12" name="AutoShape 19"/>
              <p:cNvCxnSpPr>
                <a:cxnSpLocks noChangeShapeType="1"/>
              </p:cNvCxnSpPr>
              <p:nvPr/>
            </p:nvCxnSpPr>
            <p:spPr bwMode="auto">
              <a:xfrm flipH="1" flipV="1">
                <a:off x="1245" y="1395"/>
                <a:ext cx="1244" cy="1170"/>
              </a:xfrm>
              <a:prstGeom prst="straightConnector1">
                <a:avLst/>
              </a:prstGeom>
              <a:noFill/>
              <a:ln w="76200" cmpd="tri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 type="diamond" w="med" len="med"/>
              </a:ln>
            </p:spPr>
          </p:cxnSp>
        </p:grpSp>
      </p:grpSp>
      <p:pic>
        <p:nvPicPr>
          <p:cNvPr id="9219" name="Рисунок 12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1071563"/>
            <a:ext cx="11763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13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1143000"/>
            <a:ext cx="117633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14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642938"/>
            <a:ext cx="1176337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Рисунок 15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500063"/>
            <a:ext cx="11763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16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7663" y="1071563"/>
            <a:ext cx="1176337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Рисунок 17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1857375"/>
            <a:ext cx="1176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8" descr="snowmann000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2714625"/>
            <a:ext cx="1133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543568" y="4357694"/>
            <a:ext cx="8600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Спасибо за зарядку 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00034" y="642918"/>
            <a:ext cx="4286250" cy="3571875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200" b="1" i="1" dirty="0" smtClean="0"/>
              <a:t>      </a:t>
            </a:r>
            <a:r>
              <a:rPr lang="ru-RU" sz="1600" b="1" i="1" dirty="0" smtClean="0"/>
              <a:t>«</a:t>
            </a:r>
            <a:r>
              <a:rPr lang="ru-RU" sz="1600" b="1" i="1" dirty="0" smtClean="0">
                <a:solidFill>
                  <a:srgbClr val="002060"/>
                </a:solidFill>
              </a:rPr>
              <a:t>Красноярский    край...»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 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На три тысячи верст он разлегся в длину 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-Обойти и объехать такое не просто... 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Чуть не тысяча штук </a:t>
            </a:r>
            <a:r>
              <a:rPr lang="ru-RU" sz="1200" b="1" dirty="0" err="1" smtClean="0">
                <a:solidFill>
                  <a:srgbClr val="002060"/>
                </a:solidFill>
              </a:rPr>
              <a:t>Люксембургов</a:t>
            </a:r>
            <a:r>
              <a:rPr lang="ru-RU" sz="1200" b="1" dirty="0" smtClean="0">
                <a:solidFill>
                  <a:srgbClr val="002060"/>
                </a:solidFill>
              </a:rPr>
              <a:t> ему, 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Десять полных Великобритании по росту. 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А какой он? Он разный... 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Устав от степей,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Хочешь в горы? Ступай в грозовые Саяны!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Хочешь реки? С обрыва ныряй в Енисей! 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1200" b="1" dirty="0" smtClean="0">
                <a:solidFill>
                  <a:srgbClr val="002060"/>
                </a:solidFill>
              </a:rPr>
              <a:t>Хочешь море? Два шага до океана!</a:t>
            </a:r>
            <a:r>
              <a:rPr lang="ru-RU" sz="1400" b="1" dirty="0" smtClean="0">
                <a:solidFill>
                  <a:srgbClr val="002060"/>
                </a:solidFill>
              </a:rPr>
              <a:t>».</a:t>
            </a:r>
          </a:p>
          <a:p>
            <a:pPr algn="just"/>
            <a:endParaRPr lang="ru-RU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428605"/>
            <a:ext cx="378621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6116" y="500042"/>
            <a:ext cx="5643602" cy="11430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Столица Красноярского края</a:t>
            </a:r>
            <a:endParaRPr lang="ru-RU" b="1" dirty="0"/>
          </a:p>
        </p:txBody>
      </p:sp>
      <p:pic>
        <p:nvPicPr>
          <p:cNvPr id="5122" name="Picture 2" descr="C:\Documents and Settings\Admin\Рабочий стол\rh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571612"/>
            <a:ext cx="5429288" cy="2658663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rh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14753"/>
            <a:ext cx="3714776" cy="2357454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Рабочий стол\rh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800475"/>
            <a:ext cx="4572032" cy="2271731"/>
          </a:xfrm>
          <a:prstGeom prst="rect">
            <a:avLst/>
          </a:prstGeom>
          <a:noFill/>
        </p:spPr>
      </p:pic>
      <p:pic>
        <p:nvPicPr>
          <p:cNvPr id="5126" name="Picture 6" descr="C:\Documents and Settings\Admin\Рабочий стол\rh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28604"/>
            <a:ext cx="2786081" cy="357189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14480" y="3357562"/>
            <a:ext cx="5088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КРАСНОЯРСК</a:t>
            </a:r>
            <a:endParaRPr lang="ru-RU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хлопотин"/>
          <p:cNvPicPr>
            <a:picLocks noChangeAspect="1" noChangeArrowheads="1"/>
          </p:cNvPicPr>
          <p:nvPr/>
        </p:nvPicPr>
        <p:blipFill>
          <a:blip r:embed="rId2"/>
          <a:srcRect l="4871" t="6711" r="4871" b="6711"/>
          <a:stretch>
            <a:fillRect/>
          </a:stretch>
        </p:blipFill>
        <p:spPr bwMode="auto">
          <a:xfrm>
            <a:off x="1785919" y="571481"/>
            <a:ext cx="4429156" cy="3083982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15365" name="Picture 5" descr="kras_gr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500042"/>
            <a:ext cx="1879600" cy="2374900"/>
          </a:xfrm>
          <a:prstGeom prst="rect">
            <a:avLst/>
          </a:prstGeom>
          <a:noFill/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95288" y="3573463"/>
            <a:ext cx="82089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ru-RU" sz="3200" b="1" dirty="0"/>
              <a:t>	</a:t>
            </a:r>
            <a:r>
              <a:rPr lang="ru-RU" sz="2000" b="1" dirty="0"/>
              <a:t>«Ты живешь в Красноярском крае – на замечательной земле, которая богаче и щедрее любой сказочной страны. Она богата своими бескрайними полями, лесами и реками, скрытыми в ее недрах полезными ископаемыми. И все это принадлежит тебе! Только нужно научиться этими богатствами умело пользоваться и беречь их</a:t>
            </a:r>
            <a:r>
              <a:rPr lang="ru-RU" sz="2000" b="1" dirty="0" smtClean="0"/>
              <a:t>».</a:t>
            </a:r>
            <a:endParaRPr lang="ru-RU" sz="2000" b="1" dirty="0"/>
          </a:p>
          <a:p>
            <a:pPr marL="342900" indent="-342900" algn="just">
              <a:spcBef>
                <a:spcPct val="20000"/>
              </a:spcBef>
            </a:pPr>
            <a:r>
              <a:rPr lang="en-US" sz="2000" b="1" dirty="0" smtClean="0"/>
              <a:t>        </a:t>
            </a:r>
            <a:r>
              <a:rPr lang="ru-RU" sz="2000" b="1" dirty="0" smtClean="0"/>
              <a:t>Губернатор </a:t>
            </a:r>
            <a:r>
              <a:rPr lang="ru-RU" sz="2000" b="1" dirty="0"/>
              <a:t>Красноярского края А.Г. </a:t>
            </a:r>
            <a:r>
              <a:rPr lang="ru-RU" sz="2000" b="1" dirty="0" err="1"/>
              <a:t>Хлопонин</a:t>
            </a:r>
            <a:endParaRPr lang="ru-RU" sz="2000" b="1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ru-RU" sz="2800" b="1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00958" y="3143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05726" y="2857496"/>
            <a:ext cx="223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Герб Красноярска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рта Росс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5429288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>
            <a:off x="2071670" y="3357562"/>
            <a:ext cx="2500330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13965" y="3758408"/>
            <a:ext cx="44450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 стрелкой 8"/>
          <p:cNvCxnSpPr/>
          <p:nvPr/>
        </p:nvCxnSpPr>
        <p:spPr>
          <a:xfrm rot="5400000" flipH="1" flipV="1">
            <a:off x="3821901" y="3679033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9124" y="2786058"/>
            <a:ext cx="128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Норильск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14753"/>
            <a:ext cx="92869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1 -0.0007 L -0.10208 -0.1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T_107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605506" cy="5786478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86381" y="428604"/>
            <a:ext cx="3286148" cy="3429024"/>
            <a:chOff x="3833" y="1071"/>
            <a:chExt cx="1814" cy="1860"/>
          </a:xfrm>
        </p:grpSpPr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3833" y="1071"/>
              <a:ext cx="1814" cy="186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49001"/>
                  </a:schemeClr>
                </a:gs>
                <a:gs pos="100000">
                  <a:schemeClr val="accent1">
                    <a:gamma/>
                    <a:tint val="82353"/>
                    <a:invGamma/>
                    <a:alpha val="19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3878" y="1162"/>
              <a:ext cx="1769" cy="176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Таймырский</a:t>
              </a:r>
            </a:p>
            <a:p>
              <a:pPr algn="ctr"/>
              <a:r>
                <a:rPr lang="ru-RU" sz="3600" kern="10" dirty="0" err="1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Долгано</a:t>
              </a:r>
              <a:r>
                <a:rPr lang="ru-RU" sz="3600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-</a:t>
              </a:r>
            </a:p>
            <a:p>
              <a:pPr algn="ctr"/>
              <a:r>
                <a:rPr lang="ru-RU" sz="3600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Ненецкий</a:t>
              </a:r>
            </a:p>
            <a:p>
              <a:pPr algn="ctr"/>
              <a:r>
                <a:rPr lang="ru-RU" sz="3600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муниципальный</a:t>
              </a:r>
            </a:p>
            <a:p>
              <a:pPr algn="ctr"/>
              <a:r>
                <a:rPr lang="ru-RU" sz="3600" kern="10" dirty="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район</a:t>
              </a:r>
            </a:p>
          </p:txBody>
        </p:sp>
      </p:grpSp>
      <p:pic>
        <p:nvPicPr>
          <p:cNvPr id="6147" name="Picture 3" descr="C:\Documents and Settings\Admin\Рабочий стол\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071942"/>
            <a:ext cx="3286148" cy="2071701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8183880" cy="642942"/>
          </a:xfrm>
        </p:spPr>
        <p:txBody>
          <a:bodyPr>
            <a:normAutofit/>
          </a:bodyPr>
          <a:lstStyle/>
          <a:p>
            <a:r>
              <a:rPr lang="ru-RU" dirty="0" smtClean="0"/>
              <a:t>Столица автономного округа</a:t>
            </a:r>
            <a:endParaRPr lang="ru-RU" dirty="0"/>
          </a:p>
        </p:txBody>
      </p:sp>
      <p:pic>
        <p:nvPicPr>
          <p:cNvPr id="1026" name="Picture 2" descr="C:\Documents and Settings\Admin\Рабочий стол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142985"/>
            <a:ext cx="5643601" cy="40005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3108" y="5357826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Дудинка – портовый город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Символы Таймырского автономного  округа</a:t>
            </a:r>
            <a:endParaRPr lang="ru-RU" b="1" dirty="0"/>
          </a:p>
        </p:txBody>
      </p:sp>
      <p:pic>
        <p:nvPicPr>
          <p:cNvPr id="3" name="Picture 2" descr="gerb_taimy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2982913" cy="3573463"/>
          </a:xfrm>
          <a:prstGeom prst="rect">
            <a:avLst/>
          </a:prstGeom>
          <a:noFill/>
        </p:spPr>
      </p:pic>
      <p:pic>
        <p:nvPicPr>
          <p:cNvPr id="4" name="Picture 2" descr="flag_taimy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71612"/>
            <a:ext cx="3760787" cy="2500313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86314" y="4429132"/>
            <a:ext cx="3876686" cy="519113"/>
          </a:xfrm>
          <a:prstGeom prst="rect">
            <a:avLst/>
          </a:prstGeom>
          <a:gradFill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gamma/>
                  <a:invGamma/>
                  <a:alpha val="6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NewZelek" pitchFamily="82" charset="0"/>
              </a:rPr>
              <a:t>Флаг Таймыра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472" y="5357826"/>
            <a:ext cx="3948124" cy="519113"/>
          </a:xfrm>
          <a:prstGeom prst="rect">
            <a:avLst/>
          </a:prstGeom>
          <a:gradFill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gamma/>
                  <a:invGamma/>
                  <a:alpha val="6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smtClean="0">
                <a:latin typeface="NewZelek" pitchFamily="82" charset="0"/>
              </a:rPr>
              <a:t>Герб Таймыра</a:t>
            </a:r>
            <a:endParaRPr lang="ru-RU" sz="2800" dirty="0">
              <a:latin typeface="NewZelek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рта Росс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8286808" cy="478590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654032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Наша страна -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57686" y="28572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Россия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2180" y="2858292"/>
            <a:ext cx="4445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p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929066"/>
            <a:ext cx="3714776" cy="1928826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857232"/>
            <a:ext cx="221457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000108"/>
            <a:ext cx="219183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00364" y="1500174"/>
            <a:ext cx="32147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Долганы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Ненцы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Эвенки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Кеты</a:t>
            </a:r>
          </a:p>
          <a:p>
            <a:r>
              <a:rPr lang="ru-RU" sz="3200" b="1" dirty="0" err="1" smtClean="0">
                <a:solidFill>
                  <a:srgbClr val="0070C0"/>
                </a:solidFill>
              </a:rPr>
              <a:t>Секульпы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14290"/>
            <a:ext cx="5000660" cy="12033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Коренные жители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        </a:t>
            </a:r>
            <a:r>
              <a:rPr lang="ru-RU" b="1" dirty="0" smtClean="0">
                <a:solidFill>
                  <a:srgbClr val="0070C0"/>
                </a:solidFill>
              </a:rPr>
              <a:t>Таймыра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3186106" cy="57150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Наш город -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Documents and Settings\Admin\Рабочий стол\28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42910" y="1785926"/>
            <a:ext cx="4714907" cy="4071966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uth,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28604"/>
            <a:ext cx="2301697" cy="33306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00760" y="3857628"/>
            <a:ext cx="300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Герб  Норильска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0" y="500042"/>
            <a:ext cx="282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Норильск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57422" y="5357826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Тундра и лесотундра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3" descr="D:\картинки\горы\DSC00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429156" cy="2671744"/>
          </a:xfrm>
          <a:prstGeom prst="rect">
            <a:avLst/>
          </a:prstGeom>
          <a:noFill/>
        </p:spPr>
      </p:pic>
      <p:pic>
        <p:nvPicPr>
          <p:cNvPr id="6" name="Picture 5" descr="D:\картинки\деревья\DSC016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3732618" cy="4976823"/>
          </a:xfrm>
          <a:prstGeom prst="rect">
            <a:avLst/>
          </a:prstGeom>
          <a:noFill/>
        </p:spPr>
      </p:pic>
      <p:pic>
        <p:nvPicPr>
          <p:cNvPr id="1030" name="Picture 6" descr="D:\картинки\НПР\Tundra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928934"/>
            <a:ext cx="435771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урок 2 презентация 1 кл\растения и ягоды\Изображение 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4143404" cy="2571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28926" y="2786058"/>
            <a:ext cx="20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,</a:t>
            </a:r>
            <a:r>
              <a:rPr lang="ru-RU" sz="2400" b="1" dirty="0" smtClean="0">
                <a:solidFill>
                  <a:srgbClr val="FF0000"/>
                </a:solidFill>
              </a:rPr>
              <a:t>Брусника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урок 2 презентация 1 кл\растения и ягоды\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571480"/>
            <a:ext cx="2357454" cy="316366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29256" y="3286124"/>
            <a:ext cx="25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Лиственница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D:\урок 2 презентация 1 кл\растения и ягоды\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286124"/>
            <a:ext cx="2286016" cy="30310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14480" y="5786454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Шиповник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D:\картинки\картинки 2\ягода\DSC01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714776" cy="23697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643702" y="5786454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Черника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Районы города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Admin\Рабочий стол\Ог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875752"/>
            <a:ext cx="3828236" cy="2338933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каир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28670"/>
            <a:ext cx="3857652" cy="2306529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Talna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71876"/>
            <a:ext cx="4000528" cy="22860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43042" y="3071810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Оганер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132" y="314324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Кайеркан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3042" y="5857892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Алыкель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6446" y="5929330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Талнах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G:\Talnah\avia\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71876"/>
            <a:ext cx="3929090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pPr algn="ctr"/>
            <a:r>
              <a:rPr lang="ru-RU" b="1" dirty="0" smtClean="0"/>
              <a:t>История Талнаха</a:t>
            </a:r>
            <a:endParaRPr lang="ru-RU" b="1" dirty="0"/>
          </a:p>
        </p:txBody>
      </p:sp>
      <p:pic>
        <p:nvPicPr>
          <p:cNvPr id="3075" name="Picture 3" descr="C:\Documents and Settings\Admin\Рабочий стол\1962 Первые палатки 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357298"/>
            <a:ext cx="3929090" cy="2357454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1963 Первые рубленые до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714488"/>
            <a:ext cx="4286280" cy="30896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3929066"/>
            <a:ext cx="4496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1962 </a:t>
            </a:r>
            <a:r>
              <a:rPr lang="ru-RU" sz="2400" b="1" dirty="0" smtClean="0"/>
              <a:t>год  </a:t>
            </a:r>
            <a:endParaRPr lang="en-US" sz="2400" b="1" dirty="0" smtClean="0"/>
          </a:p>
          <a:p>
            <a:r>
              <a:rPr lang="ru-RU" sz="2400" b="1" dirty="0" smtClean="0"/>
              <a:t>Первые палатки 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43372" y="4857760"/>
            <a:ext cx="4540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1963 год  </a:t>
            </a:r>
            <a:endParaRPr lang="en-US" sz="2400" b="1" dirty="0" smtClean="0"/>
          </a:p>
          <a:p>
            <a:r>
              <a:rPr lang="ru-RU" sz="2400" b="1" dirty="0" smtClean="0"/>
              <a:t>Первые рубленые дома.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963 Строительство клуба Ю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073128" cy="271464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1964 Клуб Юно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000528" cy="2714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3214686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1963год   </a:t>
            </a:r>
            <a:r>
              <a:rPr lang="en-US" sz="2400" b="1" dirty="0" smtClean="0"/>
              <a:t>                            1964 </a:t>
            </a:r>
            <a:r>
              <a:rPr lang="ru-RU" sz="2400" b="1" dirty="0" smtClean="0"/>
              <a:t>год                                                           </a:t>
            </a:r>
            <a:r>
              <a:rPr lang="en-US" sz="2400" b="1" dirty="0" smtClean="0"/>
              <a:t>                    </a:t>
            </a:r>
            <a:r>
              <a:rPr lang="ru-RU" sz="2400" b="1" dirty="0" smtClean="0"/>
              <a:t>Строительство клуба « Юность» 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29058" y="4357694"/>
            <a:ext cx="52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1964 го дорога на Талнах</a:t>
            </a:r>
            <a:endParaRPr lang="ru-RU" sz="2400" b="1" dirty="0"/>
          </a:p>
        </p:txBody>
      </p:sp>
      <p:pic>
        <p:nvPicPr>
          <p:cNvPr id="1028" name="Picture 4" descr="C:\Documents and Settings\Admin\Рабочий стол\1964 Дорога на Тална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143380"/>
            <a:ext cx="3143240" cy="1624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1973 Автовокз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929066"/>
            <a:ext cx="3500462" cy="2000264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1965 Автобус на Талнах форсирует Норилк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70979"/>
            <a:ext cx="4036628" cy="27468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3" y="3143249"/>
            <a:ext cx="3857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1965 год </a:t>
            </a:r>
          </a:p>
          <a:p>
            <a:r>
              <a:rPr lang="ru-RU" sz="2400" b="1" dirty="0" smtClean="0"/>
              <a:t>Автобус на Талнах</a:t>
            </a:r>
            <a:endParaRPr lang="ru-RU" sz="2400" b="1" dirty="0"/>
          </a:p>
        </p:txBody>
      </p:sp>
      <p:pic>
        <p:nvPicPr>
          <p:cNvPr id="2052" name="Picture 4" descr="C:\Documents and Settings\Admin\Рабочий стол\гор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500042"/>
            <a:ext cx="4000528" cy="26432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86314" y="3143248"/>
            <a:ext cx="3409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1975год </a:t>
            </a:r>
          </a:p>
          <a:p>
            <a:r>
              <a:rPr lang="ru-RU" sz="2400" b="1" dirty="0" smtClean="0"/>
              <a:t>улица Строителей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14942" y="4929198"/>
            <a:ext cx="2345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1973год </a:t>
            </a:r>
          </a:p>
          <a:p>
            <a:r>
              <a:rPr lang="ru-RU" sz="2400" b="1" dirty="0" smtClean="0"/>
              <a:t> Автовокзал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183880" cy="7858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Талнах – 1980-1990г.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Admin\Рабочий стол\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3907105" cy="26659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0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6"/>
            <a:ext cx="4357718" cy="2714644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3857652" cy="2357454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img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571876"/>
            <a:ext cx="4357718" cy="235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Рабочий стол\P9090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3786214" cy="2286016"/>
          </a:xfrm>
          <a:prstGeom prst="rect">
            <a:avLst/>
          </a:prstGeom>
          <a:noFill/>
        </p:spPr>
      </p:pic>
      <p:pic>
        <p:nvPicPr>
          <p:cNvPr id="3076" name="Picture 4" descr="G:\картинки\-= НПР=-\Р-к Комсомольский - работаВ.П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000108"/>
            <a:ext cx="4357718" cy="2357454"/>
          </a:xfrm>
          <a:prstGeom prst="rect">
            <a:avLst/>
          </a:prstGeom>
          <a:noFill/>
        </p:spPr>
      </p:pic>
      <p:pic>
        <p:nvPicPr>
          <p:cNvPr id="3077" name="Picture 5" descr="G:\картинки\город\DSC01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714752"/>
            <a:ext cx="4357718" cy="2110191"/>
          </a:xfrm>
          <a:prstGeom prst="rect">
            <a:avLst/>
          </a:prstGeom>
          <a:noFill/>
        </p:spPr>
      </p:pic>
      <p:pic>
        <p:nvPicPr>
          <p:cNvPr id="3078" name="Picture 6" descr="G:\Talnah\DSCN0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786182" cy="214313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3286124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Рудник «Скалистый»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7686" y="3286124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Рудник «Комсомольский»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76" y="6000768"/>
            <a:ext cx="254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Рудник «Маяк»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562" y="6027003"/>
            <a:ext cx="4046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Рудник «Октябрьский»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786742" cy="7143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Талнах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– рудная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столица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/>
              <a:t>Столица нашей Родины</a:t>
            </a:r>
            <a:endParaRPr lang="ru-RU" b="1" dirty="0"/>
          </a:p>
        </p:txBody>
      </p:sp>
      <p:pic>
        <p:nvPicPr>
          <p:cNvPr id="2050" name="Picture 2" descr="C:\Documents and Settings\Admin\Рабочий стол\v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592" y="1357298"/>
            <a:ext cx="4276283" cy="2786082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v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57298"/>
            <a:ext cx="4125951" cy="2643206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v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714752"/>
            <a:ext cx="4143404" cy="2214578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v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714752"/>
            <a:ext cx="4214841" cy="221457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14612" y="3571876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МОСКВА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29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Талнах -сегодня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9" name="Picture 3" descr="C:\Documents and Settings\Admin\Рабочий стол\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4143403" cy="2571768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Талнах 500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429000"/>
            <a:ext cx="4286280" cy="2571768"/>
          </a:xfrm>
          <a:prstGeom prst="rect">
            <a:avLst/>
          </a:prstGeom>
          <a:noFill/>
        </p:spPr>
      </p:pic>
      <p:pic>
        <p:nvPicPr>
          <p:cNvPr id="4102" name="Picture 6" descr="G:\НорТол\ТалнахЕлк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4071966" cy="2357455"/>
          </a:xfrm>
          <a:prstGeom prst="rect">
            <a:avLst/>
          </a:prstGeom>
          <a:noFill/>
        </p:spPr>
      </p:pic>
      <p:pic>
        <p:nvPicPr>
          <p:cNvPr id="4103" name="Picture 7" descr="G:\Talnah\Talnah\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142984"/>
            <a:ext cx="428628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 первооткрывателям </a:t>
            </a:r>
            <a:r>
              <a:rPr lang="ru-RU" dirty="0" err="1" smtClean="0"/>
              <a:t>Талнаха</a:t>
            </a:r>
            <a:endParaRPr lang="ru-RU" dirty="0"/>
          </a:p>
        </p:txBody>
      </p:sp>
      <p:pic>
        <p:nvPicPr>
          <p:cNvPr id="10" name="Picture 2" descr="C:\Documents and Settings\Admin\Рабочий стол\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450" y="1643050"/>
            <a:ext cx="3419953" cy="4357718"/>
          </a:xfrm>
          <a:prstGeom prst="rect">
            <a:avLst/>
          </a:prstGeom>
          <a:noFill/>
        </p:spPr>
      </p:pic>
      <p:pic>
        <p:nvPicPr>
          <p:cNvPr id="2050" name="Picture 2" descr="G:\Talnah\Talnah\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4786346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Admin\Рабочий стол\0012_copy_3z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571612"/>
            <a:ext cx="4143404" cy="3214710"/>
          </a:xfrm>
          <a:prstGeom prst="rect">
            <a:avLst/>
          </a:prstGeom>
          <a:noFill/>
        </p:spPr>
      </p:pic>
      <p:pic>
        <p:nvPicPr>
          <p:cNvPr id="2054" name="Picture 6" descr="G:\картинки\Norilsk\TUN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71612"/>
            <a:ext cx="3500462" cy="32147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642918"/>
            <a:ext cx="6929486" cy="7858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Достопримечательности      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               Талнаха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728" y="5000636"/>
            <a:ext cx="6463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 smtClean="0">
                <a:solidFill>
                  <a:schemeClr val="accent1"/>
                </a:solidFill>
              </a:rPr>
              <a:t>Крас-ны-е</a:t>
            </a:r>
            <a:r>
              <a:rPr lang="ru-RU" sz="4400" b="1" dirty="0" smtClean="0">
                <a:solidFill>
                  <a:schemeClr val="accent1"/>
                </a:solidFill>
              </a:rPr>
              <a:t>   </a:t>
            </a:r>
            <a:r>
              <a:rPr lang="ru-RU" sz="4400" b="1" dirty="0" err="1" smtClean="0">
                <a:solidFill>
                  <a:schemeClr val="accent1"/>
                </a:solidFill>
              </a:rPr>
              <a:t>кам-ни</a:t>
            </a:r>
            <a:endParaRPr lang="ru-RU" sz="4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4714884"/>
            <a:ext cx="3500462" cy="928694"/>
          </a:xfrm>
        </p:spPr>
        <p:txBody>
          <a:bodyPr>
            <a:noAutofit/>
          </a:bodyPr>
          <a:lstStyle/>
          <a:p>
            <a:r>
              <a:rPr lang="ru-RU" sz="4400" dirty="0" err="1" smtClean="0"/>
              <a:t>Руд-ни-ки</a:t>
            </a:r>
            <a:endParaRPr lang="ru-RU" sz="4400" dirty="0"/>
          </a:p>
        </p:txBody>
      </p:sp>
      <p:pic>
        <p:nvPicPr>
          <p:cNvPr id="5" name="Picture 4" descr="G:\картинки\-= НПР=-\Р-к Комсомольский - работаВ.П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4150208" cy="3429024"/>
          </a:xfrm>
          <a:prstGeom prst="rect">
            <a:avLst/>
          </a:prstGeom>
          <a:noFill/>
        </p:spPr>
      </p:pic>
      <p:pic>
        <p:nvPicPr>
          <p:cNvPr id="6" name="Picture 6" descr="G:\Talnah\DSCN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3929058" cy="2857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4071942"/>
            <a:ext cx="3714776" cy="1285884"/>
          </a:xfrm>
        </p:spPr>
        <p:txBody>
          <a:bodyPr>
            <a:normAutofit/>
          </a:bodyPr>
          <a:lstStyle/>
          <a:p>
            <a:r>
              <a:rPr lang="ru-RU" sz="4400" dirty="0" err="1" smtClean="0"/>
              <a:t>Тур-ба-зы</a:t>
            </a:r>
            <a:endParaRPr lang="ru-RU" dirty="0"/>
          </a:p>
        </p:txBody>
      </p:sp>
      <p:pic>
        <p:nvPicPr>
          <p:cNvPr id="1026" name="Picture 2" descr="C:\Documents and Settings\Admin\Рабочий стол\DSC01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34" y="500042"/>
            <a:ext cx="3929090" cy="2571768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DSC01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038564" cy="3028923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Турбаз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286124"/>
            <a:ext cx="4000528" cy="2247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642942"/>
          </a:xfrm>
        </p:spPr>
        <p:txBody>
          <a:bodyPr/>
          <a:lstStyle/>
          <a:p>
            <a:r>
              <a:rPr lang="ru-RU" b="1" dirty="0" smtClean="0"/>
              <a:t>Символы нашей страны</a:t>
            </a:r>
            <a:endParaRPr lang="ru-RU" b="1" dirty="0"/>
          </a:p>
        </p:txBody>
      </p:sp>
      <p:pic>
        <p:nvPicPr>
          <p:cNvPr id="3" name="Picture 2" descr="Флаг Росс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337" y="1214422"/>
            <a:ext cx="2800770" cy="4286279"/>
          </a:xfrm>
          <a:prstGeom prst="rect">
            <a:avLst/>
          </a:prstGeom>
          <a:noFill/>
        </p:spPr>
      </p:pic>
      <p:pic>
        <p:nvPicPr>
          <p:cNvPr id="4" name="Picture 2" descr="Герб росс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1285860"/>
            <a:ext cx="264320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00430" y="4929198"/>
            <a:ext cx="2500330" cy="523220"/>
          </a:xfrm>
          <a:prstGeom prst="rect">
            <a:avLst/>
          </a:prstGeom>
          <a:gradFill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gamma/>
                  <a:invGamma/>
                  <a:alpha val="6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NewZelek" pitchFamily="82" charset="0"/>
              </a:rPr>
              <a:t>Герб России</a:t>
            </a:r>
          </a:p>
        </p:txBody>
      </p:sp>
      <p:pic>
        <p:nvPicPr>
          <p:cNvPr id="3074" name="Picture 2" descr="C:\Documents and Settings\Admin\Рабочий стол\Гимн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214422"/>
            <a:ext cx="2643206" cy="4071966"/>
          </a:xfrm>
          <a:prstGeom prst="rect">
            <a:avLst/>
          </a:prstGeom>
          <a:noFill/>
        </p:spPr>
      </p:pic>
      <p:pic>
        <p:nvPicPr>
          <p:cNvPr id="7" name="gimn_-_gimn_rossiiso_slovam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6286512" y="5429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0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1051560"/>
          </a:xfrm>
        </p:spPr>
        <p:txBody>
          <a:bodyPr/>
          <a:lstStyle/>
          <a:p>
            <a:r>
              <a:rPr lang="ru-RU" b="1" dirty="0" smtClean="0"/>
              <a:t>Президент нашей страны</a:t>
            </a:r>
            <a:endParaRPr lang="ru-RU" b="1" dirty="0"/>
          </a:p>
        </p:txBody>
      </p:sp>
      <p:pic>
        <p:nvPicPr>
          <p:cNvPr id="4098" name="Picture 2" descr="C:\Documents and Settings\Admin\Рабочий стол\президен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428736"/>
            <a:ext cx="3000395" cy="38576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5357826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Медведев Дмитрий Анатольевич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рта Росс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286808" cy="542928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4043362" cy="654032"/>
          </a:xfrm>
        </p:spPr>
        <p:txBody>
          <a:bodyPr>
            <a:normAutofit/>
          </a:bodyPr>
          <a:lstStyle/>
          <a:p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70808" y="2858291"/>
            <a:ext cx="4445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2071670" y="3357562"/>
            <a:ext cx="2500330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28351 0.136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44181" y="1214422"/>
            <a:ext cx="8699819" cy="258532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Физминутка</a:t>
            </a: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«Лови снежинку!»</a:t>
            </a:r>
          </a:p>
        </p:txBody>
      </p:sp>
      <p:pic>
        <p:nvPicPr>
          <p:cNvPr id="5" name="580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71472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7158" y="2928934"/>
            <a:ext cx="1200150" cy="1133475"/>
            <a:chOff x="900" y="1020"/>
            <a:chExt cx="1890" cy="1785"/>
          </a:xfrm>
          <a:effectLst>
            <a:glow rad="101600">
              <a:srgbClr val="002060">
                <a:alpha val="60000"/>
              </a:srgbClr>
            </a:glow>
          </a:effectLst>
        </p:grpSpPr>
        <p:cxnSp>
          <p:nvCxnSpPr>
            <p:cNvPr id="15" name="AutoShape 11"/>
            <p:cNvCxnSpPr>
              <a:cxnSpLocks noChangeShapeType="1"/>
            </p:cNvCxnSpPr>
            <p:nvPr/>
          </p:nvCxnSpPr>
          <p:spPr bwMode="auto">
            <a:xfrm flipH="1" flipV="1">
              <a:off x="990" y="1650"/>
              <a:ext cx="1710" cy="600"/>
            </a:xfrm>
            <a:prstGeom prst="straightConnector1">
              <a:avLst/>
            </a:prstGeom>
            <a:noFill/>
            <a:ln w="76200">
              <a:solidFill>
                <a:srgbClr val="002060"/>
              </a:solidFill>
              <a:round/>
              <a:headEnd type="diamond" w="med" len="med"/>
              <a:tailEnd type="diamond" w="med" len="med"/>
            </a:ln>
          </p:spPr>
        </p:cxnSp>
        <p:cxnSp>
          <p:nvCxnSpPr>
            <p:cNvPr id="16" name="AutoShape 12"/>
            <p:cNvCxnSpPr>
              <a:cxnSpLocks noChangeShapeType="1"/>
            </p:cNvCxnSpPr>
            <p:nvPr/>
          </p:nvCxnSpPr>
          <p:spPr bwMode="auto">
            <a:xfrm flipH="1">
              <a:off x="900" y="1905"/>
              <a:ext cx="1890" cy="150"/>
            </a:xfrm>
            <a:prstGeom prst="straightConnector1">
              <a:avLst/>
            </a:prstGeom>
            <a:noFill/>
            <a:ln w="76200">
              <a:pattFill prst="pct30">
                <a:fgClr>
                  <a:srgbClr val="17365D"/>
                </a:fgClr>
                <a:bgClr>
                  <a:srgbClr val="FFFFFF"/>
                </a:bgClr>
              </a:pattFill>
              <a:round/>
              <a:headEnd type="diamond" w="med" len="med"/>
              <a:tailEnd type="diamond" w="med" len="med"/>
            </a:ln>
          </p:spPr>
        </p:cxn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80" y="1020"/>
              <a:ext cx="1620" cy="1785"/>
              <a:chOff x="1080" y="1020"/>
              <a:chExt cx="1620" cy="1785"/>
            </a:xfrm>
          </p:grpSpPr>
          <p:cxnSp>
            <p:nvCxnSpPr>
              <p:cNvPr id="1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620" y="1107"/>
                <a:ext cx="555" cy="1665"/>
              </a:xfrm>
              <a:prstGeom prst="straightConnector1">
                <a:avLst/>
              </a:prstGeom>
              <a:noFill/>
              <a:ln w="76200" cap="rnd">
                <a:solidFill>
                  <a:srgbClr val="002060"/>
                </a:solid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19" name="AutoShape 15"/>
              <p:cNvCxnSpPr>
                <a:cxnSpLocks noChangeShapeType="1"/>
              </p:cNvCxnSpPr>
              <p:nvPr/>
            </p:nvCxnSpPr>
            <p:spPr bwMode="auto">
              <a:xfrm flipH="1" flipV="1">
                <a:off x="1785" y="1020"/>
                <a:ext cx="135" cy="1785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20" name="AutoShape 16"/>
              <p:cNvCxnSpPr>
                <a:cxnSpLocks noChangeShapeType="1"/>
              </p:cNvCxnSpPr>
              <p:nvPr/>
            </p:nvCxnSpPr>
            <p:spPr bwMode="auto">
              <a:xfrm>
                <a:off x="1515" y="1185"/>
                <a:ext cx="660" cy="1587"/>
              </a:xfrm>
              <a:prstGeom prst="straightConnector1">
                <a:avLst/>
              </a:prstGeom>
              <a:noFill/>
              <a:ln w="76200">
                <a:solidFill>
                  <a:srgbClr val="002060"/>
                </a:solid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2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320" y="1320"/>
                <a:ext cx="1169" cy="1245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22" name="AutoShape 18"/>
              <p:cNvCxnSpPr>
                <a:cxnSpLocks noChangeShapeType="1"/>
              </p:cNvCxnSpPr>
              <p:nvPr/>
            </p:nvCxnSpPr>
            <p:spPr bwMode="auto">
              <a:xfrm flipH="1">
                <a:off x="1080" y="1560"/>
                <a:ext cx="1620" cy="765"/>
              </a:xfrm>
              <a:prstGeom prst="straightConnector1">
                <a:avLst/>
              </a:prstGeom>
              <a:noFill/>
              <a:ln w="76200">
                <a:solidFill>
                  <a:srgbClr val="002060"/>
                </a:solidFill>
                <a:round/>
                <a:headEnd type="diamond" w="med" len="med"/>
                <a:tailEnd type="diamond" w="med" len="med"/>
              </a:ln>
            </p:spPr>
          </p:cxnSp>
          <p:cxnSp>
            <p:nvCxnSpPr>
              <p:cNvPr id="23" name="AutoShape 19"/>
              <p:cNvCxnSpPr>
                <a:cxnSpLocks noChangeShapeType="1"/>
              </p:cNvCxnSpPr>
              <p:nvPr/>
            </p:nvCxnSpPr>
            <p:spPr bwMode="auto">
              <a:xfrm flipH="1" flipV="1">
                <a:off x="1245" y="1395"/>
                <a:ext cx="1244" cy="1170"/>
              </a:xfrm>
              <a:prstGeom prst="straightConnector1">
                <a:avLst/>
              </a:prstGeom>
              <a:noFill/>
              <a:ln w="76200">
                <a:pattFill prst="pct30">
                  <a:fgClr>
                    <a:srgbClr val="17365D"/>
                  </a:fgClr>
                  <a:bgClr>
                    <a:srgbClr val="FFFFFF"/>
                  </a:bgClr>
                </a:pattFill>
                <a:round/>
                <a:headEnd type="diamond" w="med" len="med"/>
                <a:tailEnd type="diamond" w="med" len="med"/>
              </a:ln>
            </p:spPr>
          </p:cxnSp>
        </p:grpSp>
      </p:grpSp>
      <p:pic>
        <p:nvPicPr>
          <p:cNvPr id="4099" name="Рисунок 13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1763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93802E-7 C 2.5E-6 0.14986 0.08698 0.27313 0.19323 0.27313 C 0.3184 0.27313 0.36354 0.13645 0.38264 0.05435 L 0.40225 -0.05435 C 0.42187 -0.13645 0.46996 -0.27289 0.61128 -0.27289 C 0.70191 -0.27289 0.80486 -0.14986 0.80486 -6.93802E-7 C 0.80486 0.14986 0.70191 0.27313 0.61128 0.27313 C 0.46996 0.27313 0.42187 0.13645 0.40225 0.05435 L 0.38264 -0.05435 C 0.36354 -0.13645 0.3184 -0.27289 0.19323 -0.27289 C 0.08698 -0.27289 2.5E-6 -0.14986 2.5E-6 -6.93802E-7 Z " pathEditMode="relative" rAng="0" ptsTypes="ffFffffFfff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28596" y="642918"/>
            <a:ext cx="1200150" cy="1133475"/>
            <a:chOff x="900" y="1020"/>
            <a:chExt cx="1890" cy="1785"/>
          </a:xfrm>
          <a:effectLst>
            <a:glow rad="228600">
              <a:srgbClr val="002060">
                <a:alpha val="40000"/>
              </a:srgbClr>
            </a:glow>
          </a:effectLst>
        </p:grpSpPr>
        <p:cxnSp>
          <p:nvCxnSpPr>
            <p:cNvPr id="4" name="AutoShape 11"/>
            <p:cNvCxnSpPr>
              <a:cxnSpLocks noChangeShapeType="1"/>
            </p:cNvCxnSpPr>
            <p:nvPr/>
          </p:nvCxnSpPr>
          <p:spPr bwMode="auto">
            <a:xfrm flipH="1" flipV="1">
              <a:off x="990" y="1650"/>
              <a:ext cx="1710" cy="600"/>
            </a:xfrm>
            <a:prstGeom prst="straightConnector1">
              <a:avLst/>
            </a:prstGeom>
            <a:ln w="76200" cmpd="thickThin">
              <a:solidFill>
                <a:schemeClr val="bg1">
                  <a:lumMod val="9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AutoShape 12"/>
            <p:cNvCxnSpPr>
              <a:cxnSpLocks noChangeShapeType="1"/>
            </p:cNvCxnSpPr>
            <p:nvPr/>
          </p:nvCxnSpPr>
          <p:spPr bwMode="auto">
            <a:xfrm flipH="1">
              <a:off x="900" y="1905"/>
              <a:ext cx="1890" cy="150"/>
            </a:xfrm>
            <a:prstGeom prst="straightConnector1">
              <a:avLst/>
            </a:prstGeom>
            <a:ln w="76200" cmpd="thickThin">
              <a:solidFill>
                <a:schemeClr val="bg1">
                  <a:lumMod val="9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80" y="1020"/>
              <a:ext cx="1620" cy="1785"/>
              <a:chOff x="1080" y="1020"/>
              <a:chExt cx="1620" cy="1785"/>
            </a:xfrm>
          </p:grpSpPr>
          <p:cxnSp>
            <p:nvCxnSpPr>
              <p:cNvPr id="7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620" y="1107"/>
                <a:ext cx="555" cy="1665"/>
              </a:xfrm>
              <a:prstGeom prst="straightConnector1">
                <a:avLst/>
              </a:prstGeom>
              <a:ln w="76200" cmpd="thickThin">
                <a:solidFill>
                  <a:schemeClr val="bg1">
                    <a:lumMod val="95000"/>
                  </a:schemeClr>
                </a:solidFill>
                <a:prstDash val="sysDot"/>
                <a:headEnd type="diamond" w="med" len="med"/>
                <a:tailEnd type="diamond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AutoShape 15"/>
              <p:cNvCxnSpPr>
                <a:cxnSpLocks noChangeShapeType="1"/>
              </p:cNvCxnSpPr>
              <p:nvPr/>
            </p:nvCxnSpPr>
            <p:spPr bwMode="auto">
              <a:xfrm flipH="1" flipV="1">
                <a:off x="1785" y="1020"/>
                <a:ext cx="135" cy="1785"/>
              </a:xfrm>
              <a:prstGeom prst="straightConnector1">
                <a:avLst/>
              </a:prstGeom>
              <a:ln w="76200" cmpd="thickThin">
                <a:solidFill>
                  <a:schemeClr val="bg1">
                    <a:lumMod val="95000"/>
                  </a:schemeClr>
                </a:solidFill>
                <a:prstDash val="sysDot"/>
                <a:headEnd type="diamond" w="med" len="med"/>
                <a:tailEnd type="diamond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AutoShape 16"/>
              <p:cNvCxnSpPr>
                <a:cxnSpLocks noChangeShapeType="1"/>
              </p:cNvCxnSpPr>
              <p:nvPr/>
            </p:nvCxnSpPr>
            <p:spPr bwMode="auto">
              <a:xfrm>
                <a:off x="1515" y="1185"/>
                <a:ext cx="660" cy="1587"/>
              </a:xfrm>
              <a:prstGeom prst="straightConnector1">
                <a:avLst/>
              </a:prstGeom>
              <a:ln w="76200" cmpd="thickThin">
                <a:solidFill>
                  <a:schemeClr val="bg1">
                    <a:lumMod val="95000"/>
                  </a:schemeClr>
                </a:solidFill>
                <a:prstDash val="sysDot"/>
                <a:headEnd type="diamond" w="med" len="med"/>
                <a:tailEnd type="diamond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320" y="1320"/>
                <a:ext cx="1169" cy="1245"/>
              </a:xfrm>
              <a:prstGeom prst="straightConnector1">
                <a:avLst/>
              </a:prstGeom>
              <a:ln w="76200" cmpd="thickThin">
                <a:solidFill>
                  <a:schemeClr val="bg1">
                    <a:lumMod val="95000"/>
                  </a:schemeClr>
                </a:solidFill>
                <a:prstDash val="sysDot"/>
                <a:headEnd type="diamond" w="med" len="med"/>
                <a:tailEnd type="diamond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AutoShape 18"/>
              <p:cNvCxnSpPr>
                <a:cxnSpLocks noChangeShapeType="1"/>
              </p:cNvCxnSpPr>
              <p:nvPr/>
            </p:nvCxnSpPr>
            <p:spPr bwMode="auto">
              <a:xfrm flipH="1">
                <a:off x="1080" y="1560"/>
                <a:ext cx="1620" cy="765"/>
              </a:xfrm>
              <a:prstGeom prst="straightConnector1">
                <a:avLst/>
              </a:prstGeom>
              <a:ln w="76200" cmpd="thickThin">
                <a:solidFill>
                  <a:schemeClr val="bg1">
                    <a:lumMod val="95000"/>
                  </a:schemeClr>
                </a:solidFill>
                <a:prstDash val="sysDot"/>
                <a:headEnd type="diamond" w="med" len="med"/>
                <a:tailEnd type="diamond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AutoShape 19"/>
              <p:cNvCxnSpPr>
                <a:cxnSpLocks noChangeShapeType="1"/>
              </p:cNvCxnSpPr>
              <p:nvPr/>
            </p:nvCxnSpPr>
            <p:spPr bwMode="auto">
              <a:xfrm flipH="1" flipV="1">
                <a:off x="1245" y="1395"/>
                <a:ext cx="1244" cy="1170"/>
              </a:xfrm>
              <a:prstGeom prst="straightConnector1">
                <a:avLst/>
              </a:prstGeom>
              <a:ln w="76200" cmpd="thickThin">
                <a:solidFill>
                  <a:schemeClr val="bg1">
                    <a:lumMod val="95000"/>
                  </a:schemeClr>
                </a:solidFill>
                <a:prstDash val="sysDot"/>
                <a:headEnd type="diamond" w="med" len="med"/>
                <a:tailEnd type="diamond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6147" name="Рисунок 13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1763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14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8" y="357188"/>
            <a:ext cx="1238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15" descr="j0336789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1071563"/>
            <a:ext cx="11763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5236E-6 L 0.61475 1.45236E-6 L 0.86441 0.70282 L 0.24861 0.70282 L 3.61111E-6 1.45236E-6 Z " pathEditMode="relative" rAng="0" ptsTypes="FFFFF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" y="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382</TotalTime>
  <Words>190</Words>
  <PresentationFormat>Экран (4:3)</PresentationFormat>
  <Paragraphs>89</Paragraphs>
  <Slides>34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Аспект</vt:lpstr>
      <vt:lpstr>   Что мы знаем о нашей стране и о своем городе?</vt:lpstr>
      <vt:lpstr>Наша страна -</vt:lpstr>
      <vt:lpstr>Столица нашей Родины</vt:lpstr>
      <vt:lpstr>Символы нашей страны</vt:lpstr>
      <vt:lpstr>Президент нашей страны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Столица Красноярского края</vt:lpstr>
      <vt:lpstr>Слайд 15</vt:lpstr>
      <vt:lpstr>Слайд 16</vt:lpstr>
      <vt:lpstr>Слайд 17</vt:lpstr>
      <vt:lpstr>Столица автономного округа</vt:lpstr>
      <vt:lpstr>Символы Таймырского автономного  округа</vt:lpstr>
      <vt:lpstr>Коренные жители           Таймыра</vt:lpstr>
      <vt:lpstr>Наш город -</vt:lpstr>
      <vt:lpstr>Слайд 22</vt:lpstr>
      <vt:lpstr>Слайд 23</vt:lpstr>
      <vt:lpstr>Районы города</vt:lpstr>
      <vt:lpstr>История Талнаха</vt:lpstr>
      <vt:lpstr>Слайд 26</vt:lpstr>
      <vt:lpstr>Слайд 27</vt:lpstr>
      <vt:lpstr>Талнах – 1980-1990г.</vt:lpstr>
      <vt:lpstr>Талнах – рудная  столица        </vt:lpstr>
      <vt:lpstr>Талнах -сегодня</vt:lpstr>
      <vt:lpstr>Памятник первооткрывателям Талнаха</vt:lpstr>
      <vt:lpstr>Достопримечательности                       Талнаха</vt:lpstr>
      <vt:lpstr>Руд-ни-ки</vt:lpstr>
      <vt:lpstr>Тур-ба-зы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страна - Россия</dc:title>
  <cp:lastModifiedBy>Admin</cp:lastModifiedBy>
  <cp:revision>50</cp:revision>
  <dcterms:modified xsi:type="dcterms:W3CDTF">2009-01-06T18:25:23Z</dcterms:modified>
</cp:coreProperties>
</file>