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64" r:id="rId2"/>
    <p:sldId id="256" r:id="rId3"/>
    <p:sldId id="271" r:id="rId4"/>
    <p:sldId id="266" r:id="rId5"/>
    <p:sldId id="270" r:id="rId6"/>
    <p:sldId id="265" r:id="rId7"/>
    <p:sldId id="260" r:id="rId8"/>
    <p:sldId id="267" r:id="rId9"/>
    <p:sldId id="272" r:id="rId10"/>
    <p:sldId id="268" r:id="rId11"/>
    <p:sldId id="261" r:id="rId12"/>
    <p:sldId id="259" r:id="rId13"/>
    <p:sldId id="263" r:id="rId14"/>
    <p:sldId id="258" r:id="rId15"/>
    <p:sldId id="273" r:id="rId16"/>
    <p:sldId id="262" r:id="rId17"/>
    <p:sldId id="274" r:id="rId18"/>
    <p:sldId id="275" r:id="rId19"/>
    <p:sldId id="269" r:id="rId20"/>
    <p:sldId id="277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7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133F0C-715E-4297-A8BB-D27A48B989DD}" type="datetimeFigureOut">
              <a:rPr lang="ru-RU" smtClean="0"/>
              <a:pPr/>
              <a:t>09.01.2009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50F7F-106B-49EA-B596-A9764B160F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50F7F-106B-49EA-B596-A9764B160FDD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5F88-4A89-433F-9A34-94770C78E233}" type="datetimeFigureOut">
              <a:rPr lang="ru-RU" smtClean="0"/>
              <a:pPr/>
              <a:t>09.01.2009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335038-369B-40EB-9413-D2922D84EAA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5F88-4A89-433F-9A34-94770C78E233}" type="datetimeFigureOut">
              <a:rPr lang="ru-RU" smtClean="0"/>
              <a:pPr/>
              <a:t>09.01.2009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35038-369B-40EB-9413-D2922D84EA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5F88-4A89-433F-9A34-94770C78E233}" type="datetimeFigureOut">
              <a:rPr lang="ru-RU" smtClean="0"/>
              <a:pPr/>
              <a:t>09.01.2009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35038-369B-40EB-9413-D2922D84EA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EAF5F88-4A89-433F-9A34-94770C78E233}" type="datetimeFigureOut">
              <a:rPr lang="ru-RU" smtClean="0"/>
              <a:pPr/>
              <a:t>09.01.2009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0335038-369B-40EB-9413-D2922D84EAA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5F88-4A89-433F-9A34-94770C78E233}" type="datetimeFigureOut">
              <a:rPr lang="ru-RU" smtClean="0"/>
              <a:pPr/>
              <a:t>09.01.2009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35038-369B-40EB-9413-D2922D84EAA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5F88-4A89-433F-9A34-94770C78E233}" type="datetimeFigureOut">
              <a:rPr lang="ru-RU" smtClean="0"/>
              <a:pPr/>
              <a:t>09.01.2009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35038-369B-40EB-9413-D2922D84EAA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35038-369B-40EB-9413-D2922D84EAA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5F88-4A89-433F-9A34-94770C78E233}" type="datetimeFigureOut">
              <a:rPr lang="ru-RU" smtClean="0"/>
              <a:pPr/>
              <a:t>09.01.2009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5F88-4A89-433F-9A34-94770C78E233}" type="datetimeFigureOut">
              <a:rPr lang="ru-RU" smtClean="0"/>
              <a:pPr/>
              <a:t>09.01.2009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35038-369B-40EB-9413-D2922D84EAA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5F88-4A89-433F-9A34-94770C78E233}" type="datetimeFigureOut">
              <a:rPr lang="ru-RU" smtClean="0"/>
              <a:pPr/>
              <a:t>09.01.2009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35038-369B-40EB-9413-D2922D84EA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EAF5F88-4A89-433F-9A34-94770C78E233}" type="datetimeFigureOut">
              <a:rPr lang="ru-RU" smtClean="0"/>
              <a:pPr/>
              <a:t>09.01.2009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0335038-369B-40EB-9413-D2922D84EAA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5F88-4A89-433F-9A34-94770C78E233}" type="datetimeFigureOut">
              <a:rPr lang="ru-RU" smtClean="0"/>
              <a:pPr/>
              <a:t>09.01.2009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335038-369B-40EB-9413-D2922D84EAA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EAF5F88-4A89-433F-9A34-94770C78E233}" type="datetimeFigureOut">
              <a:rPr lang="ru-RU" smtClean="0"/>
              <a:pPr/>
              <a:t>09.01.2009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0335038-369B-40EB-9413-D2922D84EAA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oberegi.ho.ua/images/cupala_gif.gif" TargetMode="External"/><Relationship Id="rId3" Type="http://schemas.openxmlformats.org/officeDocument/2006/relationships/image" Target="../media/image44.jpeg"/><Relationship Id="rId7" Type="http://schemas.openxmlformats.org/officeDocument/2006/relationships/image" Target="../media/image47.jpeg"/><Relationship Id="rId2" Type="http://schemas.openxmlformats.org/officeDocument/2006/relationships/hyperlink" Target="http://www.samovarcheg.ru/products_pictures/PS016-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10" Type="http://schemas.openxmlformats.org/officeDocument/2006/relationships/image" Target="../media/image49.jpeg"/><Relationship Id="rId4" Type="http://schemas.openxmlformats.org/officeDocument/2006/relationships/hyperlink" Target="http://bse.sci-lib.com/a_pictures/04/18/th_292175771.jpg" TargetMode="External"/><Relationship Id="rId9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8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slide" Target="slide3.xml"/><Relationship Id="rId4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go.mail.ru/frame.html?imgurl=http://www.goldengrail.ru/i/big/1493.jpg&amp;pageurl=http://www.goldengrail.ru/goods/107/955/1493/details.html&amp;id=9214766&amp;iid=6&amp;imgwidth=387&amp;imgheight=496&amp;imgsize=39716&amp;images_links=b" TargetMode="External"/><Relationship Id="rId3" Type="http://schemas.openxmlformats.org/officeDocument/2006/relationships/image" Target="../media/image60.jpeg"/><Relationship Id="rId7" Type="http://schemas.openxmlformats.org/officeDocument/2006/relationships/image" Target="../media/image63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image" Target="../media/image65.jpeg"/><Relationship Id="rId5" Type="http://schemas.openxmlformats.org/officeDocument/2006/relationships/image" Target="../media/image62.jpeg"/><Relationship Id="rId10" Type="http://schemas.openxmlformats.org/officeDocument/2006/relationships/hyperlink" Target="http://muzvip.narod.ru/posad.jpg" TargetMode="External"/><Relationship Id="rId4" Type="http://schemas.openxmlformats.org/officeDocument/2006/relationships/image" Target="../media/image61.jpeg"/><Relationship Id="rId9" Type="http://schemas.openxmlformats.org/officeDocument/2006/relationships/image" Target="../media/image6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http://www.tmn.fio.ru/works/09x/311/rezba/204.jpg" TargetMode="External"/><Relationship Id="rId13" Type="http://schemas.openxmlformats.org/officeDocument/2006/relationships/image" Target="../media/image26.jpeg"/><Relationship Id="rId3" Type="http://schemas.openxmlformats.org/officeDocument/2006/relationships/image" Target="http://www.tmn.fio.ru/works/09x/311/rezba/spoon.jpg" TargetMode="External"/><Relationship Id="rId7" Type="http://schemas.openxmlformats.org/officeDocument/2006/relationships/image" Target="../media/image21.jpeg"/><Relationship Id="rId12" Type="http://schemas.openxmlformats.org/officeDocument/2006/relationships/image" Target="../media/image2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http://www.tmn.fio.ru/works/09x/311/rezba/k2.jpg" TargetMode="External"/><Relationship Id="rId11" Type="http://schemas.openxmlformats.org/officeDocument/2006/relationships/image" Target="../media/image24.jpeg"/><Relationship Id="rId5" Type="http://schemas.openxmlformats.org/officeDocument/2006/relationships/image" Target="../media/image20.jpeg"/><Relationship Id="rId15" Type="http://schemas.openxmlformats.org/officeDocument/2006/relationships/image" Target="http://www.tmn.fio.ru/works/09x/311/rezba/203.jpg" TargetMode="External"/><Relationship Id="rId10" Type="http://schemas.openxmlformats.org/officeDocument/2006/relationships/image" Target="../media/image23.jpeg"/><Relationship Id="rId4" Type="http://schemas.openxmlformats.org/officeDocument/2006/relationships/image" Target="../media/image19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7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hyperlink" Target="http://img-fotki.yandex.ru/get/5/tatsh2008.7/0_4919_b689d224_XL" TargetMode="External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WordArt 2"/>
          <p:cNvSpPr>
            <a:spLocks noChangeArrowheads="1" noChangeShapeType="1" noTextEdit="1"/>
          </p:cNvSpPr>
          <p:nvPr/>
        </p:nvSpPr>
        <p:spPr bwMode="auto">
          <a:xfrm rot="5400000">
            <a:off x="-2089150" y="2673350"/>
            <a:ext cx="6192838" cy="1366838"/>
          </a:xfrm>
          <a:prstGeom prst="rect">
            <a:avLst/>
          </a:prstGeom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99190" dir="7788334" algn="ctr" rotWithShape="0">
                    <a:srgbClr val="000080">
                      <a:alpha val="80000"/>
                    </a:srgbClr>
                  </a:outerShdw>
                </a:effectLst>
                <a:latin typeface="Book Antiqua"/>
              </a:rPr>
              <a:t>География</a:t>
            </a:r>
          </a:p>
        </p:txBody>
      </p:sp>
      <p:pic>
        <p:nvPicPr>
          <p:cNvPr id="98307" name="Picture 3" descr="сканирование00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857232"/>
            <a:ext cx="2087562" cy="1938338"/>
          </a:xfrm>
          <a:prstGeom prst="rect">
            <a:avLst/>
          </a:prstGeom>
          <a:noFill/>
        </p:spPr>
      </p:pic>
      <p:pic>
        <p:nvPicPr>
          <p:cNvPr id="98308" name="Picture 4" descr="бобр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56775" y="2492375"/>
            <a:ext cx="1152525" cy="1223963"/>
          </a:xfrm>
          <a:prstGeom prst="rect">
            <a:avLst/>
          </a:prstGeom>
          <a:noFill/>
        </p:spPr>
      </p:pic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7019925" y="908050"/>
            <a:ext cx="18002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FFFF00"/>
                </a:solidFill>
              </a:rPr>
              <a:t>56 гимназия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rgbClr val="FFFF00"/>
                </a:solidFill>
              </a:rPr>
              <a:t>Санкт-Петербург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066800" y="5572847"/>
            <a:ext cx="8909072" cy="1818553"/>
            <a:chOff x="-26" y="1463"/>
            <a:chExt cx="5609" cy="1196"/>
          </a:xfrm>
        </p:grpSpPr>
        <p:sp>
          <p:nvSpPr>
            <p:cNvPr id="98311" name="Rectangle 7"/>
            <p:cNvSpPr>
              <a:spLocks noChangeArrowheads="1"/>
            </p:cNvSpPr>
            <p:nvPr/>
          </p:nvSpPr>
          <p:spPr bwMode="auto">
            <a:xfrm>
              <a:off x="-26" y="1616"/>
              <a:ext cx="5537" cy="1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8312" name="Text Box 8"/>
            <p:cNvSpPr txBox="1">
              <a:spLocks noChangeArrowheads="1"/>
            </p:cNvSpPr>
            <p:nvPr/>
          </p:nvSpPr>
          <p:spPr bwMode="auto">
            <a:xfrm>
              <a:off x="1500" y="1463"/>
              <a:ext cx="4083" cy="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dirty="0">
                  <a:solidFill>
                    <a:schemeClr val="bg1"/>
                  </a:solidFill>
                </a:rPr>
                <a:t> </a:t>
              </a:r>
              <a:br>
                <a:rPr lang="ru-RU" sz="2000" dirty="0">
                  <a:solidFill>
                    <a:schemeClr val="bg1"/>
                  </a:solidFill>
                </a:rPr>
              </a:br>
              <a:r>
                <a:rPr lang="ru-RU" sz="2000" dirty="0">
                  <a:solidFill>
                    <a:schemeClr val="bg1"/>
                  </a:solidFill>
                </a:rPr>
                <a:t> </a:t>
              </a:r>
              <a:r>
                <a:rPr lang="ru-RU" sz="2000" i="1" dirty="0">
                  <a:solidFill>
                    <a:schemeClr val="bg1"/>
                  </a:solidFill>
                </a:rPr>
                <a:t>авторские уроки учителя географии</a:t>
              </a:r>
              <a:r>
                <a:rPr lang="ru-RU" sz="2000" dirty="0">
                  <a:solidFill>
                    <a:schemeClr val="bg1"/>
                  </a:solidFill>
                </a:rPr>
                <a:t> </a:t>
              </a:r>
              <a:br>
                <a:rPr lang="ru-RU" sz="2000" dirty="0">
                  <a:solidFill>
                    <a:schemeClr val="bg1"/>
                  </a:solidFill>
                </a:rPr>
              </a:br>
              <a:r>
                <a:rPr lang="ru-RU" sz="2000" dirty="0">
                  <a:solidFill>
                    <a:schemeClr val="bg1"/>
                  </a:solidFill>
                </a:rPr>
                <a:t>  </a:t>
              </a:r>
              <a:r>
                <a:rPr lang="ru-RU" sz="2000" b="1" dirty="0" smtClean="0">
                  <a:solidFill>
                    <a:schemeClr val="bg1"/>
                  </a:solidFill>
                </a:rPr>
                <a:t>ЛОПАТЧЕНКОВОЙ  ТАТЬЯНЫ  НИКОЛАЕВНЫ</a:t>
              </a:r>
              <a:r>
                <a:rPr lang="ru-RU" sz="2000" dirty="0" smtClean="0">
                  <a:solidFill>
                    <a:schemeClr val="bg1"/>
                  </a:solidFill>
                </a:rPr>
                <a:t>  </a:t>
              </a:r>
              <a:endParaRPr lang="ru-RU" sz="2000" i="1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98313" name="Object 9"/>
          <p:cNvGraphicFramePr>
            <a:graphicFrameLocks noChangeAspect="1"/>
          </p:cNvGraphicFramePr>
          <p:nvPr/>
        </p:nvGraphicFramePr>
        <p:xfrm>
          <a:off x="3571868" y="3357562"/>
          <a:ext cx="2084387" cy="2286000"/>
        </p:xfrm>
        <a:graphic>
          <a:graphicData uri="http://schemas.openxmlformats.org/presentationml/2006/ole">
            <p:oleObj spid="_x0000_s21506" name="Image" r:id="rId5" imgW="1579571" imgH="1731941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6.83662E-7 L -0.29149 -0.005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" y="-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8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!dym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857232"/>
            <a:ext cx="1819275" cy="1504950"/>
          </a:xfrm>
          <a:prstGeom prst="rect">
            <a:avLst/>
          </a:prstGeom>
          <a:noFill/>
        </p:spPr>
      </p:pic>
      <p:pic>
        <p:nvPicPr>
          <p:cNvPr id="17415" name="Picture 7" descr="!dym2"/>
          <p:cNvPicPr>
            <a:picLocks noChangeAspect="1" noChangeArrowheads="1"/>
          </p:cNvPicPr>
          <p:nvPr/>
        </p:nvPicPr>
        <p:blipFill>
          <a:blip r:embed="rId3"/>
          <a:srcRect t="5282"/>
          <a:stretch>
            <a:fillRect/>
          </a:stretch>
        </p:blipFill>
        <p:spPr bwMode="auto">
          <a:xfrm>
            <a:off x="3500430" y="785794"/>
            <a:ext cx="1828800" cy="1281112"/>
          </a:xfrm>
          <a:prstGeom prst="rect">
            <a:avLst/>
          </a:prstGeom>
          <a:noFill/>
        </p:spPr>
      </p:pic>
      <p:pic>
        <p:nvPicPr>
          <p:cNvPr id="17417" name="Picture 9" descr="!dym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3000372"/>
            <a:ext cx="1276350" cy="2943225"/>
          </a:xfrm>
          <a:prstGeom prst="rect">
            <a:avLst/>
          </a:prstGeom>
          <a:noFill/>
        </p:spPr>
      </p:pic>
      <p:pic>
        <p:nvPicPr>
          <p:cNvPr id="17419" name="Picture 11" descr="!dym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428604"/>
            <a:ext cx="1589087" cy="1989138"/>
          </a:xfrm>
          <a:prstGeom prst="rect">
            <a:avLst/>
          </a:prstGeom>
          <a:noFill/>
        </p:spPr>
      </p:pic>
      <p:pic>
        <p:nvPicPr>
          <p:cNvPr id="17421" name="Picture 13" descr="dymka0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3357562"/>
            <a:ext cx="2520950" cy="3074987"/>
          </a:xfrm>
          <a:prstGeom prst="rect">
            <a:avLst/>
          </a:prstGeom>
          <a:noFill/>
        </p:spPr>
      </p:pic>
      <p:pic>
        <p:nvPicPr>
          <p:cNvPr id="17425" name="Picture 17" descr="Дымковская игрушк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570" y="2714620"/>
            <a:ext cx="2857500" cy="38576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813745"/>
            <a:ext cx="84296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   Многие области России славятся глиняными игрушками. Самые знаменитые игрушки, конечно, </a:t>
            </a:r>
            <a:r>
              <a:rPr lang="ru-RU" sz="2000" b="1" u="sng" dirty="0" smtClean="0">
                <a:solidFill>
                  <a:srgbClr val="C00000"/>
                </a:solidFill>
              </a:rPr>
              <a:t>дымковские</a:t>
            </a:r>
            <a:r>
              <a:rPr lang="ru-RU" sz="2000" b="1" dirty="0" smtClean="0"/>
              <a:t>.</a:t>
            </a:r>
            <a:r>
              <a:rPr lang="ru-RU" sz="2000" dirty="0" smtClean="0"/>
              <a:t> Их изготовляют в слободе Дымково под Вяткой. Еще в 19 веке многие путешественники с восторгом описывали забавный вятский праздник «Свистунья». Во время этого праздника жители Вятки гуляли, плясали, пели и свистели в расписные свистульки из глины.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    Дымковские игрушки – большие, сложные, с множеством деталей. Глину специально готовят, замешивают «тесто», из которого лепят фигурки, потом обжигают их в специальной печи, чтобы были прочнее, деревянной палочкой прокалывают отверстие для свистка. Коричневую глину покрывают белой краской из молока и мела, расписывают яркими цветами и украшают тоненькими квадратами настоящего золота. Традиционными для дымковской игрушки считаются всадники, петухи, индюки, барыни, няньки.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5-tub.mail.ru/i?id=33712739&amp;tov=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3429000"/>
            <a:ext cx="1019175" cy="125730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5124" name="Picture 4" descr="http://im6-tub.mail.ru/i?id=5249184&amp;tov=6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82" y="5000636"/>
            <a:ext cx="1057275" cy="102870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5126" name="Picture 6" descr="http://eart.by.ru/pict/cher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50" y="428604"/>
            <a:ext cx="2352675" cy="264795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5128" name="Picture 8" descr="http://oberegi.ho.ua/images/soczvetie_chertopoloha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48" y="2571744"/>
            <a:ext cx="4762500" cy="38004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5132" name="Picture 12" descr="http://im7-tub.mail.ru/i?id=64498871&amp;tov=7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00496" y="642918"/>
            <a:ext cx="1181100" cy="9525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5134" name="Picture 14" descr="http://www.artcenter.wec.ru/img_17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28662" y="1071546"/>
            <a:ext cx="1905000" cy="12382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885183"/>
            <a:ext cx="85725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   Изделия из металла составляют важную и непременную часть повседневной жизни людей. Многообразие художественно-технических приемов позволяет делать из него вещи самого разного назначения.</a:t>
            </a:r>
          </a:p>
          <a:p>
            <a:pPr algn="just"/>
            <a:r>
              <a:rPr lang="ru-RU" sz="2000" dirty="0" smtClean="0"/>
              <a:t>   В середине </a:t>
            </a:r>
            <a:r>
              <a:rPr lang="en-US" sz="2000" dirty="0" smtClean="0"/>
              <a:t>XVIII </a:t>
            </a:r>
            <a:r>
              <a:rPr lang="ru-RU" sz="2000" dirty="0" smtClean="0"/>
              <a:t>века развивается в Великом Устюге </a:t>
            </a:r>
            <a:r>
              <a:rPr lang="ru-RU" sz="2000" b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искусство северной черни</a:t>
            </a:r>
            <a:r>
              <a:rPr lang="ru-RU" sz="2000" dirty="0" smtClean="0"/>
              <a:t>. На металлической поверхности предмета специальными – штихелями – выполняют гравировку. Гравированный рисунок заполняют порошком черни, то есть сплавом сернистых окислов серебра, меди и свинца. После этого изделие подвергают обжигу, при этом от высокой температуры чернь расплавляется и прочно заполняет углубления. Затем поверхность шлифуют. В Вологодской области и сейчас выпускают высокохудожественные предметы: шкатулки с изображением исторических событий и сказочных сюжетов, кубки, стопки, ювелирные украшения – броши, запонки, браслеты, серьги и кулоны.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www.zdravkurort.ru/pictures/objects/332_финифть_бр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4" y="220665"/>
            <a:ext cx="2936864" cy="26368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6146" name="Picture 2" descr="http://www.1000dosok.ru/s/22-12-224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14290"/>
            <a:ext cx="4343400" cy="4343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2" name="Picture 10" descr="http://www.samoffar.ru/images/finift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60" y="2638425"/>
            <a:ext cx="5715000" cy="379097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6150" name="Picture 6" descr="http://www.pionertur.ru/_files_/t_images/small_240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4929198"/>
            <a:ext cx="1905000" cy="12096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978646"/>
            <a:ext cx="842968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Эмаль, древнегреческое название </a:t>
            </a:r>
            <a:r>
              <a:rPr lang="ru-RU" sz="2000" b="1" u="sng" dirty="0" smtClean="0">
                <a:solidFill>
                  <a:schemeClr val="accent6">
                    <a:lumMod val="50000"/>
                  </a:schemeClr>
                </a:solidFill>
              </a:rPr>
              <a:t>финифть</a:t>
            </a:r>
            <a:r>
              <a:rPr lang="ru-RU" sz="2000" dirty="0" smtClean="0"/>
              <a:t>, - техника, применяемая в ювелирном искусстве: легкоплавкое стекло, которое образует после обжига на поверхности украшаемого предмета тонкую прозрачную или непрозрачную, цветную или бесцветную однотонную пленку. Художественная эмаль – средство цветного обогащения металлического изделия. Эмаль возникла, по-видимому, в 1 тысячелетии до н. э. в Восточном Средиземноморье. На Руси оригинальная перегородчатая эмаль возникает в начале </a:t>
            </a:r>
            <a:r>
              <a:rPr lang="en-US" sz="2000" dirty="0" smtClean="0"/>
              <a:t>X</a:t>
            </a:r>
            <a:r>
              <a:rPr lang="ru-RU" sz="2000" dirty="0" smtClean="0"/>
              <a:t> века. В </a:t>
            </a:r>
            <a:r>
              <a:rPr lang="en-US" sz="2000" dirty="0" smtClean="0"/>
              <a:t>XVI</a:t>
            </a:r>
            <a:r>
              <a:rPr lang="ru-RU" sz="2000" dirty="0" smtClean="0"/>
              <a:t>-</a:t>
            </a:r>
            <a:r>
              <a:rPr lang="en-US" sz="2000" dirty="0" smtClean="0"/>
              <a:t>XVII</a:t>
            </a:r>
            <a:r>
              <a:rPr lang="ru-RU" sz="2000" dirty="0" smtClean="0"/>
              <a:t> веках в России получила развитие многоцветная прозрачная эмаль, живописная уральская эмаль. Изготовлялись чаши, блюда, тарелки, венцы, оклады Евангелия для подарков. В Ростове в </a:t>
            </a:r>
            <a:r>
              <a:rPr lang="en-US" sz="2000" dirty="0" smtClean="0"/>
              <a:t>XVII</a:t>
            </a:r>
            <a:r>
              <a:rPr lang="ru-RU" sz="2000" dirty="0" smtClean="0"/>
              <a:t>-</a:t>
            </a:r>
            <a:r>
              <a:rPr lang="en-US" sz="2000" dirty="0" smtClean="0"/>
              <a:t>XIX</a:t>
            </a:r>
            <a:r>
              <a:rPr lang="ru-RU" sz="2000" dirty="0" smtClean="0"/>
              <a:t> веках изготавливались иконы и другие изделия в технике расписных эмалей.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643174" y="2071678"/>
            <a:ext cx="4032250" cy="3527425"/>
          </a:xfrm>
          <a:prstGeom prst="ellipse">
            <a:avLst/>
          </a:prstGeom>
          <a:noFill/>
          <a:ln/>
        </p:spPr>
      </p:pic>
      <p:pic>
        <p:nvPicPr>
          <p:cNvPr id="4" name="Picture 5" descr="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400000">
            <a:off x="214282" y="428604"/>
            <a:ext cx="2813050" cy="2520950"/>
          </a:xfrm>
          <a:prstGeom prst="ellipse">
            <a:avLst/>
          </a:prstGeom>
          <a:noFill/>
          <a:ln>
            <a:solidFill>
              <a:schemeClr val="tx1">
                <a:lumMod val="75000"/>
              </a:schemeClr>
            </a:solidFill>
          </a:ln>
          <a:effectLst/>
        </p:spPr>
      </p:pic>
      <p:pic>
        <p:nvPicPr>
          <p:cNvPr id="5" name="Picture 8" descr="6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6430184" y="4142585"/>
            <a:ext cx="2735262" cy="230822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9" descr="i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28596" y="4929198"/>
            <a:ext cx="2520950" cy="1701800"/>
          </a:xfrm>
          <a:prstGeom prst="rect">
            <a:avLst/>
          </a:prstGeom>
        </p:spPr>
      </p:pic>
      <p:pic>
        <p:nvPicPr>
          <p:cNvPr id="6" name="Picture 5" descr="Есть на Волге утес. Палехская шкатулк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572264" y="285728"/>
            <a:ext cx="2214579" cy="3017843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673128"/>
            <a:ext cx="821537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Сто с лишним лет назад подмосковные крестьяне братья Вишняковы откупились от крепостной зависимости и открыли в деревне Жостово собственную мастерскую. Они решили расписывать металлические подносы. </a:t>
            </a:r>
            <a:r>
              <a:rPr lang="ru-RU" sz="2000" b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Жостовские подносы</a:t>
            </a:r>
            <a:r>
              <a:rPr lang="ru-RU" sz="2000" dirty="0" smtClean="0"/>
              <a:t> могут быть овальными, округлыми, прямоугольными и фигурными. Металлическую заготовку больше не выколачивают вручную, как раньше, а прессуют на станке. И фон бывает не только черным, но и золотым, зеленым, кремовым. Фон делают со всей тщательностью, соблюдая определенную последовательность: поверхность, дважды промазывают маслом с олифой, сушат и шлифуют, кладут три слоя черного грунта, дважды покрывают черным лаком и снова слегка шлифуют. Расписывают подносы только масляными красками и только беличьей кисточкой. Мастер работает сразу на нескольких подносах, и используют по очереди каждую краску. При этом он строго придерживается очередности операций, каждая из которых имеет свое назначение.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958880"/>
            <a:ext cx="850112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В наши дни </a:t>
            </a:r>
            <a:r>
              <a:rPr lang="ru-RU" sz="2000" b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Палех</a:t>
            </a:r>
            <a:r>
              <a:rPr lang="ru-RU" sz="2000" b="1" dirty="0" smtClean="0"/>
              <a:t> </a:t>
            </a:r>
            <a:r>
              <a:rPr lang="ru-RU" sz="2000" dirty="0" smtClean="0"/>
              <a:t>не просто популярен – он знаменит. Славу этому небольшому поселку Ивановской области принесло изящное и тонкое искусство лаковой миниатюры, уходящее своими корнями в художественную культуру Древней Руси. Изделия палехских художников из папье-маше: шкатулки, коробочки, пудреницы, броши, ларцы, расписанные темперой в ярком декоративном стиле и затейливо орнаментированные золотом, - расходятся по всему миру. Лаковая живопись на папье-маше расцветает в четырех основных центрах народных промыслов России: Федоскине, Мстере, Холуе, Палехе.</a:t>
            </a:r>
          </a:p>
          <a:p>
            <a:pPr algn="just"/>
            <a:r>
              <a:rPr lang="ru-RU" sz="2000" dirty="0" smtClean="0"/>
              <a:t>   Композиция миниатюры смело раскладывается на плоскости в виде фигурной цветной мозаики. Рисунок всегда выразителен по силуэту и лаконичен, внутри проработан золотыми линиями. Эта штриховка придает всему изделию законченность и напоминает насечку золотом, также ювелирные эмали.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3" name="Picture 9" descr="5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428604"/>
            <a:ext cx="2030413" cy="248602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1277" name="Picture 13" descr="265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857628"/>
            <a:ext cx="3094038" cy="2735262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1279" name="Picture 15" descr="k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4286256"/>
            <a:ext cx="2876550" cy="218122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1281" name="Picture 17" descr="k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188913"/>
            <a:ext cx="2209800" cy="285273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0" name="Picture 6" descr="i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643306" y="285728"/>
            <a:ext cx="1555750" cy="206057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34820" name="Picture 4" descr="http://im6-tub.mail.ru/i?id=9214766&amp;tov=6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29058" y="2643182"/>
            <a:ext cx="1019175" cy="130492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34826" name="Picture 10" descr="http://im0-tub.mail.ru/i?id=7539194&amp;tov=0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929058" y="4643446"/>
            <a:ext cx="1019175" cy="127635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41348" y="415332"/>
            <a:ext cx="77454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</a:rPr>
              <a:t>Народные промыслы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</a:rPr>
              <a:t>и ремесла России.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76" y="2030450"/>
            <a:ext cx="6858048" cy="39703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ru-RU" sz="2800" b="1" dirty="0"/>
              <a:t>Полюбить Россию можно лишь тогда, когда увидишь всю прелесть застенчивой русской природы, сквозь душу пропустишь трагическую и героическую историю русского народа, удивишься красоте архитектурных ансамблей и прикоснешься сердцем к прекрасным творениям русского народа.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357166"/>
            <a:ext cx="84296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  В России кружевоплетение распространилось ближе к </a:t>
            </a:r>
            <a:r>
              <a:rPr lang="en-US" sz="2000" dirty="0" smtClean="0"/>
              <a:t>XVII</a:t>
            </a:r>
            <a:r>
              <a:rPr lang="ru-RU" sz="2000" dirty="0" smtClean="0"/>
              <a:t> веку, то есть гораздо позже вышивки. Кружевной промысел в России процветал в многочисленных мастерских при барских усадьбах. Крепостные крестьянки обязаны были следовать западноевропейским образцам.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928802"/>
            <a:ext cx="85725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   </a:t>
            </a:r>
            <a:r>
              <a:rPr lang="ru-RU" sz="20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Вологодское кружево</a:t>
            </a:r>
            <a:r>
              <a:rPr lang="ru-RU" sz="2000" dirty="0" smtClean="0"/>
              <a:t> – самое известное, оно выплетается там с 1820 года. Особое внимание уделяется штучным изделиям: знаменитым воротникам, пелеринам, шарфам, перчаткам, салфеткам. Техника кружевоплетения сложна, она требует сноровки, большого опыта и терпения. С рисунка, из линий и точек, мастерица создает кружево, переставляя многочисленные булавки с навитыми нитями. Выплетают кружево с помощью пар гладких деревянных палочек – коклюшек. Коклюшки имеют специальные углубления на концах, на которые намотаны нитки. Чем сложнее узор, тем больше коклюшек требуется.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4786322"/>
            <a:ext cx="850112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   В </a:t>
            </a:r>
            <a:r>
              <a:rPr lang="en-US" sz="2000" dirty="0" smtClean="0"/>
              <a:t>XIX</a:t>
            </a:r>
            <a:r>
              <a:rPr lang="ru-RU" sz="2000" dirty="0" smtClean="0"/>
              <a:t> веке в России возникло </a:t>
            </a:r>
            <a:r>
              <a:rPr lang="ru-RU" sz="20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производство платков и шалей</a:t>
            </a:r>
            <a:r>
              <a:rPr lang="ru-RU" sz="2000" dirty="0" smtClean="0"/>
              <a:t>, Мода на них пришла из Франции. Она жива и поныне. В Павловском Посаде, что под Москвой, мастера изготовляются прекрасные шали и платки, которые пользуются спросом, как в России, так и за рубежом.</a:t>
            </a:r>
          </a:p>
          <a:p>
            <a:pPr algn="just"/>
            <a:r>
              <a:rPr lang="ru-RU" sz="2000" dirty="0" smtClean="0"/>
              <a:t>    Не менее знамениты в России и в мире </a:t>
            </a:r>
            <a:r>
              <a:rPr lang="ru-RU" sz="20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оренбургские платки</a:t>
            </a:r>
            <a:r>
              <a:rPr lang="ru-RU" sz="2000" dirty="0" smtClean="0"/>
              <a:t>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4877"/>
            <a:ext cx="8501122" cy="600164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just"/>
            <a:r>
              <a:rPr lang="ru-RU" sz="3200" b="1" dirty="0" smtClean="0"/>
              <a:t>Народное декоротивно-прикладное искусство – результат творчества многих поколений мастеров. И наша планета похожа на гигантский фантастический музей Вечности, главным  экспонатом которого является вдохновение, работа мастера. Сегодня художественные изделия, выполненные народными мастерами из различных материалов, служат непременной частью повседневной жизни человека; они вошли в быт как необходимые предметы.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1285860"/>
          <a:ext cx="8358246" cy="4665036"/>
        </p:xfrm>
        <a:graphic>
          <a:graphicData uri="http://schemas.openxmlformats.org/drawingml/2006/table">
            <a:tbl>
              <a:tblPr/>
              <a:tblGrid>
                <a:gridCol w="2785791"/>
                <a:gridCol w="2785791"/>
                <a:gridCol w="2786664"/>
              </a:tblGrid>
              <a:tr h="714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Вид промысла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Время основания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Место производства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879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Хохлома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</a:rPr>
                        <a:t>XVII </a:t>
                      </a: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век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Нижегородская обл.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879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Городецкая роспись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1152 г.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Нижегородская обл.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879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Богородская резьба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</a:rPr>
                        <a:t>XVI-XVII </a:t>
                      </a: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века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Московская обл.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879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Матрешка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</a:rPr>
                        <a:t>XIX </a:t>
                      </a: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век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Московская обл.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14546" y="642918"/>
            <a:ext cx="4288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Пример заполнения таблицы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Н.Г. Подогов: Блюдо. 1952 г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714620"/>
            <a:ext cx="1828800" cy="1809750"/>
          </a:xfrm>
          <a:prstGeom prst="rect">
            <a:avLst/>
          </a:prstGeom>
          <a:noFill/>
        </p:spPr>
      </p:pic>
      <p:pic>
        <p:nvPicPr>
          <p:cNvPr id="20489" name="Picture 9" descr="3htm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714752"/>
            <a:ext cx="1800225" cy="1485900"/>
          </a:xfrm>
          <a:prstGeom prst="rect">
            <a:avLst/>
          </a:prstGeom>
          <a:noFill/>
        </p:spPr>
      </p:pic>
      <p:pic>
        <p:nvPicPr>
          <p:cNvPr id="20495" name="Picture 15" descr="hohloma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2214554"/>
            <a:ext cx="1692275" cy="1209675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20497" name="Picture 17" descr="mat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2357430"/>
            <a:ext cx="1971675" cy="2219325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20499" name="Picture 19" descr="polka_telefon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2143116"/>
            <a:ext cx="2447925" cy="1390650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20501" name="Picture 21" descr="04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4997" y="214290"/>
            <a:ext cx="2925763" cy="1800225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20503" name="Picture 23" descr="doski_razdeloch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214290"/>
            <a:ext cx="2047875" cy="1873250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20505" name="Picture 25" descr="polk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15140" y="3500438"/>
            <a:ext cx="2057400" cy="1730373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20507" name="Picture 27" descr="shkatulka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15140" y="214290"/>
            <a:ext cx="2160587" cy="1901825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20509" name="Picture 29" descr="kh-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71802" y="4857760"/>
            <a:ext cx="2016125" cy="1738312"/>
          </a:xfrm>
          <a:prstGeom prst="rect">
            <a:avLst/>
          </a:prstGeom>
          <a:noFill/>
        </p:spPr>
      </p:pic>
      <p:pic>
        <p:nvPicPr>
          <p:cNvPr id="20511" name="Picture 31" descr="022"/>
          <p:cNvPicPr>
            <a:picLocks noChangeAspect="1" noChangeArrowheads="1"/>
          </p:cNvPicPr>
          <p:nvPr/>
        </p:nvPicPr>
        <p:blipFill>
          <a:blip r:embed="rId12"/>
          <a:srcRect t="-15203" r="9123" b="-11485"/>
          <a:stretch>
            <a:fillRect/>
          </a:stretch>
        </p:blipFill>
        <p:spPr bwMode="auto">
          <a:xfrm>
            <a:off x="5940457" y="5072074"/>
            <a:ext cx="2846385" cy="1785926"/>
          </a:xfrm>
          <a:prstGeom prst="rect">
            <a:avLst/>
          </a:prstGeom>
          <a:noFill/>
        </p:spPr>
      </p:pic>
      <p:pic>
        <p:nvPicPr>
          <p:cNvPr id="20513" name="Picture 33" descr="025"/>
          <p:cNvPicPr>
            <a:picLocks noChangeAspect="1" noChangeArrowheads="1"/>
          </p:cNvPicPr>
          <p:nvPr/>
        </p:nvPicPr>
        <p:blipFill>
          <a:blip r:embed="rId13"/>
          <a:srcRect t="4813" b="3743"/>
          <a:stretch>
            <a:fillRect/>
          </a:stretch>
        </p:blipFill>
        <p:spPr bwMode="auto">
          <a:xfrm>
            <a:off x="230175" y="5286388"/>
            <a:ext cx="2627313" cy="135732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85720" y="285728"/>
            <a:ext cx="8501122" cy="4330691"/>
          </a:xfrm>
          <a:prstGeom prst="rect">
            <a:avLst/>
          </a:prstGeom>
        </p:spPr>
        <p:txBody>
          <a:bodyPr/>
          <a:lstStyle/>
          <a:p>
            <a:pPr marL="274320" indent="-274320">
              <a:lnSpc>
                <a:spcPct val="8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endParaRPr lang="ru-RU" sz="2000" dirty="0" smtClean="0"/>
          </a:p>
          <a:p>
            <a:pPr marL="274320" indent="-274320">
              <a:lnSpc>
                <a:spcPct val="8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ru-RU" sz="2000" b="1" u="sng" dirty="0">
                <a:solidFill>
                  <a:schemeClr val="accent2">
                    <a:lumMod val="75000"/>
                  </a:schemeClr>
                </a:solidFill>
              </a:rPr>
              <a:t>Хохлома</a:t>
            </a:r>
            <a:r>
              <a:rPr lang="ru-RU" sz="2000" dirty="0"/>
              <a:t> – старинное село, затерявшееся в глуши дремучих заволжских лесов. Вместе с его историей уходят в далекое прошлое зарождение там известного на весь мир искусства – </a:t>
            </a:r>
            <a:r>
              <a:rPr lang="ru-RU" sz="2000" b="1" dirty="0"/>
              <a:t>хохломской росписи</a:t>
            </a:r>
            <a:r>
              <a:rPr lang="ru-RU" sz="2000" dirty="0"/>
              <a:t>. В </a:t>
            </a:r>
            <a:r>
              <a:rPr lang="en-US" sz="2000" dirty="0"/>
              <a:t>XVII</a:t>
            </a:r>
            <a:r>
              <a:rPr lang="ru-RU" sz="2000" dirty="0"/>
              <a:t> веке ряд селений вместе с Хохломой перешли во владения Троице-Сергиева монастыря. Возможно, уже в это время зародилось в Хохломе производство золоченой деревянной посуды.</a:t>
            </a:r>
          </a:p>
          <a:p>
            <a:pPr marL="274320" indent="-274320">
              <a:lnSpc>
                <a:spcPct val="8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ru-RU" sz="2000" dirty="0" smtClean="0"/>
              <a:t>Золотая</a:t>
            </a:r>
            <a:r>
              <a:rPr lang="ru-RU" sz="2000" dirty="0"/>
              <a:t>  хохлома  -  это  огненные  краски  узоров, которые  складываются  из  разнообразных  завитков  трав,   цветов  и  ягод  и  восхищают  нас  своей  неповторимой  красотой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Особенности этой техники окраски - получении золотистого цвета без применения золота. 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Выточенные из дерева предметы сначала подвергают грунтовке - натирают раствором глины, маслом и порошком алюминия (алюминий со временем пришел на смену олову). В роспись они поступают гладкими, блестящими, похожими на металлические. После того как художник украсит изделие орнаментом, на него наносится лак. Далее следует закалка в печи. Под влиянием высокой температуры пленка лака, покрывающего роспись, темнеет и приобретает теплый янтарный оттенок, а просвечивающая сквозь нее поверхность дерева, закрашенная серебристым алюминиевым порошком, становится похожей на золотую.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ww.tmn.fio.ru/works/09x/311/rezba/spoon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0"/>
            <a:ext cx="153352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 descr="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0"/>
            <a:ext cx="3695700" cy="2565400"/>
          </a:xfrm>
          <a:prstGeom prst="rect">
            <a:avLst/>
          </a:prstGeom>
          <a:noFill/>
        </p:spPr>
      </p:pic>
      <p:pic>
        <p:nvPicPr>
          <p:cNvPr id="9224" name="Picture 8" descr="http://www.tmn.fio.ru/works/09x/311/rezba/k2.jpg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3000364" y="2571744"/>
            <a:ext cx="3600450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 descr="http://www.tmn.fio.ru/works/09x/311/rezba/204.jpg"/>
          <p:cNvPicPr>
            <a:picLocks noChangeAspect="1" noChangeArrowheads="1"/>
          </p:cNvPicPr>
          <p:nvPr/>
        </p:nvPicPr>
        <p:blipFill>
          <a:blip r:embed="rId7" r:link="rId8"/>
          <a:srcRect/>
          <a:stretch>
            <a:fillRect/>
          </a:stretch>
        </p:blipFill>
        <p:spPr bwMode="auto">
          <a:xfrm>
            <a:off x="3643306" y="4724400"/>
            <a:ext cx="345598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1" descr="olen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86644" y="2571744"/>
            <a:ext cx="1547813" cy="2735263"/>
          </a:xfrm>
          <a:prstGeom prst="rect">
            <a:avLst/>
          </a:prstGeom>
          <a:noFill/>
        </p:spPr>
      </p:pic>
      <p:pic>
        <p:nvPicPr>
          <p:cNvPr id="9229" name="Picture 13" descr="ded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00628" y="0"/>
            <a:ext cx="2311400" cy="2565400"/>
          </a:xfrm>
          <a:prstGeom prst="rect">
            <a:avLst/>
          </a:prstGeom>
          <a:noFill/>
        </p:spPr>
      </p:pic>
      <p:pic>
        <p:nvPicPr>
          <p:cNvPr id="9231" name="Picture 15" descr="fish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2500306"/>
            <a:ext cx="2374900" cy="2735263"/>
          </a:xfrm>
          <a:prstGeom prst="rect">
            <a:avLst/>
          </a:prstGeom>
          <a:noFill/>
        </p:spPr>
      </p:pic>
      <p:pic>
        <p:nvPicPr>
          <p:cNvPr id="9233" name="Picture 17" descr="p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286644" y="0"/>
            <a:ext cx="1619250" cy="2708275"/>
          </a:xfrm>
          <a:prstGeom prst="rect">
            <a:avLst/>
          </a:prstGeom>
          <a:noFill/>
        </p:spPr>
      </p:pic>
      <p:pic>
        <p:nvPicPr>
          <p:cNvPr id="14" name="Picture 9" descr="C:\Documents and Settings\Веталь\Рабочий стол\Baranov1b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5400000">
            <a:off x="1106459" y="4357694"/>
            <a:ext cx="1643062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9221" name="Picture 5" descr="http://www.tmn.fio.ru/works/09x/311/rezba/203.jpg"/>
          <p:cNvPicPr>
            <a:picLocks noChangeAspect="1" noChangeArrowheads="1"/>
          </p:cNvPicPr>
          <p:nvPr/>
        </p:nvPicPr>
        <p:blipFill>
          <a:blip r:embed="rId14" r:link="rId15"/>
          <a:srcRect/>
          <a:stretch>
            <a:fillRect/>
          </a:stretch>
        </p:blipFill>
        <p:spPr bwMode="auto">
          <a:xfrm>
            <a:off x="7072330" y="5286388"/>
            <a:ext cx="19081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626820"/>
            <a:ext cx="850112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Один из наиболее старых по времени возникновения подмосковный промысел </a:t>
            </a:r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</a:rPr>
              <a:t>резьбы по дереву </a:t>
            </a:r>
            <a:r>
              <a:rPr lang="ru-RU" sz="2000" dirty="0" smtClean="0"/>
              <a:t>находится в селе Богородском. Здесь на рубеже </a:t>
            </a:r>
            <a:r>
              <a:rPr lang="en-US" sz="2000" dirty="0" smtClean="0"/>
              <a:t>XVI</a:t>
            </a:r>
            <a:r>
              <a:rPr lang="ru-RU" sz="2000" dirty="0" smtClean="0"/>
              <a:t>-</a:t>
            </a:r>
            <a:r>
              <a:rPr lang="en-US" sz="2000" dirty="0" smtClean="0"/>
              <a:t>XVII</a:t>
            </a:r>
            <a:r>
              <a:rPr lang="ru-RU" sz="2000" dirty="0" smtClean="0"/>
              <a:t> вв. стали вырезать из дерева игрушку. В </a:t>
            </a:r>
            <a:r>
              <a:rPr lang="en-US" sz="2000" dirty="0" smtClean="0"/>
              <a:t>XIX</a:t>
            </a:r>
            <a:r>
              <a:rPr lang="ru-RU" sz="2000" dirty="0" smtClean="0"/>
              <a:t> веке в игрушке появились многофигурные композиции, а сами изображения фигур стали более динамичными. Для изготовления игрушки издавна применяется древесина липы, ольхи или осины.</a:t>
            </a:r>
          </a:p>
          <a:p>
            <a:pPr algn="just">
              <a:buFont typeface="Arial" pitchFamily="34" charset="0"/>
              <a:buChar char="•"/>
            </a:pPr>
            <a:endParaRPr lang="ru-RU" sz="20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В середине 90-х гг. Х</a:t>
            </a:r>
            <a:r>
              <a:rPr lang="en-US" sz="2000" dirty="0" smtClean="0"/>
              <a:t>I</a:t>
            </a:r>
            <a:r>
              <a:rPr lang="ru-RU" sz="2000" dirty="0" smtClean="0"/>
              <a:t>Х столетия жена русского мецената И.Мамонтова привезла из Японии деревянную токарную разъемную куклу, которая представляла собой фигурку восточного мудреца. Привезенная кукла заинтересовала членов абрамцевского кружка, и было решено создать свою, русскую Матрену по образцу японской игрушки. Считают, что первые образцы матрешек были расписаны художником С.Малютиным и выточены токарем В.Звездочкиным</a:t>
            </a:r>
            <a:r>
              <a:rPr lang="ru-RU" sz="2000" b="1" dirty="0" smtClean="0"/>
              <a:t>. </a:t>
            </a:r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</a:rPr>
              <a:t>Русская Матрена</a:t>
            </a:r>
            <a:r>
              <a:rPr lang="ru-RU" sz="2000" b="1" dirty="0" smtClean="0"/>
              <a:t> </a:t>
            </a:r>
            <a:r>
              <a:rPr lang="ru-RU" sz="2000" dirty="0" smtClean="0"/>
              <a:t>была отмечена на Всемирной выставке в Париже. В Сергиевом Посаде матрешка появилась в 1902 г.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9" name="Picture 9" descr="6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0"/>
            <a:ext cx="2238375" cy="2124075"/>
          </a:xfrm>
          <a:prstGeom prst="rect">
            <a:avLst/>
          </a:prstGeom>
          <a:noFill/>
        </p:spPr>
      </p:pic>
      <p:pic>
        <p:nvPicPr>
          <p:cNvPr id="15371" name="Picture 11" descr="5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0"/>
            <a:ext cx="2162175" cy="2466975"/>
          </a:xfrm>
          <a:prstGeom prst="rect">
            <a:avLst/>
          </a:prstGeom>
          <a:noFill/>
        </p:spPr>
      </p:pic>
      <p:pic>
        <p:nvPicPr>
          <p:cNvPr id="15375" name="Picture 15" descr="8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3000372"/>
            <a:ext cx="2232025" cy="1943100"/>
          </a:xfrm>
          <a:prstGeom prst="rect">
            <a:avLst/>
          </a:prstGeom>
          <a:noFill/>
        </p:spPr>
      </p:pic>
      <p:pic>
        <p:nvPicPr>
          <p:cNvPr id="15377" name="Picture 17" descr="6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2500306"/>
            <a:ext cx="2209800" cy="1800225"/>
          </a:xfrm>
          <a:prstGeom prst="rect">
            <a:avLst/>
          </a:prstGeom>
          <a:noFill/>
        </p:spPr>
      </p:pic>
      <p:pic>
        <p:nvPicPr>
          <p:cNvPr id="15383" name="Picture 23" descr="80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2506674"/>
            <a:ext cx="1685925" cy="2565400"/>
          </a:xfrm>
          <a:prstGeom prst="rect">
            <a:avLst/>
          </a:prstGeom>
          <a:noFill/>
        </p:spPr>
      </p:pic>
      <p:pic>
        <p:nvPicPr>
          <p:cNvPr id="15385" name="Picture 25" descr="102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00892" y="4000504"/>
            <a:ext cx="1828800" cy="2565400"/>
          </a:xfrm>
          <a:prstGeom prst="rect">
            <a:avLst/>
          </a:prstGeom>
          <a:noFill/>
        </p:spPr>
      </p:pic>
      <p:pic>
        <p:nvPicPr>
          <p:cNvPr id="15387" name="Picture 27" descr="72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10" y="5143512"/>
            <a:ext cx="2819400" cy="1514475"/>
          </a:xfrm>
          <a:prstGeom prst="rect">
            <a:avLst/>
          </a:prstGeom>
          <a:noFill/>
        </p:spPr>
      </p:pic>
      <p:pic>
        <p:nvPicPr>
          <p:cNvPr id="15389" name="Picture 29" descr="91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00892" y="2571744"/>
            <a:ext cx="1647825" cy="1406525"/>
          </a:xfrm>
          <a:prstGeom prst="rect">
            <a:avLst/>
          </a:prstGeom>
          <a:noFill/>
        </p:spPr>
      </p:pic>
      <p:pic>
        <p:nvPicPr>
          <p:cNvPr id="15391" name="Picture 31" descr="90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00562" y="4643446"/>
            <a:ext cx="2266950" cy="1809750"/>
          </a:xfrm>
          <a:prstGeom prst="rect">
            <a:avLst/>
          </a:prstGeom>
          <a:noFill/>
        </p:spPr>
      </p:pic>
      <p:pic>
        <p:nvPicPr>
          <p:cNvPr id="16" name="i-main-pic" descr="Картинка 7 из 115">
            <a:hlinkClick r:id="rId11" tgtFrame="_blank"/>
          </p:cNvPr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14282" y="0"/>
            <a:ext cx="3786214" cy="240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88069"/>
            <a:ext cx="828680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   К юго-востоку от Москвы находится бывший волостной центр – </a:t>
            </a:r>
            <a:r>
              <a:rPr lang="ru-RU" sz="2000" b="1" dirty="0" smtClean="0"/>
              <a:t>Гжель.</a:t>
            </a:r>
            <a:r>
              <a:rPr lang="ru-RU" sz="2000" dirty="0" smtClean="0"/>
              <a:t> Происхождение этого названия связываю со словом «жечь», которое имеет прямое отношение к местному промыслу. 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    Впервые </a:t>
            </a:r>
            <a:r>
              <a:rPr lang="ru-RU" sz="2000" b="1" u="sng" dirty="0" smtClean="0">
                <a:solidFill>
                  <a:schemeClr val="accent6">
                    <a:lumMod val="50000"/>
                  </a:schemeClr>
                </a:solidFill>
              </a:rPr>
              <a:t>Гжель</a:t>
            </a:r>
            <a:r>
              <a:rPr lang="ru-RU" sz="2000" dirty="0" smtClean="0"/>
              <a:t> упоминается в письменных источниках в 1339 году в Духовной Грамоте русского князя Ивана Калиты. В середине 17 века в этих местах были обнаружены беложгущиеся глины. Во второй половине 18 века здесь наладилось производство гжельской майолики – покрытых глазурью изделий из красной глины с росписью белой, желтой, синей, зеленой и коричневой краской. Роспись велась по мягкому, необожженному черепку – так называется сформированное глиняное изделие, покрытое белой эмалью.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   Вначале 19 века гжельцы решили добавить в свои глины известь, так получили полуфаянс.  Листья и бутоны на белом фоне – исключительная гжельская традиция, которой не найдешь нигде больше в мире. Самобытный стиль росписи кобальтом – синей краской – становится классическим, используется тридцать различных оттенков (от почти прозрачного светло-голубого до насыщенного темно-синего цвета). Но оттенки цвета появились лишь после обжига, в сыром виде рисунок кобальтом выглядит серо-черным. Научившись в 1820 году делать тонкий фаянс, гжельские мастера стали постигать тайны фарфора.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231</TotalTime>
  <Words>1390</Words>
  <Application>Microsoft Office PowerPoint</Application>
  <PresentationFormat>Экран (4:3)</PresentationFormat>
  <Paragraphs>47</Paragraphs>
  <Slides>21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Бумажная</vt:lpstr>
      <vt:lpstr>Image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28</cp:revision>
  <dcterms:created xsi:type="dcterms:W3CDTF">2008-12-28T09:36:20Z</dcterms:created>
  <dcterms:modified xsi:type="dcterms:W3CDTF">2009-01-09T15:05:16Z</dcterms:modified>
</cp:coreProperties>
</file>