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Ирина" initials="И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A87B"/>
    <a:srgbClr val="5F9363"/>
    <a:srgbClr val="FDE6DF"/>
    <a:srgbClr val="FACBBC"/>
    <a:srgbClr val="8A57A9"/>
    <a:srgbClr val="4EADB2"/>
    <a:srgbClr val="080CB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4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396E02-41CD-428A-9CFA-B36E84EADF02}" type="doc">
      <dgm:prSet loTypeId="urn:microsoft.com/office/officeart/2005/8/layout/process1" loCatId="process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B766DF-C5F0-4686-B65F-DF502E9A67AF}">
      <dgm:prSet/>
      <dgm:spPr/>
      <dgm:t>
        <a:bodyPr/>
        <a:lstStyle/>
        <a:p>
          <a:pPr rtl="0"/>
          <a:r>
            <a:rPr lang="ru-RU" b="1" dirty="0" smtClean="0"/>
            <a:t>Транскрипция</a:t>
          </a:r>
          <a:r>
            <a:rPr lang="ru-RU" dirty="0" smtClean="0"/>
            <a:t> (ядро, ДНК        </a:t>
          </a:r>
          <a:r>
            <a:rPr lang="ru-RU" dirty="0" err="1" smtClean="0"/>
            <a:t>и-РНК</a:t>
          </a:r>
          <a:r>
            <a:rPr lang="ru-RU" dirty="0" smtClean="0"/>
            <a:t>)</a:t>
          </a:r>
          <a:endParaRPr lang="ru-RU" dirty="0"/>
        </a:p>
      </dgm:t>
    </dgm:pt>
    <dgm:pt modelId="{CCF66042-4DC6-41C3-9F10-DE34C702490E}" type="parTrans" cxnId="{9EFCA2B8-F2BC-4200-9B7F-6A3F97416B3E}">
      <dgm:prSet/>
      <dgm:spPr/>
      <dgm:t>
        <a:bodyPr/>
        <a:lstStyle/>
        <a:p>
          <a:endParaRPr lang="ru-RU"/>
        </a:p>
      </dgm:t>
    </dgm:pt>
    <dgm:pt modelId="{E790C1C9-02AF-41FB-B1A8-89C48338D411}" type="sibTrans" cxnId="{9EFCA2B8-F2BC-4200-9B7F-6A3F97416B3E}">
      <dgm:prSet/>
      <dgm:spPr/>
      <dgm:t>
        <a:bodyPr/>
        <a:lstStyle/>
        <a:p>
          <a:endParaRPr lang="ru-RU"/>
        </a:p>
      </dgm:t>
    </dgm:pt>
    <dgm:pt modelId="{596E2905-F38F-42A7-8982-666A36FAF0D2}">
      <dgm:prSet custT="1"/>
      <dgm:spPr/>
      <dgm:t>
        <a:bodyPr/>
        <a:lstStyle/>
        <a:p>
          <a:pPr rtl="0"/>
          <a:r>
            <a:rPr lang="ru-RU" sz="3200" b="1" dirty="0" smtClean="0"/>
            <a:t>Трансляция</a:t>
          </a:r>
          <a:r>
            <a:rPr lang="ru-RU" sz="2700" b="1" dirty="0" smtClean="0"/>
            <a:t> </a:t>
          </a:r>
          <a:r>
            <a:rPr lang="ru-RU" sz="2700" dirty="0" smtClean="0"/>
            <a:t>     (</a:t>
          </a:r>
          <a:r>
            <a:rPr lang="ru-RU" sz="2700" dirty="0" err="1" smtClean="0"/>
            <a:t>и-РНК</a:t>
          </a:r>
          <a:r>
            <a:rPr lang="ru-RU" sz="2700" dirty="0" smtClean="0"/>
            <a:t> </a:t>
          </a:r>
        </a:p>
        <a:p>
          <a:pPr rtl="0">
            <a:tabLst>
              <a:tab pos="898525" algn="l"/>
            </a:tabLst>
          </a:pPr>
          <a:endParaRPr lang="ru-RU" sz="2700" dirty="0" smtClean="0"/>
        </a:p>
        <a:p>
          <a:pPr rtl="0"/>
          <a:r>
            <a:rPr lang="ru-RU" sz="2700" dirty="0" smtClean="0"/>
            <a:t>    рибосома  </a:t>
          </a:r>
        </a:p>
        <a:p>
          <a:pPr rtl="0"/>
          <a:r>
            <a:rPr lang="ru-RU" sz="2700" dirty="0" smtClean="0"/>
            <a:t>                               </a:t>
          </a:r>
          <a:r>
            <a:rPr lang="ru-RU" sz="2700" dirty="0" err="1" smtClean="0"/>
            <a:t>т-РНК</a:t>
          </a:r>
          <a:r>
            <a:rPr lang="ru-RU" sz="2700" dirty="0" smtClean="0"/>
            <a:t>  ферменты)</a:t>
          </a:r>
          <a:endParaRPr lang="ru-RU" sz="2700" dirty="0"/>
        </a:p>
      </dgm:t>
    </dgm:pt>
    <dgm:pt modelId="{1740D23B-D3BA-4768-B619-B7C740110E52}" type="parTrans" cxnId="{76AFA119-AB6E-4A41-A942-F7795B6D42C7}">
      <dgm:prSet/>
      <dgm:spPr/>
      <dgm:t>
        <a:bodyPr/>
        <a:lstStyle/>
        <a:p>
          <a:endParaRPr lang="ru-RU"/>
        </a:p>
      </dgm:t>
    </dgm:pt>
    <dgm:pt modelId="{798F481C-1B12-4361-A39E-C984563552F6}" type="sibTrans" cxnId="{76AFA119-AB6E-4A41-A942-F7795B6D42C7}">
      <dgm:prSet/>
      <dgm:spPr/>
      <dgm:t>
        <a:bodyPr/>
        <a:lstStyle/>
        <a:p>
          <a:endParaRPr lang="ru-RU"/>
        </a:p>
      </dgm:t>
    </dgm:pt>
    <dgm:pt modelId="{4260148A-0033-4C1E-B9DB-9375E08AD264}">
      <dgm:prSet custT="1"/>
      <dgm:spPr/>
      <dgm:t>
        <a:bodyPr/>
        <a:lstStyle/>
        <a:p>
          <a:pPr rtl="0"/>
          <a:r>
            <a:rPr lang="ru-RU" sz="3200" dirty="0" smtClean="0"/>
            <a:t>белок</a:t>
          </a:r>
          <a:endParaRPr lang="ru-RU" sz="3200" dirty="0"/>
        </a:p>
      </dgm:t>
    </dgm:pt>
    <dgm:pt modelId="{90D4347E-87AD-4559-8782-1759AE968D76}" type="parTrans" cxnId="{54975416-9FC3-4D6C-AD69-12348BFC2AF5}">
      <dgm:prSet/>
      <dgm:spPr/>
      <dgm:t>
        <a:bodyPr/>
        <a:lstStyle/>
        <a:p>
          <a:endParaRPr lang="ru-RU"/>
        </a:p>
      </dgm:t>
    </dgm:pt>
    <dgm:pt modelId="{D7376005-2C76-4537-89DA-5FD6F08E94AF}" type="sibTrans" cxnId="{54975416-9FC3-4D6C-AD69-12348BFC2AF5}">
      <dgm:prSet/>
      <dgm:spPr/>
      <dgm:t>
        <a:bodyPr/>
        <a:lstStyle/>
        <a:p>
          <a:endParaRPr lang="ru-RU"/>
        </a:p>
      </dgm:t>
    </dgm:pt>
    <dgm:pt modelId="{2CCF0F5D-1F61-4CEC-8E52-0C282C3AD200}" type="pres">
      <dgm:prSet presAssocID="{CB396E02-41CD-428A-9CFA-B36E84EADF0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8826CF-F7E1-4CD9-97DE-A972F05F94E6}" type="pres">
      <dgm:prSet presAssocID="{DCB766DF-C5F0-4686-B65F-DF502E9A67AF}" presName="node" presStyleLbl="node1" presStyleIdx="0" presStyleCnt="3" custScaleX="113789" custLinFactNeighborX="13865" custLinFactNeighborY="30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368E3B-9D20-47F0-B093-38FED354A6E2}" type="pres">
      <dgm:prSet presAssocID="{E790C1C9-02AF-41FB-B1A8-89C48338D411}" presName="sibTrans" presStyleLbl="sibTrans2D1" presStyleIdx="0" presStyleCnt="2"/>
      <dgm:spPr/>
      <dgm:t>
        <a:bodyPr/>
        <a:lstStyle/>
        <a:p>
          <a:endParaRPr lang="ru-RU"/>
        </a:p>
      </dgm:t>
    </dgm:pt>
    <dgm:pt modelId="{BAB5C9DD-0D0C-43FA-B139-098DB1E8F991}" type="pres">
      <dgm:prSet presAssocID="{E790C1C9-02AF-41FB-B1A8-89C48338D411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F7CE2481-912F-403A-B46C-E79F1082B8C5}" type="pres">
      <dgm:prSet presAssocID="{596E2905-F38F-42A7-8982-666A36FAF0D2}" presName="node" presStyleLbl="node1" presStyleIdx="1" presStyleCnt="3" custScaleX="124746" custScaleY="121020" custLinFactNeighborX="18004" custLinFactNeighborY="-2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61BFB3-578D-46AC-BAD5-C8EACD3BB2E6}" type="pres">
      <dgm:prSet presAssocID="{798F481C-1B12-4361-A39E-C984563552F6}" presName="sibTrans" presStyleLbl="sibTrans2D1" presStyleIdx="1" presStyleCnt="2"/>
      <dgm:spPr/>
      <dgm:t>
        <a:bodyPr/>
        <a:lstStyle/>
        <a:p>
          <a:endParaRPr lang="ru-RU"/>
        </a:p>
      </dgm:t>
    </dgm:pt>
    <dgm:pt modelId="{23E3538E-2F5B-48C9-94EA-4417E81FA5C0}" type="pres">
      <dgm:prSet presAssocID="{798F481C-1B12-4361-A39E-C984563552F6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44257EEC-1094-4C84-9936-E17BA3DDE030}" type="pres">
      <dgm:prSet presAssocID="{4260148A-0033-4C1E-B9DB-9375E08AD264}" presName="node" presStyleLbl="node1" presStyleIdx="2" presStyleCnt="3" custScaleX="57622" custScaleY="57433" custLinFactNeighborX="-17014" custLinFactNeighborY="10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6AFA119-AB6E-4A41-A942-F7795B6D42C7}" srcId="{CB396E02-41CD-428A-9CFA-B36E84EADF02}" destId="{596E2905-F38F-42A7-8982-666A36FAF0D2}" srcOrd="1" destOrd="0" parTransId="{1740D23B-D3BA-4768-B619-B7C740110E52}" sibTransId="{798F481C-1B12-4361-A39E-C984563552F6}"/>
    <dgm:cxn modelId="{9EFCA2B8-F2BC-4200-9B7F-6A3F97416B3E}" srcId="{CB396E02-41CD-428A-9CFA-B36E84EADF02}" destId="{DCB766DF-C5F0-4686-B65F-DF502E9A67AF}" srcOrd="0" destOrd="0" parTransId="{CCF66042-4DC6-41C3-9F10-DE34C702490E}" sibTransId="{E790C1C9-02AF-41FB-B1A8-89C48338D411}"/>
    <dgm:cxn modelId="{2B87628E-2C3C-4A73-B1A8-309A7FCE70CF}" type="presOf" srcId="{E790C1C9-02AF-41FB-B1A8-89C48338D411}" destId="{C9368E3B-9D20-47F0-B093-38FED354A6E2}" srcOrd="0" destOrd="0" presId="urn:microsoft.com/office/officeart/2005/8/layout/process1"/>
    <dgm:cxn modelId="{957F24FD-37FD-4631-95F5-7F322D8317D3}" type="presOf" srcId="{596E2905-F38F-42A7-8982-666A36FAF0D2}" destId="{F7CE2481-912F-403A-B46C-E79F1082B8C5}" srcOrd="0" destOrd="0" presId="urn:microsoft.com/office/officeart/2005/8/layout/process1"/>
    <dgm:cxn modelId="{19208855-1CC2-478A-83DB-25FA60836411}" type="presOf" srcId="{798F481C-1B12-4361-A39E-C984563552F6}" destId="{23E3538E-2F5B-48C9-94EA-4417E81FA5C0}" srcOrd="1" destOrd="0" presId="urn:microsoft.com/office/officeart/2005/8/layout/process1"/>
    <dgm:cxn modelId="{3EFEAAA1-338A-44EE-8A42-0237F4FDFA77}" type="presOf" srcId="{DCB766DF-C5F0-4686-B65F-DF502E9A67AF}" destId="{528826CF-F7E1-4CD9-97DE-A972F05F94E6}" srcOrd="0" destOrd="0" presId="urn:microsoft.com/office/officeart/2005/8/layout/process1"/>
    <dgm:cxn modelId="{389811E7-D877-4244-AC3E-9C4F5791D159}" type="presOf" srcId="{798F481C-1B12-4361-A39E-C984563552F6}" destId="{D061BFB3-578D-46AC-BAD5-C8EACD3BB2E6}" srcOrd="0" destOrd="0" presId="urn:microsoft.com/office/officeart/2005/8/layout/process1"/>
    <dgm:cxn modelId="{29B693E6-A917-40E2-B355-B52C6A23B17B}" type="presOf" srcId="{CB396E02-41CD-428A-9CFA-B36E84EADF02}" destId="{2CCF0F5D-1F61-4CEC-8E52-0C282C3AD200}" srcOrd="0" destOrd="0" presId="urn:microsoft.com/office/officeart/2005/8/layout/process1"/>
    <dgm:cxn modelId="{80757FFC-4604-4025-9151-62A66EF9B4DB}" type="presOf" srcId="{4260148A-0033-4C1E-B9DB-9375E08AD264}" destId="{44257EEC-1094-4C84-9936-E17BA3DDE030}" srcOrd="0" destOrd="0" presId="urn:microsoft.com/office/officeart/2005/8/layout/process1"/>
    <dgm:cxn modelId="{54975416-9FC3-4D6C-AD69-12348BFC2AF5}" srcId="{CB396E02-41CD-428A-9CFA-B36E84EADF02}" destId="{4260148A-0033-4C1E-B9DB-9375E08AD264}" srcOrd="2" destOrd="0" parTransId="{90D4347E-87AD-4559-8782-1759AE968D76}" sibTransId="{D7376005-2C76-4537-89DA-5FD6F08E94AF}"/>
    <dgm:cxn modelId="{A257418B-F90C-4B37-8656-0906F2EF9980}" type="presOf" srcId="{E790C1C9-02AF-41FB-B1A8-89C48338D411}" destId="{BAB5C9DD-0D0C-43FA-B139-098DB1E8F991}" srcOrd="1" destOrd="0" presId="urn:microsoft.com/office/officeart/2005/8/layout/process1"/>
    <dgm:cxn modelId="{57C4E94D-E48E-41AB-B429-24E414E861E1}" type="presParOf" srcId="{2CCF0F5D-1F61-4CEC-8E52-0C282C3AD200}" destId="{528826CF-F7E1-4CD9-97DE-A972F05F94E6}" srcOrd="0" destOrd="0" presId="urn:microsoft.com/office/officeart/2005/8/layout/process1"/>
    <dgm:cxn modelId="{91036294-1915-4895-967F-10FD7B812DDE}" type="presParOf" srcId="{2CCF0F5D-1F61-4CEC-8E52-0C282C3AD200}" destId="{C9368E3B-9D20-47F0-B093-38FED354A6E2}" srcOrd="1" destOrd="0" presId="urn:microsoft.com/office/officeart/2005/8/layout/process1"/>
    <dgm:cxn modelId="{3E8B1938-69D3-40AA-96C2-B3BF57A1F6E3}" type="presParOf" srcId="{C9368E3B-9D20-47F0-B093-38FED354A6E2}" destId="{BAB5C9DD-0D0C-43FA-B139-098DB1E8F991}" srcOrd="0" destOrd="0" presId="urn:microsoft.com/office/officeart/2005/8/layout/process1"/>
    <dgm:cxn modelId="{CC49A1D3-3A35-4A17-8990-246CA55D57C2}" type="presParOf" srcId="{2CCF0F5D-1F61-4CEC-8E52-0C282C3AD200}" destId="{F7CE2481-912F-403A-B46C-E79F1082B8C5}" srcOrd="2" destOrd="0" presId="urn:microsoft.com/office/officeart/2005/8/layout/process1"/>
    <dgm:cxn modelId="{E74FC390-9125-4264-B411-9FB024B9780E}" type="presParOf" srcId="{2CCF0F5D-1F61-4CEC-8E52-0C282C3AD200}" destId="{D061BFB3-578D-46AC-BAD5-C8EACD3BB2E6}" srcOrd="3" destOrd="0" presId="urn:microsoft.com/office/officeart/2005/8/layout/process1"/>
    <dgm:cxn modelId="{8D6C2ABC-FFDC-4FCA-A72A-5CEB69BE602B}" type="presParOf" srcId="{D061BFB3-578D-46AC-BAD5-C8EACD3BB2E6}" destId="{23E3538E-2F5B-48C9-94EA-4417E81FA5C0}" srcOrd="0" destOrd="0" presId="urn:microsoft.com/office/officeart/2005/8/layout/process1"/>
    <dgm:cxn modelId="{35C5F0A7-A25B-4F5F-AF9D-6F08AD1CF793}" type="presParOf" srcId="{2CCF0F5D-1F61-4CEC-8E52-0C282C3AD200}" destId="{44257EEC-1094-4C84-9936-E17BA3DDE030}" srcOrd="4" destOrd="0" presId="urn:microsoft.com/office/officeart/2005/8/layout/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26ED-40A6-47AD-B207-8DC37522DA82}" type="datetimeFigureOut">
              <a:rPr lang="ru-RU" smtClean="0"/>
              <a:pPr/>
              <a:t>08.01.2009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4A9AA-17D2-4A32-9E0A-35403237EA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/>
            </a:gs>
            <a:gs pos="50000">
              <a:schemeClr val="accent1">
                <a:tint val="44500"/>
                <a:satMod val="160000"/>
              </a:schemeClr>
            </a:gs>
            <a:gs pos="43000">
              <a:schemeClr val="accent1">
                <a:tint val="23500"/>
                <a:satMod val="160000"/>
                <a:alpha val="52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071934" y="1142984"/>
            <a:ext cx="4643470" cy="2357454"/>
          </a:xfrm>
        </p:spPr>
        <p:txBody>
          <a:bodyPr>
            <a:normAutofit/>
          </a:bodyPr>
          <a:lstStyle/>
          <a:p>
            <a:pPr algn="l"/>
            <a:r>
              <a:rPr lang="ru-RU" sz="4000" dirty="0">
                <a:solidFill>
                  <a:srgbClr val="8A57A9"/>
                </a:solidFill>
                <a:latin typeface="Georgia" pitchFamily="18" charset="0"/>
              </a:rPr>
              <a:t> </a:t>
            </a:r>
            <a:r>
              <a:rPr lang="ru-RU" sz="4000" dirty="0" smtClean="0">
                <a:solidFill>
                  <a:srgbClr val="8A57A9"/>
                </a:solidFill>
                <a:latin typeface="Georgia" pitchFamily="18" charset="0"/>
              </a:rPr>
              <a:t>       </a:t>
            </a:r>
            <a:endParaRPr lang="ru-RU" sz="4000" dirty="0">
              <a:solidFill>
                <a:srgbClr val="8A57A9"/>
              </a:solidFill>
              <a:latin typeface="Georg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7686" y="4357694"/>
            <a:ext cx="4357718" cy="128110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Учитель  биологии  ГОУ  ЦО  №1470  Селезнёва  И.Г.</a:t>
            </a:r>
          </a:p>
          <a:p>
            <a:endParaRPr lang="ru-RU" sz="2000" dirty="0"/>
          </a:p>
        </p:txBody>
      </p:sp>
      <p:pic>
        <p:nvPicPr>
          <p:cNvPr id="1026" name="Picture 2" descr="D:\DOCUMENTS\Irina\j0198021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4857784" cy="507209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929058" y="2428868"/>
            <a:ext cx="492922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Пластический  обмен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accent6"/>
            </a:gs>
            <a:gs pos="89000">
              <a:schemeClr val="accent1">
                <a:alpha val="63000"/>
              </a:schemeClr>
            </a:gs>
            <a:gs pos="0">
              <a:srgbClr val="D4DEFF">
                <a:alpha val="0"/>
              </a:srgbClr>
            </a:gs>
            <a:gs pos="39000">
              <a:srgbClr val="D4DEFF">
                <a:alpha val="99000"/>
              </a:srgbClr>
            </a:gs>
            <a:gs pos="58000">
              <a:srgbClr val="96AB94">
                <a:alpha val="5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546" y="274638"/>
            <a:ext cx="4857784" cy="1143000"/>
          </a:xfr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</a:rPr>
              <a:t>Биосинтез  белка</a:t>
            </a:r>
            <a:endParaRPr lang="ru-RU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91440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5" name="Прямая со стрелкой 14"/>
          <p:cNvCxnSpPr/>
          <p:nvPr/>
        </p:nvCxnSpPr>
        <p:spPr>
          <a:xfrm>
            <a:off x="2357422" y="3929066"/>
            <a:ext cx="428628" cy="1588"/>
          </a:xfrm>
          <a:prstGeom prst="straightConnector1">
            <a:avLst/>
          </a:prstGeom>
          <a:ln w="38100">
            <a:solidFill>
              <a:schemeClr val="bg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 flipH="1" flipV="1">
            <a:off x="4464843" y="4321975"/>
            <a:ext cx="571504" cy="500066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6200000" flipV="1">
            <a:off x="5715008" y="4429132"/>
            <a:ext cx="642942" cy="357190"/>
          </a:xfrm>
          <a:prstGeom prst="straightConnector1">
            <a:avLst/>
          </a:prstGeom>
          <a:ln w="38100">
            <a:solidFill>
              <a:schemeClr val="bg1">
                <a:lumMod val="9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5144298" y="3642520"/>
            <a:ext cx="71438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accent6"/>
            </a:gs>
            <a:gs pos="89000">
              <a:schemeClr val="accent1">
                <a:alpha val="63000"/>
              </a:schemeClr>
            </a:gs>
            <a:gs pos="0">
              <a:srgbClr val="D4DEFF">
                <a:alpha val="0"/>
              </a:srgbClr>
            </a:gs>
            <a:gs pos="39000">
              <a:srgbClr val="D4DEFF">
                <a:alpha val="99000"/>
              </a:srgbClr>
            </a:gs>
            <a:gs pos="58000">
              <a:srgbClr val="96AB94">
                <a:alpha val="50000"/>
              </a:srgb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  <a:ln>
            <a:noFill/>
          </a:ln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4800" b="1" dirty="0" smtClean="0">
                <a:ln w="11430"/>
                <a:solidFill>
                  <a:schemeClr val="bg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Транскрипция</a:t>
            </a:r>
            <a:endParaRPr lang="ru-RU" sz="4800" b="1" dirty="0">
              <a:ln w="11430"/>
              <a:solidFill>
                <a:schemeClr val="bg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20482" name="Picture 2" descr="D:\DOCUMENTS\Irina\Мои рисунки\7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931338" y="1600200"/>
            <a:ext cx="3281323" cy="452596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accent6"/>
            </a:gs>
            <a:gs pos="89000">
              <a:schemeClr val="accent1">
                <a:alpha val="63000"/>
              </a:schemeClr>
            </a:gs>
            <a:gs pos="0">
              <a:srgbClr val="D4DEFF">
                <a:alpha val="0"/>
              </a:srgbClr>
            </a:gs>
            <a:gs pos="39000">
              <a:srgbClr val="D4DEFF">
                <a:alpha val="99000"/>
              </a:srgbClr>
            </a:gs>
            <a:gs pos="58000">
              <a:srgbClr val="96AB94">
                <a:alpha val="50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28694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Трансляция</a:t>
            </a:r>
            <a:endParaRPr lang="ru-RU" sz="4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Picture 5" descr="trna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94253" y="1237834"/>
            <a:ext cx="6178143" cy="5405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accent6"/>
            </a:gs>
            <a:gs pos="89000">
              <a:schemeClr val="accent1">
                <a:alpha val="63000"/>
              </a:schemeClr>
            </a:gs>
            <a:gs pos="25000">
              <a:srgbClr val="D4DEFF">
                <a:alpha val="81000"/>
              </a:srgbClr>
            </a:gs>
            <a:gs pos="39000">
              <a:srgbClr val="D4DEFF">
                <a:alpha val="99000"/>
              </a:srgbClr>
            </a:gs>
            <a:gs pos="58000">
              <a:srgbClr val="96AB94">
                <a:alpha val="50000"/>
              </a:srgb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1168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00438"/>
            <a:ext cx="8686800" cy="30003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400" dirty="0" smtClean="0"/>
              <a:t>   Френсис  Крик  и</a:t>
            </a:r>
          </a:p>
          <a:p>
            <a:pPr>
              <a:buNone/>
            </a:pPr>
            <a:r>
              <a:rPr lang="ru-RU" sz="2400" dirty="0" smtClean="0"/>
              <a:t>    Джеймс  </a:t>
            </a:r>
            <a:r>
              <a:rPr lang="ru-RU" sz="2400" dirty="0" err="1" smtClean="0"/>
              <a:t>Уотсо</a:t>
            </a:r>
            <a:r>
              <a:rPr lang="en-US" sz="2400" dirty="0" smtClean="0"/>
              <a:t>                    </a:t>
            </a:r>
            <a:r>
              <a:rPr lang="ru-RU" sz="2400" dirty="0" smtClean="0"/>
              <a:t>Морис  </a:t>
            </a:r>
            <a:r>
              <a:rPr lang="ru-RU" sz="2400" dirty="0" err="1" smtClean="0"/>
              <a:t>Уилкинс</a:t>
            </a:r>
            <a:endParaRPr lang="en-US" sz="24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r>
              <a:rPr lang="ru-RU" sz="2400" dirty="0" smtClean="0"/>
              <a:t>  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1962  год – Нобелевская  премия</a:t>
            </a:r>
          </a:p>
          <a:p>
            <a:pPr>
              <a:buNone/>
            </a:pPr>
            <a:r>
              <a:rPr lang="ru-RU" sz="2400" dirty="0" smtClean="0"/>
              <a:t>   </a:t>
            </a:r>
            <a:r>
              <a:rPr lang="ru-RU" sz="2400" b="1" dirty="0" smtClean="0"/>
              <a:t>«За  открытия,  касающиеся  молекулярной</a:t>
            </a:r>
          </a:p>
          <a:p>
            <a:pPr>
              <a:buNone/>
            </a:pPr>
            <a:r>
              <a:rPr lang="ru-RU" sz="2400" b="1" dirty="0" smtClean="0"/>
              <a:t>   структуры  нуклеиновых  кислот  и  их  значения  для</a:t>
            </a:r>
          </a:p>
          <a:p>
            <a:pPr>
              <a:buNone/>
            </a:pPr>
            <a:r>
              <a:rPr lang="ru-RU" sz="2400" b="1" dirty="0" smtClean="0"/>
              <a:t>   передачи  информации  в  живых  системах»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5" name="Рисунок 4" descr="http://www.ng.ru/images/2004-01-28/15-14-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321471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www.physchem.chimfak.rsu.ru/Source/History/Persones/photos/Wilkins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714356"/>
            <a:ext cx="228601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uchteh.ru/assets/images/mid_school/bio/modeli/DNK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00760" y="1214422"/>
            <a:ext cx="28575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accent6">
                <a:alpha val="53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43000">
              <a:schemeClr val="accent1">
                <a:tint val="23500"/>
                <a:satMod val="160000"/>
                <a:alpha val="52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6116" y="285728"/>
            <a:ext cx="5400684" cy="6357982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/>
              <a:t>«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Рост,  размножение,  подвижность,  возбудимость,  способность  реагировать  на  изменения  внешней  среды – все  эти  свойства  живого  в  конечном  счёте  неразрывно  связаны  с  определёнными  химическими  превращениями,  без  которых  ни  одно  из  этих  проявлений  жизнедеятельности  не  могло  бы  осуществиться».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Академик  В.А.  Энгельгардт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pic>
        <p:nvPicPr>
          <p:cNvPr id="4" name="Содержимое 3" descr="В.А. Энгельгардт (1894–1984).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928670"/>
            <a:ext cx="257176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0">
              <a:schemeClr val="accent6">
                <a:alpha val="53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43000">
              <a:schemeClr val="accent1">
                <a:tint val="23500"/>
                <a:satMod val="160000"/>
                <a:alpha val="52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Метаболизм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357430"/>
            <a:ext cx="8643998" cy="3768733"/>
          </a:xfrm>
        </p:spPr>
        <p:txBody>
          <a:bodyPr/>
          <a:lstStyle/>
          <a:p>
            <a:pPr algn="ctr">
              <a:buNone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</a:rPr>
              <a:t>  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</a:rPr>
              <a:t>анаболизм              </a:t>
            </a:r>
            <a:r>
              <a:rPr lang="ru-RU" sz="4000" b="1" dirty="0" err="1" smtClean="0">
                <a:solidFill>
                  <a:schemeClr val="accent3">
                    <a:lumMod val="50000"/>
                  </a:schemeClr>
                </a:solidFill>
              </a:rPr>
              <a:t>катаболизим</a:t>
            </a:r>
            <a:endParaRPr lang="ru-RU" sz="40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</a:rPr>
              <a:t>а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</a:rPr>
              <a:t>ссимиляция              диссимиляция</a:t>
            </a:r>
          </a:p>
          <a:p>
            <a:pPr algn="ctr">
              <a:buNone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</a:rPr>
              <a:t>п</a:t>
            </a: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</a:rPr>
              <a:t>ластический              энергетический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accent3">
                    <a:lumMod val="50000"/>
                  </a:schemeClr>
                </a:solidFill>
              </a:rPr>
              <a:t>  обмен                            </a:t>
            </a:r>
            <a:r>
              <a:rPr lang="ru-RU" sz="4000" b="1" dirty="0" err="1" smtClean="0">
                <a:solidFill>
                  <a:schemeClr val="accent3">
                    <a:lumMod val="50000"/>
                  </a:schemeClr>
                </a:solidFill>
              </a:rPr>
              <a:t>обмен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214546" y="1071546"/>
            <a:ext cx="2500330" cy="1428760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714876" y="1071546"/>
            <a:ext cx="2357454" cy="1500198"/>
          </a:xfrm>
          <a:prstGeom prst="straightConnector1">
            <a:avLst/>
          </a:prstGeom>
          <a:ln w="28575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mph" presetSubtype="1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mph" presetSubtype="1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mph" presetSubtype="1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3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3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6">
                <a:lumMod val="90000"/>
              </a:schemeClr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3116"/>
            <a:ext cx="8686800" cy="2000264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 dirty="0" smtClean="0"/>
              <a:t>                                                   </a:t>
            </a:r>
            <a:r>
              <a:rPr lang="ru-RU" sz="3100" dirty="0" smtClean="0"/>
              <a:t>Катаболизм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4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Органическое                             энергия</a:t>
            </a:r>
            <a:br>
              <a:rPr lang="ru-RU" sz="4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вещество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                                   </a:t>
            </a:r>
            <a:r>
              <a:rPr lang="ru-RU" sz="3100" dirty="0" smtClean="0"/>
              <a:t>Анаболизм</a:t>
            </a:r>
            <a:endParaRPr lang="ru-RU" sz="31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643306" y="2857496"/>
            <a:ext cx="2286016" cy="1588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0800000">
            <a:off x="3571868" y="3143248"/>
            <a:ext cx="2357454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D:\DOCUMENTS\Irina\lec1_2_1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4029075" cy="1571625"/>
          </a:xfrm>
          <a:prstGeom prst="rect">
            <a:avLst/>
          </a:prstGeom>
          <a:noFill/>
        </p:spPr>
      </p:pic>
      <p:pic>
        <p:nvPicPr>
          <p:cNvPr id="1027" name="Picture 3" descr="D:\DOCUMENTS\Irina\image011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000760" y="4271768"/>
            <a:ext cx="2578985" cy="215762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chemeClr val="accent6">
                <a:lumMod val="90000"/>
                <a:alpha val="36000"/>
              </a:schemeClr>
            </a:gs>
            <a:gs pos="89000">
              <a:schemeClr val="accent1">
                <a:alpha val="76000"/>
              </a:schemeClr>
            </a:gs>
            <a:gs pos="0">
              <a:srgbClr val="D4DEFF">
                <a:alpha val="0"/>
              </a:srgbClr>
            </a:gs>
            <a:gs pos="39000">
              <a:srgbClr val="D4DEFF">
                <a:alpha val="99000"/>
              </a:srgbClr>
            </a:gs>
            <a:gs pos="58000">
              <a:srgbClr val="96AB94">
                <a:alpha val="50000"/>
              </a:srgb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274638"/>
            <a:ext cx="5786478" cy="1143000"/>
          </a:xfrm>
          <a:solidFill>
            <a:schemeClr val="bg1">
              <a:lumMod val="9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ФУНКЦИИ  БЕЛКОВ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4" descr="мембрана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857364"/>
            <a:ext cx="347662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гемоглобин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429000"/>
            <a:ext cx="3235325" cy="284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072066" y="1928802"/>
            <a:ext cx="3643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структурная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6" y="3786190"/>
            <a:ext cx="33011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транспортная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1000">
              <a:schemeClr val="accent6">
                <a:lumMod val="90000"/>
                <a:alpha val="36000"/>
              </a:schemeClr>
            </a:gs>
            <a:gs pos="89000">
              <a:schemeClr val="accent1">
                <a:alpha val="76000"/>
              </a:schemeClr>
            </a:gs>
            <a:gs pos="0">
              <a:srgbClr val="D4DEFF">
                <a:alpha val="0"/>
              </a:srgbClr>
            </a:gs>
            <a:gs pos="39000">
              <a:srgbClr val="D4DEFF">
                <a:alpha val="99000"/>
              </a:srgbClr>
            </a:gs>
            <a:gs pos="58000">
              <a:srgbClr val="96AB94">
                <a:alpha val="50000"/>
              </a:srgb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мышцы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3" y="714356"/>
            <a:ext cx="2000263" cy="2176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лейкоциты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876"/>
            <a:ext cx="25209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214810" y="928670"/>
            <a:ext cx="450059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сократительная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57686" y="3857628"/>
            <a:ext cx="23374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защитная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accent6">
                <a:lumMod val="90000"/>
                <a:alpha val="45000"/>
              </a:schemeClr>
            </a:gs>
            <a:gs pos="89000">
              <a:schemeClr val="accent1">
                <a:alpha val="76000"/>
              </a:schemeClr>
            </a:gs>
            <a:gs pos="0">
              <a:srgbClr val="D4DEFF">
                <a:alpha val="0"/>
              </a:srgbClr>
            </a:gs>
            <a:gs pos="39000">
              <a:srgbClr val="D4DEFF">
                <a:alpha val="99000"/>
              </a:srgbClr>
            </a:gs>
            <a:gs pos="58000">
              <a:srgbClr val="96AB94">
                <a:alpha val="50000"/>
              </a:srgb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://www.jodplus.cz/img/stitna-zlaz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642918"/>
            <a:ext cx="3952617" cy="2357454"/>
          </a:xfrm>
          <a:prstGeom prst="rect">
            <a:avLst/>
          </a:prstGeom>
          <a:noFill/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пепсин</a:t>
            </a:r>
          </a:p>
          <a:p>
            <a:pPr>
              <a:buNone/>
            </a:pPr>
            <a:endParaRPr lang="ru-RU" sz="4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17,6  кДж</a:t>
            </a:r>
            <a:endParaRPr lang="ru-RU" sz="4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6314" y="1214422"/>
            <a:ext cx="31856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регуляторная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14876" y="3643314"/>
            <a:ext cx="38690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каталитическая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14876" y="5286388"/>
            <a:ext cx="3905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энергетическая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chemeClr val="accent6"/>
            </a:gs>
            <a:gs pos="89000">
              <a:schemeClr val="accent1">
                <a:alpha val="63000"/>
              </a:schemeClr>
            </a:gs>
            <a:gs pos="0">
              <a:srgbClr val="D4DEFF">
                <a:alpha val="0"/>
              </a:srgbClr>
            </a:gs>
            <a:gs pos="39000">
              <a:srgbClr val="D4DEFF">
                <a:alpha val="99000"/>
              </a:srgbClr>
            </a:gs>
            <a:gs pos="58000">
              <a:srgbClr val="96AB94">
                <a:alpha val="50000"/>
              </a:srgb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274638"/>
            <a:ext cx="5214974" cy="1143000"/>
          </a:xfrm>
          <a:solidFill>
            <a:schemeClr val="bg1"/>
          </a:solidFill>
          <a:ln>
            <a:solidFill>
              <a:schemeClr val="accent6">
                <a:lumMod val="90000"/>
              </a:schemeClr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Структура  ДНК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4" descr="днк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905794"/>
            <a:ext cx="7315200" cy="391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  <p:pic>
        <p:nvPicPr>
          <p:cNvPr id="5" name="Picture 4" descr="днк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916113"/>
            <a:ext cx="7775575" cy="469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chemeClr val="accent6"/>
            </a:gs>
            <a:gs pos="89000">
              <a:schemeClr val="accent1">
                <a:alpha val="63000"/>
              </a:schemeClr>
            </a:gs>
            <a:gs pos="0">
              <a:srgbClr val="D4DEFF">
                <a:alpha val="0"/>
              </a:srgbClr>
            </a:gs>
            <a:gs pos="39000">
              <a:srgbClr val="D4DEFF">
                <a:alpha val="99000"/>
              </a:srgbClr>
            </a:gs>
            <a:gs pos="58000">
              <a:srgbClr val="96AB94">
                <a:alpha val="50000"/>
              </a:srgb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9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Свойства  генетического  кода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1.Триплетен</a:t>
            </a:r>
          </a:p>
          <a:p>
            <a:pPr>
              <a:buFont typeface="Wingdings" pitchFamily="2" charset="2"/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2.Избыточен – 20  </a:t>
            </a:r>
            <a:r>
              <a:rPr lang="ru-RU" b="1" i="1" dirty="0" err="1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амк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. – 64  триплета</a:t>
            </a:r>
          </a:p>
          <a:p>
            <a:pPr>
              <a:buFont typeface="Wingdings" pitchFamily="2" charset="2"/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3.Между  генами  есть  знаки  препинания.</a:t>
            </a:r>
          </a:p>
          <a:p>
            <a:pPr>
              <a:buFont typeface="Wingdings" pitchFamily="2" charset="2"/>
              <a:buNone/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4.Универсален</a:t>
            </a:r>
          </a:p>
          <a:p>
            <a:pPr>
              <a:buFont typeface="Wingdings" pitchFamily="2" charset="2"/>
              <a:buNone/>
            </a:pPr>
            <a:endParaRPr lang="ru-RU" sz="2800" b="1" dirty="0" smtClean="0">
              <a:solidFill>
                <a:srgbClr val="FF6600"/>
              </a:solidFill>
            </a:endParaRPr>
          </a:p>
          <a:p>
            <a:endParaRPr lang="ru-RU" dirty="0"/>
          </a:p>
        </p:txBody>
      </p:sp>
      <p:pic>
        <p:nvPicPr>
          <p:cNvPr id="4" name="Рисунок 3" descr="http://www.nanonewsnet.ru/files/thumbs/DNA.bmp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4645806" y="3283759"/>
            <a:ext cx="2428892" cy="3433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281</TotalTime>
  <Words>160</Words>
  <Application>Microsoft Office PowerPoint</Application>
  <PresentationFormat>Экран (4:3)</PresentationFormat>
  <Paragraphs>48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      </vt:lpstr>
      <vt:lpstr>«Рост,  размножение,  подвижность,  возбудимость,  способность  реагировать  на  изменения  внешней  среды – все  эти  свойства  живого  в  конечном  счёте  неразрывно  связаны  с  определёнными  химическими  превращениями,  без  которых  ни  одно  из  этих  проявлений  жизнедеятельности  не  могло  бы  осуществиться».  Академик  В.А.  Энгельгардт      </vt:lpstr>
      <vt:lpstr>Метаболизм</vt:lpstr>
      <vt:lpstr>                                                   Катаболизм Органическое                             энергия вещество                                    Анаболизм</vt:lpstr>
      <vt:lpstr>ФУНКЦИИ  БЕЛКОВ</vt:lpstr>
      <vt:lpstr>Слайд 6</vt:lpstr>
      <vt:lpstr>Слайд 7</vt:lpstr>
      <vt:lpstr>Структура  ДНК</vt:lpstr>
      <vt:lpstr>Свойства  генетического  кода</vt:lpstr>
      <vt:lpstr>Биосинтез  белка</vt:lpstr>
      <vt:lpstr>Транскрипция</vt:lpstr>
      <vt:lpstr>Трансляция</vt:lpstr>
      <vt:lpstr>Слайд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User</cp:lastModifiedBy>
  <cp:revision>30</cp:revision>
  <dcterms:created xsi:type="dcterms:W3CDTF">2009-01-07T15:32:29Z</dcterms:created>
  <dcterms:modified xsi:type="dcterms:W3CDTF">2009-01-08T11:37:11Z</dcterms:modified>
</cp:coreProperties>
</file>