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18"/>
  </p:notesMasterIdLst>
  <p:sldIdLst>
    <p:sldId id="256" r:id="rId2"/>
    <p:sldId id="257" r:id="rId3"/>
    <p:sldId id="259" r:id="rId4"/>
    <p:sldId id="258" r:id="rId5"/>
    <p:sldId id="260" r:id="rId6"/>
    <p:sldId id="266" r:id="rId7"/>
    <p:sldId id="262" r:id="rId8"/>
    <p:sldId id="261" r:id="rId9"/>
    <p:sldId id="267" r:id="rId10"/>
    <p:sldId id="269" r:id="rId11"/>
    <p:sldId id="264" r:id="rId12"/>
    <p:sldId id="274" r:id="rId13"/>
    <p:sldId id="271" r:id="rId14"/>
    <p:sldId id="270" r:id="rId15"/>
    <p:sldId id="272" r:id="rId16"/>
    <p:sldId id="273"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434" autoAdjust="0"/>
    <p:restoredTop sz="94660"/>
  </p:normalViewPr>
  <p:slideViewPr>
    <p:cSldViewPr>
      <p:cViewPr varScale="1">
        <p:scale>
          <a:sx n="105" d="100"/>
          <a:sy n="105" d="100"/>
        </p:scale>
        <p:origin x="-15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49EFDD-DA4C-4876-9FA4-744255BF9F4E}" type="datetimeFigureOut">
              <a:rPr lang="ru-RU" smtClean="0"/>
              <a:pPr/>
              <a:t>07.01.2009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6F9311-D8B4-4C21-BDBB-958950810F58}"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986F9311-D8B4-4C21-BDBB-958950810F58}" type="slidenum">
              <a:rPr lang="ru-RU" smtClean="0"/>
              <a:pPr/>
              <a:t>12</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986F9311-D8B4-4C21-BDBB-958950810F58}" type="slidenum">
              <a:rPr lang="ru-RU" smtClean="0"/>
              <a:pPr/>
              <a:t>15</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Заголовок, текст и клип">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44475"/>
            <a:ext cx="8385175" cy="1431925"/>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838200" y="1905000"/>
            <a:ext cx="3927475" cy="4191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Клип 3"/>
          <p:cNvSpPr>
            <a:spLocks noGrp="1"/>
          </p:cNvSpPr>
          <p:nvPr>
            <p:ph type="clipArt" sz="half" idx="2"/>
          </p:nvPr>
        </p:nvSpPr>
        <p:spPr>
          <a:xfrm>
            <a:off x="4918075" y="1905000"/>
            <a:ext cx="3927475" cy="4191000"/>
          </a:xfrm>
        </p:spPr>
        <p:txBody>
          <a:bodyPr/>
          <a:lstStyle/>
          <a:p>
            <a:endParaRPr lang="ru-RU" dirty="0"/>
          </a:p>
        </p:txBody>
      </p:sp>
      <p:sp>
        <p:nvSpPr>
          <p:cNvPr id="5" name="Дата 4"/>
          <p:cNvSpPr>
            <a:spLocks noGrp="1"/>
          </p:cNvSpPr>
          <p:nvPr>
            <p:ph type="dt" sz="half" idx="10"/>
          </p:nvPr>
        </p:nvSpPr>
        <p:spPr>
          <a:xfrm>
            <a:off x="838200" y="6245225"/>
            <a:ext cx="1901825" cy="476250"/>
          </a:xfrm>
        </p:spPr>
        <p:txBody>
          <a:bodyPr/>
          <a:lstStyle>
            <a:lvl1pPr>
              <a:defRPr/>
            </a:lvl1pPr>
          </a:lstStyle>
          <a:p>
            <a:endParaRPr lang="ru-RU" dirty="0"/>
          </a:p>
        </p:txBody>
      </p:sp>
      <p:sp>
        <p:nvSpPr>
          <p:cNvPr id="6" name="Нижний колонтитул 5"/>
          <p:cNvSpPr>
            <a:spLocks noGrp="1"/>
          </p:cNvSpPr>
          <p:nvPr>
            <p:ph type="ftr" sz="quarter" idx="11"/>
          </p:nvPr>
        </p:nvSpPr>
        <p:spPr>
          <a:xfrm>
            <a:off x="3429000" y="6245225"/>
            <a:ext cx="2895600" cy="476250"/>
          </a:xfrm>
        </p:spPr>
        <p:txBody>
          <a:bodyPr/>
          <a:lstStyle>
            <a:lvl1pPr>
              <a:defRPr/>
            </a:lvl1pPr>
          </a:lstStyle>
          <a:p>
            <a:endParaRPr lang="ru-RU" dirty="0"/>
          </a:p>
        </p:txBody>
      </p:sp>
      <p:sp>
        <p:nvSpPr>
          <p:cNvPr id="7" name="Номер слайда 6"/>
          <p:cNvSpPr>
            <a:spLocks noGrp="1"/>
          </p:cNvSpPr>
          <p:nvPr>
            <p:ph type="sldNum" sz="quarter" idx="12"/>
          </p:nvPr>
        </p:nvSpPr>
        <p:spPr>
          <a:xfrm>
            <a:off x="6937375" y="6245225"/>
            <a:ext cx="1901825" cy="476250"/>
          </a:xfrm>
        </p:spPr>
        <p:txBody>
          <a:bodyPr/>
          <a:lstStyle>
            <a:lvl1pPr>
              <a:defRPr/>
            </a:lvl1pPr>
          </a:lstStyle>
          <a:p>
            <a:fld id="{E3260EAE-B392-4E7D-A05F-CDDEE8C2456E}" type="slidenum">
              <a:rPr lang="ru-RU"/>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DD7A4C46-4596-4956-8163-634D2A024C06}"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858B6C2E-927E-4F82-98E6-459589CC455B}" type="datetimeFigureOut">
              <a:rPr lang="ru-RU" smtClean="0"/>
              <a:pPr/>
              <a:t>07.01.2009</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DD7A4C46-4596-4956-8163-634D2A024C06}"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dirty="0"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58B6C2E-927E-4F82-98E6-459589CC455B}" type="datetimeFigureOut">
              <a:rPr lang="ru-RU" smtClean="0"/>
              <a:pPr/>
              <a:t>07.01.2009</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D7A4C46-4596-4956-8163-634D2A024C06}"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file:///C:\Documents%20and%20Settings\&#1048;&#1085;&#1085;&#1072;%20&#1041;&#1077;&#1085;&#1079;&#1072;&#1088;\&#1056;&#1072;&#1073;&#1086;&#1095;&#1080;&#1081;%20&#1089;&#1090;&#1086;&#1083;\&#1101;&#1083;&#1077;&#1082;&#1090;&#1080;&#1074;&#1085;&#1099;&#1081;%20&#1082;&#1091;&#1088;&#1089;%20&#1050;&#1074;&#1072;&#1076;&#1088;&#1072;&#1090;&#1085;&#1099;&#1081;%20&#1090;&#1088;&#1077;&#1093;&#1095;&#1083;&#1077;&#1085;\&#1055;&#1088;&#1080;&#1083;&#1086;&#1078;&#1077;&#1085;&#1080;&#1077;%201.docx"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file:///C:\Documents%20and%20Settings\&#1048;&#1085;&#1085;&#1072;%20&#1041;&#1077;&#1085;&#1079;&#1072;&#1088;\&#1056;&#1072;&#1073;&#1086;&#1095;&#1080;&#1081;%20&#1089;&#1090;&#1086;&#1083;\&#1101;&#1083;&#1077;&#1082;&#1090;&#1080;&#1074;&#1085;&#1099;&#1081;%20&#1082;&#1091;&#1088;&#1089;%20&#1050;&#1074;&#1072;&#1076;&#1088;&#1072;&#1090;&#1085;&#1099;&#1081;%20&#1090;&#1088;&#1077;&#1093;&#1095;&#1083;&#1077;&#1085;\&#1055;&#1088;&#1080;&#1083;&#1086;&#1078;&#1077;&#1085;&#1080;&#1077;%202.docx" TargetMode="External"/><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hyperlink" Target="file:///C:\Documents%20and%20Settings\&#1048;&#1085;&#1085;&#1072;%20&#1041;&#1077;&#1085;&#1079;&#1072;&#1088;\&#1056;&#1072;&#1073;&#1086;&#1095;&#1080;&#1081;%20&#1089;&#1090;&#1086;&#1083;\&#1101;&#1083;&#1077;&#1082;&#1090;&#1080;&#1074;&#1085;&#1099;&#1081;%20&#1082;&#1091;&#1088;&#1089;%20&#1050;&#1074;&#1072;&#1076;&#1088;&#1072;&#1090;&#1085;&#1099;&#1081;%20&#1090;&#1088;&#1077;&#1093;&#1095;&#1083;&#1077;&#1085;\&#1055;&#1088;&#1080;&#1083;&#1086;&#1078;&#1077;&#1085;&#1080;&#1077;%203.docx" TargetMode="Externa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file:///C:\Documents%20and%20Settings\&#1048;&#1085;&#1085;&#1072;%20&#1041;&#1077;&#1085;&#1079;&#1072;&#1088;\&#1056;&#1072;&#1073;&#1086;&#1095;&#1080;&#1081;%20&#1089;&#1090;&#1086;&#1083;\&#1101;&#1083;&#1077;&#1082;&#1090;&#1080;&#1074;&#1085;&#1099;&#1081;%20&#1082;&#1091;&#1088;&#1089;%20&#1050;&#1074;&#1072;&#1076;&#1088;&#1072;&#1090;&#1085;&#1099;&#1081;%20&#1090;&#1088;&#1077;&#1093;&#1095;&#1083;&#1077;&#1085;\&#1055;&#1088;&#1080;&#1083;&#1086;&#1078;&#1077;&#1085;&#1080;&#1077;%204.doc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file:///C:\Documents%20and%20Settings\&#1048;&#1085;&#1085;&#1072;%20&#1041;&#1077;&#1085;&#1079;&#1072;&#1088;\&#1056;&#1072;&#1073;&#1086;&#1095;&#1080;&#1081;%20&#1089;&#1090;&#1086;&#1083;\&#1101;&#1083;&#1077;&#1082;&#1090;&#1080;&#1074;&#1085;&#1099;&#1081;%20&#1082;&#1091;&#1088;&#1089;%20&#1050;&#1074;&#1072;&#1076;&#1088;&#1072;&#1090;&#1085;&#1099;&#1081;%20&#1090;&#1088;&#1077;&#1093;&#1095;&#1083;&#1077;&#1085;\&#1055;&#1088;&#1080;&#1083;&#1086;&#1078;&#1077;&#1085;&#1080;&#1077;%205.doc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Квадратный трехчлен и его приложения</a:t>
            </a:r>
            <a:endParaRPr lang="ru-RU" dirty="0"/>
          </a:p>
        </p:txBody>
      </p:sp>
      <p:sp>
        <p:nvSpPr>
          <p:cNvPr id="3" name="Подзаголовок 2"/>
          <p:cNvSpPr>
            <a:spLocks noGrp="1"/>
          </p:cNvSpPr>
          <p:nvPr>
            <p:ph type="subTitle" idx="1"/>
          </p:nvPr>
        </p:nvSpPr>
        <p:spPr>
          <a:xfrm>
            <a:off x="642910" y="3286124"/>
            <a:ext cx="7854696" cy="1752600"/>
          </a:xfrm>
        </p:spPr>
        <p:txBody>
          <a:bodyPr>
            <a:normAutofit/>
          </a:bodyPr>
          <a:lstStyle/>
          <a:p>
            <a:r>
              <a:rPr lang="ru-RU" dirty="0" smtClean="0"/>
              <a:t>Программа элективного курса по математике </a:t>
            </a:r>
          </a:p>
          <a:p>
            <a:r>
              <a:rPr lang="ru-RU" dirty="0" smtClean="0"/>
              <a:t>для 8-9 классов в рамках предпрофильной подготовки</a:t>
            </a:r>
            <a:endParaRPr lang="ru-RU"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4000" b="1" dirty="0" smtClean="0"/>
              <a:t>Тема 1. Квадратный трехчлен (3 ч) </a:t>
            </a:r>
            <a:r>
              <a:rPr lang="ru-RU" dirty="0" smtClean="0"/>
              <a:t/>
            </a:r>
            <a:br>
              <a:rPr lang="ru-RU" dirty="0" smtClean="0"/>
            </a:br>
            <a:endParaRPr lang="ru-RU" dirty="0"/>
          </a:p>
        </p:txBody>
      </p:sp>
      <p:sp>
        <p:nvSpPr>
          <p:cNvPr id="5" name="Содержимое 4"/>
          <p:cNvSpPr>
            <a:spLocks noGrp="1"/>
          </p:cNvSpPr>
          <p:nvPr>
            <p:ph idx="4294967295"/>
          </p:nvPr>
        </p:nvSpPr>
        <p:spPr>
          <a:xfrm>
            <a:off x="0" y="1935163"/>
            <a:ext cx="8229600" cy="4389437"/>
          </a:xfrm>
        </p:spPr>
        <p:txBody>
          <a:bodyPr>
            <a:normAutofit fontScale="92500"/>
          </a:bodyPr>
          <a:lstStyle/>
          <a:p>
            <a:pPr>
              <a:buNone/>
            </a:pPr>
            <a:endParaRPr lang="ru-RU" dirty="0" smtClean="0"/>
          </a:p>
          <a:p>
            <a:r>
              <a:rPr lang="ru-RU" dirty="0" smtClean="0"/>
              <a:t>Квадратный трехчлен. Понятие квадратного трехчлена. Общие сведения. Значение квадратного трехчлена при различных значениях переменной. Корни квадратного трехчлена. Составление квадратного трехчлена по его корням. Разложение квадратного трехчлена на линейные множители разными способами.</a:t>
            </a:r>
          </a:p>
          <a:p>
            <a:r>
              <a:rPr lang="ru-RU" dirty="0" smtClean="0"/>
              <a:t> Метод обучения: репродуктивный, беседа, объяснение. Форма контроля: проверка самостоятельно решенных задач, самостоятельная работа. </a:t>
            </a:r>
            <a:endParaRPr lang="ru-RU" dirty="0"/>
          </a:p>
        </p:txBody>
      </p:sp>
      <p:sp>
        <p:nvSpPr>
          <p:cNvPr id="4" name="Rectangle 3"/>
          <p:cNvSpPr>
            <a:spLocks noChangeArrowheads="1"/>
          </p:cNvSpPr>
          <p:nvPr/>
        </p:nvSpPr>
        <p:spPr bwMode="auto">
          <a:xfrm>
            <a:off x="6786578" y="1214422"/>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
        <p:nvSpPr>
          <p:cNvPr id="6" name="Управляющая кнопка: далее 5">
            <a:hlinkClick r:id="" action="ppaction://noaction" highlightClick="1"/>
            <a:hlinkHover r:id="rId2" action="ppaction://hlinkfile"/>
          </p:cNvPr>
          <p:cNvSpPr/>
          <p:nvPr/>
        </p:nvSpPr>
        <p:spPr>
          <a:xfrm>
            <a:off x="7500958" y="5572140"/>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ru-RU" sz="4400" dirty="0" smtClean="0"/>
              <a:t>Франсуа Виет</a:t>
            </a:r>
            <a:endParaRPr lang="ru-RU" sz="4400" dirty="0"/>
          </a:p>
        </p:txBody>
      </p:sp>
      <p:sp>
        <p:nvSpPr>
          <p:cNvPr id="6" name="Текст 5"/>
          <p:cNvSpPr>
            <a:spLocks noGrp="1"/>
          </p:cNvSpPr>
          <p:nvPr>
            <p:ph type="body" sz="half" idx="2"/>
          </p:nvPr>
        </p:nvSpPr>
        <p:spPr/>
        <p:txBody>
          <a:bodyPr>
            <a:normAutofit/>
          </a:bodyPr>
          <a:lstStyle/>
          <a:p>
            <a:endParaRPr lang="ru-RU" dirty="0" smtClean="0"/>
          </a:p>
          <a:p>
            <a:endParaRPr lang="ru-RU" dirty="0"/>
          </a:p>
        </p:txBody>
      </p:sp>
      <p:pic>
        <p:nvPicPr>
          <p:cNvPr id="7" name="Рисунок 6" descr="сканирование0002.bmp"/>
          <p:cNvPicPr>
            <a:picLocks noGrp="1" noChangeAspect="1"/>
          </p:cNvPicPr>
          <p:nvPr>
            <p:ph type="pic" idx="1"/>
          </p:nvPr>
        </p:nvPicPr>
        <p:blipFill>
          <a:blip r:embed="rId2"/>
          <a:srcRect t="19253" b="19253"/>
          <a:stretch>
            <a:fillRect/>
          </a:stretch>
        </p:blipFill>
        <p:spPr>
          <a:xfrm rot="420000">
            <a:off x="3306196" y="1188765"/>
            <a:ext cx="4974237" cy="4055657"/>
          </a:xfrm>
        </p:spPr>
      </p:pic>
      <p:sp>
        <p:nvSpPr>
          <p:cNvPr id="5" name="Rectangle 3"/>
          <p:cNvSpPr>
            <a:spLocks noChangeArrowheads="1"/>
          </p:cNvSpPr>
          <p:nvPr/>
        </p:nvSpPr>
        <p:spPr bwMode="auto">
          <a:xfrm>
            <a:off x="0" y="5373688"/>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
        <p:nvSpPr>
          <p:cNvPr id="8" name="Управляющая кнопка: далее 7">
            <a:hlinkClick r:id="rId3" action="ppaction://hlinkfile" highlightClick="1"/>
          </p:cNvPr>
          <p:cNvSpPr/>
          <p:nvPr/>
        </p:nvSpPr>
        <p:spPr>
          <a:xfrm>
            <a:off x="571472" y="3000372"/>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4"/>
                                        </p:tgtEl>
                                        <p:attrNameLst>
                                          <p:attrName>ppt_x</p:attrName>
                                          <p:attrName>ppt_y</p:attrName>
                                        </p:attrNameLst>
                                      </p:cBhvr>
                                    </p:animMotion>
                                    <p:animEffect transition="in" filter="fade">
                                      <p:cBhvr>
                                        <p:cTn id="9" dur="10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slide(fromBottom)">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Диктант</a:t>
            </a:r>
            <a:endParaRPr lang="ru-RU" dirty="0"/>
          </a:p>
        </p:txBody>
      </p:sp>
      <p:sp>
        <p:nvSpPr>
          <p:cNvPr id="3" name="Содержимое 2"/>
          <p:cNvSpPr>
            <a:spLocks noGrp="1"/>
          </p:cNvSpPr>
          <p:nvPr>
            <p:ph sz="half" idx="1"/>
          </p:nvPr>
        </p:nvSpPr>
        <p:spPr/>
        <p:txBody>
          <a:bodyPr>
            <a:normAutofit fontScale="25000" lnSpcReduction="20000"/>
          </a:bodyPr>
          <a:lstStyle/>
          <a:p>
            <a:pPr algn="ctr">
              <a:buNone/>
            </a:pPr>
            <a:r>
              <a:rPr lang="ru-RU" sz="6400" b="1" i="1" dirty="0" smtClean="0"/>
              <a:t>1вариант</a:t>
            </a:r>
          </a:p>
          <a:p>
            <a:pPr>
              <a:buNone/>
            </a:pPr>
            <a:r>
              <a:rPr lang="ru-RU" sz="6400" dirty="0" smtClean="0"/>
              <a:t>1.Дайте определение  квадратного трехчлена.</a:t>
            </a:r>
          </a:p>
          <a:p>
            <a:pPr>
              <a:buNone/>
            </a:pPr>
            <a:r>
              <a:rPr lang="ru-RU" sz="6400" dirty="0" smtClean="0"/>
              <a:t>2.Чему равно произведение корней квадратного трехчлена,  </a:t>
            </a:r>
          </a:p>
          <a:p>
            <a:pPr>
              <a:buNone/>
            </a:pPr>
            <a:r>
              <a:rPr lang="ru-RU" sz="6400" dirty="0" smtClean="0"/>
              <a:t>3.Когда квадратный трёхчлен не имеет корней?</a:t>
            </a:r>
          </a:p>
          <a:p>
            <a:pPr>
              <a:buNone/>
            </a:pPr>
            <a:r>
              <a:rPr lang="ru-RU" sz="6400" dirty="0" smtClean="0"/>
              <a:t>4.Разложите на множители,  если известно, что х</a:t>
            </a:r>
            <a:r>
              <a:rPr lang="ru-RU" sz="6400" baseline="-25000" dirty="0" smtClean="0"/>
              <a:t>1</a:t>
            </a:r>
            <a:r>
              <a:rPr lang="ru-RU" sz="6400" dirty="0" smtClean="0"/>
              <a:t> и х</a:t>
            </a:r>
            <a:r>
              <a:rPr lang="ru-RU" sz="6400" baseline="-25000" dirty="0" smtClean="0"/>
              <a:t>2</a:t>
            </a:r>
            <a:r>
              <a:rPr lang="ru-RU" sz="6400" dirty="0" smtClean="0"/>
              <a:t> – корни квадратного трехчлена.</a:t>
            </a:r>
          </a:p>
          <a:p>
            <a:pPr>
              <a:buNone/>
            </a:pPr>
            <a:r>
              <a:rPr lang="ru-RU" sz="6400" dirty="0" smtClean="0"/>
              <a:t>5.Выделите квадрат двучлена из квадратного трехчлена: х</a:t>
            </a:r>
            <a:r>
              <a:rPr lang="ru-RU" sz="6400" baseline="30000" dirty="0" smtClean="0"/>
              <a:t>2</a:t>
            </a:r>
            <a:r>
              <a:rPr lang="ru-RU" sz="6400" dirty="0" smtClean="0"/>
              <a:t>+4х-2.</a:t>
            </a:r>
          </a:p>
          <a:p>
            <a:pPr>
              <a:buNone/>
            </a:pPr>
            <a:r>
              <a:rPr lang="ru-RU" sz="6400" dirty="0" smtClean="0"/>
              <a:t>6.Разложите квадратный трехчлен </a:t>
            </a:r>
          </a:p>
          <a:p>
            <a:pPr>
              <a:buNone/>
            </a:pPr>
            <a:r>
              <a:rPr lang="ru-RU" sz="6400" dirty="0" smtClean="0"/>
              <a:t>5х</a:t>
            </a:r>
            <a:r>
              <a:rPr lang="ru-RU" sz="6400" baseline="30000" dirty="0" smtClean="0"/>
              <a:t>2</a:t>
            </a:r>
            <a:r>
              <a:rPr lang="ru-RU" sz="6400" dirty="0" smtClean="0"/>
              <a:t>+вх-с на множители, если его корни 3 и -2.</a:t>
            </a:r>
          </a:p>
          <a:p>
            <a:pPr>
              <a:buNone/>
            </a:pPr>
            <a:r>
              <a:rPr lang="ru-RU" sz="6400" dirty="0" smtClean="0"/>
              <a:t>7.Какие корни имеет квадратный трехчлен, если его можно представить в виде произведения 4(х-1)(х+7)?</a:t>
            </a:r>
          </a:p>
          <a:p>
            <a:pPr>
              <a:buNone/>
            </a:pPr>
            <a:r>
              <a:rPr lang="ru-RU" sz="6400" dirty="0" smtClean="0"/>
              <a:t>8.Запишите квадратный трехчлен, если первый коэффициент равен 1, а его корни -1 и 2.</a:t>
            </a:r>
          </a:p>
          <a:p>
            <a:pPr>
              <a:buNone/>
            </a:pPr>
            <a:r>
              <a:rPr lang="ru-RU" dirty="0" smtClean="0"/>
              <a:t> </a:t>
            </a:r>
          </a:p>
          <a:p>
            <a:pPr>
              <a:buNone/>
            </a:pPr>
            <a:r>
              <a:rPr lang="ru-RU" dirty="0" smtClean="0"/>
              <a:t> </a:t>
            </a:r>
          </a:p>
          <a:p>
            <a:endParaRPr lang="ru-RU" dirty="0"/>
          </a:p>
        </p:txBody>
      </p:sp>
      <p:sp>
        <p:nvSpPr>
          <p:cNvPr id="4" name="Содержимое 3"/>
          <p:cNvSpPr>
            <a:spLocks noGrp="1"/>
          </p:cNvSpPr>
          <p:nvPr>
            <p:ph sz="half" idx="2"/>
          </p:nvPr>
        </p:nvSpPr>
        <p:spPr/>
        <p:txBody>
          <a:bodyPr>
            <a:normAutofit fontScale="25000" lnSpcReduction="20000"/>
          </a:bodyPr>
          <a:lstStyle/>
          <a:p>
            <a:pPr algn="ctr">
              <a:buNone/>
            </a:pPr>
            <a:r>
              <a:rPr lang="ru-RU" sz="6400" b="1" i="1" dirty="0" smtClean="0"/>
              <a:t>2 вариант</a:t>
            </a:r>
          </a:p>
          <a:p>
            <a:pPr>
              <a:buNone/>
            </a:pPr>
            <a:r>
              <a:rPr lang="ru-RU" sz="6400" dirty="0" smtClean="0"/>
              <a:t>1.Что называется корнем квадратного трехчлена?</a:t>
            </a:r>
          </a:p>
          <a:p>
            <a:pPr>
              <a:buNone/>
            </a:pPr>
            <a:r>
              <a:rPr lang="ru-RU" sz="6400" dirty="0" smtClean="0"/>
              <a:t>2.Чему равна сумма корней квадратного трехчлена,  </a:t>
            </a:r>
          </a:p>
          <a:p>
            <a:pPr>
              <a:buNone/>
            </a:pPr>
            <a:r>
              <a:rPr lang="ru-RU" sz="6400" dirty="0" smtClean="0"/>
              <a:t>3.Когда квадратный трёхчлен имеет два корней?</a:t>
            </a:r>
          </a:p>
          <a:p>
            <a:pPr>
              <a:buNone/>
            </a:pPr>
            <a:r>
              <a:rPr lang="ru-RU" sz="6400" dirty="0" smtClean="0"/>
              <a:t>4.Когда квадратный трехчлен нельзя разложить на множители?</a:t>
            </a:r>
          </a:p>
          <a:p>
            <a:pPr>
              <a:buNone/>
            </a:pPr>
            <a:r>
              <a:rPr lang="ru-RU" sz="6400" dirty="0" smtClean="0"/>
              <a:t>5.Выделите квадрат двучлена из квадратного трехчлена: х</a:t>
            </a:r>
            <a:r>
              <a:rPr lang="ru-RU" sz="6400" baseline="30000" dirty="0" smtClean="0"/>
              <a:t>2</a:t>
            </a:r>
            <a:r>
              <a:rPr lang="ru-RU" sz="6400" dirty="0" smtClean="0"/>
              <a:t>-6х+5.</a:t>
            </a:r>
          </a:p>
          <a:p>
            <a:pPr>
              <a:buNone/>
            </a:pPr>
            <a:r>
              <a:rPr lang="ru-RU" sz="6400" dirty="0" smtClean="0"/>
              <a:t>6.Разложите квадратный трехчлен </a:t>
            </a:r>
          </a:p>
          <a:p>
            <a:pPr>
              <a:buNone/>
            </a:pPr>
            <a:r>
              <a:rPr lang="ru-RU" sz="6400" dirty="0" smtClean="0"/>
              <a:t>3х</a:t>
            </a:r>
            <a:r>
              <a:rPr lang="ru-RU" sz="6400" baseline="30000" dirty="0" smtClean="0"/>
              <a:t>2</a:t>
            </a:r>
            <a:r>
              <a:rPr lang="ru-RU" sz="6400" dirty="0" smtClean="0"/>
              <a:t>-вх+с  на множители, если его корни -4 и 5.</a:t>
            </a:r>
          </a:p>
          <a:p>
            <a:pPr>
              <a:buNone/>
            </a:pPr>
            <a:r>
              <a:rPr lang="ru-RU" sz="6400" dirty="0" smtClean="0"/>
              <a:t>7.Какие корни имеет квадратный трехчлен, если его можно представить в виде произведения 6(х+2)(х-9)?</a:t>
            </a:r>
          </a:p>
          <a:p>
            <a:pPr>
              <a:buNone/>
            </a:pPr>
            <a:r>
              <a:rPr lang="ru-RU" sz="6400" dirty="0" smtClean="0"/>
              <a:t>8.Запишите квадратный трехчлен, если первый коэффициент равен 1, а его корни -2 и 3.</a:t>
            </a:r>
          </a:p>
          <a:p>
            <a:endParaRPr lang="ru-RU" dirty="0"/>
          </a:p>
        </p:txBody>
      </p:sp>
      <p:sp>
        <p:nvSpPr>
          <p:cNvPr id="5" name="Rectangle 3"/>
          <p:cNvSpPr>
            <a:spLocks noChangeArrowheads="1"/>
          </p:cNvSpPr>
          <p:nvPr/>
        </p:nvSpPr>
        <p:spPr bwMode="auto">
          <a:xfrm>
            <a:off x="6858016" y="142852"/>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
        <p:nvSpPr>
          <p:cNvPr id="6" name="Управляющая кнопка: далее 5">
            <a:hlinkClick r:id="rId3" action="ppaction://hlinkfile" highlightClick="1"/>
          </p:cNvPr>
          <p:cNvSpPr/>
          <p:nvPr/>
        </p:nvSpPr>
        <p:spPr>
          <a:xfrm>
            <a:off x="1357290" y="571480"/>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Ответы</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8"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2.5"/>
                                          </p:val>
                                        </p:tav>
                                        <p:tav tm="100000">
                                          <p:val>
                                            <p:strVal val="#ppt_w"/>
                                          </p:val>
                                        </p:tav>
                                      </p:tavLst>
                                    </p:anim>
                                    <p:anim calcmode="lin" valueType="num">
                                      <p:cBhvr>
                                        <p:cTn id="8" dur="500" fill="hold"/>
                                        <p:tgtEl>
                                          <p:spTgt spid="2"/>
                                        </p:tgtEl>
                                        <p:attrNameLst>
                                          <p:attrName>ppt_h</p:attrName>
                                        </p:attrNameLst>
                                      </p:cBhvr>
                                      <p:tavLst>
                                        <p:tav tm="0">
                                          <p:val>
                                            <p:strVal val="#ppt_h*0.01"/>
                                          </p:val>
                                        </p:tav>
                                        <p:tav tm="100000">
                                          <p:val>
                                            <p:strVal val="#ppt_h"/>
                                          </p:val>
                                        </p:tav>
                                      </p:tavLst>
                                    </p:anim>
                                    <p:anim calcmode="lin" valueType="num">
                                      <p:cBhvr>
                                        <p:cTn id="9" dur="500" fill="hold"/>
                                        <p:tgtEl>
                                          <p:spTgt spid="2"/>
                                        </p:tgtEl>
                                        <p:attrNameLst>
                                          <p:attrName>ppt_x</p:attrName>
                                        </p:attrNameLst>
                                      </p:cBhvr>
                                      <p:tavLst>
                                        <p:tav tm="0">
                                          <p:val>
                                            <p:strVal val="#ppt_x"/>
                                          </p:val>
                                        </p:tav>
                                        <p:tav tm="100000">
                                          <p:val>
                                            <p:strVal val="#ppt_x"/>
                                          </p:val>
                                        </p:tav>
                                      </p:tavLst>
                                    </p:anim>
                                    <p:anim calcmode="lin" valueType="num">
                                      <p:cBhvr>
                                        <p:cTn id="10" dur="500" fill="hold"/>
                                        <p:tgtEl>
                                          <p:spTgt spid="2"/>
                                        </p:tgtEl>
                                        <p:attrNameLst>
                                          <p:attrName>ppt_y</p:attrName>
                                        </p:attrNameLst>
                                      </p:cBhvr>
                                      <p:tavLst>
                                        <p:tav tm="0">
                                          <p:val>
                                            <p:strVal val="#ppt_h+1"/>
                                          </p:val>
                                        </p:tav>
                                        <p:tav tm="100000">
                                          <p:val>
                                            <p:strVal val="#ppt_y"/>
                                          </p:val>
                                        </p:tav>
                                      </p:tavLst>
                                    </p:anim>
                                    <p:animEffect transition="in" filter="fade">
                                      <p:cBhvr>
                                        <p:cTn id="11" dur="500"/>
                                        <p:tgtEl>
                                          <p:spTgt spid="2"/>
                                        </p:tgtEl>
                                      </p:cBhvr>
                                    </p:animEffect>
                                  </p:childTnLst>
                                </p:cTn>
                              </p:par>
                            </p:childTnLst>
                          </p:cTn>
                        </p:par>
                      </p:childTnLst>
                    </p:cTn>
                  </p:par>
                  <p:par>
                    <p:cTn id="12" fill="hold">
                      <p:stCondLst>
                        <p:cond delay="indefinite"/>
                      </p:stCondLst>
                      <p:childTnLst>
                        <p:par>
                          <p:cTn id="13" fill="hold">
                            <p:stCondLst>
                              <p:cond delay="0"/>
                            </p:stCondLst>
                            <p:childTnLst>
                              <p:par>
                                <p:cTn id="14" presetID="12" presetClass="entr" presetSubtype="4" fill="hold"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slide(fromBottom)">
                                      <p:cBhvr>
                                        <p:cTn id="16" dur="500"/>
                                        <p:tgtEl>
                                          <p:spTgt spid="3">
                                            <p:txEl>
                                              <p:pRg st="0" end="0"/>
                                            </p:txEl>
                                          </p:spTgt>
                                        </p:tgtEl>
                                      </p:cBhvr>
                                    </p:animEffect>
                                  </p:childTnLst>
                                </p:cTn>
                              </p:par>
                              <p:par>
                                <p:cTn id="17" presetID="12" presetClass="entr" presetSubtype="4"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slide(fromBottom)">
                                      <p:cBhvr>
                                        <p:cTn id="19" dur="500"/>
                                        <p:tgtEl>
                                          <p:spTgt spid="3">
                                            <p:txEl>
                                              <p:pRg st="1" end="1"/>
                                            </p:txEl>
                                          </p:spTgt>
                                        </p:tgtEl>
                                      </p:cBhvr>
                                    </p:animEffect>
                                  </p:childTnLst>
                                </p:cTn>
                              </p:par>
                              <p:par>
                                <p:cTn id="20" presetID="1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500"/>
                                        <p:tgtEl>
                                          <p:spTgt spid="3">
                                            <p:txEl>
                                              <p:pRg st="2" end="2"/>
                                            </p:txEl>
                                          </p:spTgt>
                                        </p:tgtEl>
                                      </p:cBhvr>
                                    </p:animEffect>
                                  </p:childTnLst>
                                </p:cTn>
                              </p:par>
                              <p:par>
                                <p:cTn id="23" presetID="1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slide(fromBottom)">
                                      <p:cBhvr>
                                        <p:cTn id="25" dur="500"/>
                                        <p:tgtEl>
                                          <p:spTgt spid="3">
                                            <p:txEl>
                                              <p:pRg st="3" end="3"/>
                                            </p:txEl>
                                          </p:spTgt>
                                        </p:tgtEl>
                                      </p:cBhvr>
                                    </p:animEffect>
                                  </p:childTnLst>
                                </p:cTn>
                              </p:par>
                              <p:par>
                                <p:cTn id="26" presetID="12" presetClass="entr" presetSubtype="4"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slide(fromBottom)">
                                      <p:cBhvr>
                                        <p:cTn id="28" dur="500"/>
                                        <p:tgtEl>
                                          <p:spTgt spid="3">
                                            <p:txEl>
                                              <p:pRg st="4" end="4"/>
                                            </p:txEl>
                                          </p:spTgt>
                                        </p:tgtEl>
                                      </p:cBhvr>
                                    </p:animEffect>
                                  </p:childTnLst>
                                </p:cTn>
                              </p:par>
                              <p:par>
                                <p:cTn id="29" presetID="1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slide(fromBottom)">
                                      <p:cBhvr>
                                        <p:cTn id="31" dur="500"/>
                                        <p:tgtEl>
                                          <p:spTgt spid="3">
                                            <p:txEl>
                                              <p:pRg st="5" end="5"/>
                                            </p:txEl>
                                          </p:spTgt>
                                        </p:tgtEl>
                                      </p:cBhvr>
                                    </p:animEffect>
                                  </p:childTnLst>
                                </p:cTn>
                              </p:par>
                              <p:par>
                                <p:cTn id="32" presetID="12" presetClass="entr" presetSubtype="4" fill="hold" nodeType="withEffect">
                                  <p:stCondLst>
                                    <p:cond delay="0"/>
                                  </p:stCondLst>
                                  <p:childTnLst>
                                    <p:set>
                                      <p:cBhvr>
                                        <p:cTn id="33" dur="1" fill="hold">
                                          <p:stCondLst>
                                            <p:cond delay="0"/>
                                          </p:stCondLst>
                                        </p:cTn>
                                        <p:tgtEl>
                                          <p:spTgt spid="3">
                                            <p:txEl>
                                              <p:pRg st="6" end="6"/>
                                            </p:txEl>
                                          </p:spTgt>
                                        </p:tgtEl>
                                        <p:attrNameLst>
                                          <p:attrName>style.visibility</p:attrName>
                                        </p:attrNameLst>
                                      </p:cBhvr>
                                      <p:to>
                                        <p:strVal val="visible"/>
                                      </p:to>
                                    </p:set>
                                    <p:animEffect transition="in" filter="slide(fromBottom)">
                                      <p:cBhvr>
                                        <p:cTn id="34" dur="500"/>
                                        <p:tgtEl>
                                          <p:spTgt spid="3">
                                            <p:txEl>
                                              <p:pRg st="6" end="6"/>
                                            </p:txEl>
                                          </p:spTgt>
                                        </p:tgtEl>
                                      </p:cBhvr>
                                    </p:animEffect>
                                  </p:childTnLst>
                                </p:cTn>
                              </p:par>
                              <p:par>
                                <p:cTn id="35" presetID="1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slide(fromBottom)">
                                      <p:cBhvr>
                                        <p:cTn id="37" dur="500"/>
                                        <p:tgtEl>
                                          <p:spTgt spid="3">
                                            <p:txEl>
                                              <p:pRg st="7" end="7"/>
                                            </p:txEl>
                                          </p:spTgt>
                                        </p:tgtEl>
                                      </p:cBhvr>
                                    </p:animEffect>
                                  </p:childTnLst>
                                </p:cTn>
                              </p:par>
                              <p:par>
                                <p:cTn id="38" presetID="12" presetClass="entr" presetSubtype="4" fill="hold" nodeType="with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slide(fromBottom)">
                                      <p:cBhvr>
                                        <p:cTn id="40" dur="500"/>
                                        <p:tgtEl>
                                          <p:spTgt spid="3">
                                            <p:txEl>
                                              <p:pRg st="8" end="8"/>
                                            </p:txEl>
                                          </p:spTgt>
                                        </p:tgtEl>
                                      </p:cBhvr>
                                    </p:animEffect>
                                  </p:childTnLst>
                                </p:cTn>
                              </p:par>
                              <p:par>
                                <p:cTn id="41" presetID="12" presetClass="entr" presetSubtype="4" fill="hold"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Effect transition="in" filter="slide(fromBottom)">
                                      <p:cBhvr>
                                        <p:cTn id="43" dur="500"/>
                                        <p:tgtEl>
                                          <p:spTgt spid="3">
                                            <p:txEl>
                                              <p:pRg st="9" end="9"/>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2" presetClass="entr" presetSubtype="4" fill="hold" nodeType="clickEffect">
                                  <p:stCondLst>
                                    <p:cond delay="0"/>
                                  </p:stCondLst>
                                  <p:childTnLst>
                                    <p:set>
                                      <p:cBhvr>
                                        <p:cTn id="47" dur="1" fill="hold">
                                          <p:stCondLst>
                                            <p:cond delay="0"/>
                                          </p:stCondLst>
                                        </p:cTn>
                                        <p:tgtEl>
                                          <p:spTgt spid="4">
                                            <p:txEl>
                                              <p:pRg st="0" end="0"/>
                                            </p:txEl>
                                          </p:spTgt>
                                        </p:tgtEl>
                                        <p:attrNameLst>
                                          <p:attrName>style.visibility</p:attrName>
                                        </p:attrNameLst>
                                      </p:cBhvr>
                                      <p:to>
                                        <p:strVal val="visible"/>
                                      </p:to>
                                    </p:set>
                                    <p:animEffect transition="in" filter="slide(fromBottom)">
                                      <p:cBhvr>
                                        <p:cTn id="48" dur="500"/>
                                        <p:tgtEl>
                                          <p:spTgt spid="4">
                                            <p:txEl>
                                              <p:pRg st="0" end="0"/>
                                            </p:txEl>
                                          </p:spTgt>
                                        </p:tgtEl>
                                      </p:cBhvr>
                                    </p:animEffect>
                                  </p:childTnLst>
                                </p:cTn>
                              </p:par>
                              <p:par>
                                <p:cTn id="49" presetID="12" presetClass="entr" presetSubtype="4" fill="hold" nodeType="withEffect">
                                  <p:stCondLst>
                                    <p:cond delay="0"/>
                                  </p:stCondLst>
                                  <p:childTnLst>
                                    <p:set>
                                      <p:cBhvr>
                                        <p:cTn id="50" dur="1" fill="hold">
                                          <p:stCondLst>
                                            <p:cond delay="0"/>
                                          </p:stCondLst>
                                        </p:cTn>
                                        <p:tgtEl>
                                          <p:spTgt spid="4">
                                            <p:txEl>
                                              <p:pRg st="1" end="1"/>
                                            </p:txEl>
                                          </p:spTgt>
                                        </p:tgtEl>
                                        <p:attrNameLst>
                                          <p:attrName>style.visibility</p:attrName>
                                        </p:attrNameLst>
                                      </p:cBhvr>
                                      <p:to>
                                        <p:strVal val="visible"/>
                                      </p:to>
                                    </p:set>
                                    <p:animEffect transition="in" filter="slide(fromBottom)">
                                      <p:cBhvr>
                                        <p:cTn id="51" dur="500"/>
                                        <p:tgtEl>
                                          <p:spTgt spid="4">
                                            <p:txEl>
                                              <p:pRg st="1" end="1"/>
                                            </p:txEl>
                                          </p:spTgt>
                                        </p:tgtEl>
                                      </p:cBhvr>
                                    </p:animEffect>
                                  </p:childTnLst>
                                </p:cTn>
                              </p:par>
                              <p:par>
                                <p:cTn id="52" presetID="12" presetClass="entr" presetSubtype="4" fill="hold" nodeType="withEffect">
                                  <p:stCondLst>
                                    <p:cond delay="0"/>
                                  </p:stCondLst>
                                  <p:childTnLst>
                                    <p:set>
                                      <p:cBhvr>
                                        <p:cTn id="53" dur="1" fill="hold">
                                          <p:stCondLst>
                                            <p:cond delay="0"/>
                                          </p:stCondLst>
                                        </p:cTn>
                                        <p:tgtEl>
                                          <p:spTgt spid="4">
                                            <p:txEl>
                                              <p:pRg st="2" end="2"/>
                                            </p:txEl>
                                          </p:spTgt>
                                        </p:tgtEl>
                                        <p:attrNameLst>
                                          <p:attrName>style.visibility</p:attrName>
                                        </p:attrNameLst>
                                      </p:cBhvr>
                                      <p:to>
                                        <p:strVal val="visible"/>
                                      </p:to>
                                    </p:set>
                                    <p:animEffect transition="in" filter="slide(fromBottom)">
                                      <p:cBhvr>
                                        <p:cTn id="54" dur="500"/>
                                        <p:tgtEl>
                                          <p:spTgt spid="4">
                                            <p:txEl>
                                              <p:pRg st="2" end="2"/>
                                            </p:txEl>
                                          </p:spTgt>
                                        </p:tgtEl>
                                      </p:cBhvr>
                                    </p:animEffect>
                                  </p:childTnLst>
                                </p:cTn>
                              </p:par>
                              <p:par>
                                <p:cTn id="55" presetID="12" presetClass="entr" presetSubtype="4" fill="hold" nodeType="withEffect">
                                  <p:stCondLst>
                                    <p:cond delay="0"/>
                                  </p:stCondLst>
                                  <p:childTnLst>
                                    <p:set>
                                      <p:cBhvr>
                                        <p:cTn id="56" dur="1" fill="hold">
                                          <p:stCondLst>
                                            <p:cond delay="0"/>
                                          </p:stCondLst>
                                        </p:cTn>
                                        <p:tgtEl>
                                          <p:spTgt spid="4">
                                            <p:txEl>
                                              <p:pRg st="3" end="3"/>
                                            </p:txEl>
                                          </p:spTgt>
                                        </p:tgtEl>
                                        <p:attrNameLst>
                                          <p:attrName>style.visibility</p:attrName>
                                        </p:attrNameLst>
                                      </p:cBhvr>
                                      <p:to>
                                        <p:strVal val="visible"/>
                                      </p:to>
                                    </p:set>
                                    <p:animEffect transition="in" filter="slide(fromBottom)">
                                      <p:cBhvr>
                                        <p:cTn id="57" dur="500"/>
                                        <p:tgtEl>
                                          <p:spTgt spid="4">
                                            <p:txEl>
                                              <p:pRg st="3" end="3"/>
                                            </p:txEl>
                                          </p:spTgt>
                                        </p:tgtEl>
                                      </p:cBhvr>
                                    </p:animEffect>
                                  </p:childTnLst>
                                </p:cTn>
                              </p:par>
                              <p:par>
                                <p:cTn id="58" presetID="12" presetClass="entr" presetSubtype="4" fill="hold" nodeType="withEffect">
                                  <p:stCondLst>
                                    <p:cond delay="0"/>
                                  </p:stCondLst>
                                  <p:childTnLst>
                                    <p:set>
                                      <p:cBhvr>
                                        <p:cTn id="59" dur="1" fill="hold">
                                          <p:stCondLst>
                                            <p:cond delay="0"/>
                                          </p:stCondLst>
                                        </p:cTn>
                                        <p:tgtEl>
                                          <p:spTgt spid="4">
                                            <p:txEl>
                                              <p:pRg st="4" end="4"/>
                                            </p:txEl>
                                          </p:spTgt>
                                        </p:tgtEl>
                                        <p:attrNameLst>
                                          <p:attrName>style.visibility</p:attrName>
                                        </p:attrNameLst>
                                      </p:cBhvr>
                                      <p:to>
                                        <p:strVal val="visible"/>
                                      </p:to>
                                    </p:set>
                                    <p:animEffect transition="in" filter="slide(fromBottom)">
                                      <p:cBhvr>
                                        <p:cTn id="60" dur="500"/>
                                        <p:tgtEl>
                                          <p:spTgt spid="4">
                                            <p:txEl>
                                              <p:pRg st="4" end="4"/>
                                            </p:txEl>
                                          </p:spTgt>
                                        </p:tgtEl>
                                      </p:cBhvr>
                                    </p:animEffect>
                                  </p:childTnLst>
                                </p:cTn>
                              </p:par>
                              <p:par>
                                <p:cTn id="61" presetID="12" presetClass="entr" presetSubtype="4" fill="hold" nodeType="withEffect">
                                  <p:stCondLst>
                                    <p:cond delay="0"/>
                                  </p:stCondLst>
                                  <p:childTnLst>
                                    <p:set>
                                      <p:cBhvr>
                                        <p:cTn id="62" dur="1" fill="hold">
                                          <p:stCondLst>
                                            <p:cond delay="0"/>
                                          </p:stCondLst>
                                        </p:cTn>
                                        <p:tgtEl>
                                          <p:spTgt spid="4">
                                            <p:txEl>
                                              <p:pRg st="5" end="5"/>
                                            </p:txEl>
                                          </p:spTgt>
                                        </p:tgtEl>
                                        <p:attrNameLst>
                                          <p:attrName>style.visibility</p:attrName>
                                        </p:attrNameLst>
                                      </p:cBhvr>
                                      <p:to>
                                        <p:strVal val="visible"/>
                                      </p:to>
                                    </p:set>
                                    <p:animEffect transition="in" filter="slide(fromBottom)">
                                      <p:cBhvr>
                                        <p:cTn id="63" dur="500"/>
                                        <p:tgtEl>
                                          <p:spTgt spid="4">
                                            <p:txEl>
                                              <p:pRg st="5" end="5"/>
                                            </p:txEl>
                                          </p:spTgt>
                                        </p:tgtEl>
                                      </p:cBhvr>
                                    </p:animEffect>
                                  </p:childTnLst>
                                </p:cTn>
                              </p:par>
                              <p:par>
                                <p:cTn id="64" presetID="12" presetClass="entr" presetSubtype="4" fill="hold" nodeType="withEffect">
                                  <p:stCondLst>
                                    <p:cond delay="0"/>
                                  </p:stCondLst>
                                  <p:childTnLst>
                                    <p:set>
                                      <p:cBhvr>
                                        <p:cTn id="65" dur="1" fill="hold">
                                          <p:stCondLst>
                                            <p:cond delay="0"/>
                                          </p:stCondLst>
                                        </p:cTn>
                                        <p:tgtEl>
                                          <p:spTgt spid="4">
                                            <p:txEl>
                                              <p:pRg st="6" end="6"/>
                                            </p:txEl>
                                          </p:spTgt>
                                        </p:tgtEl>
                                        <p:attrNameLst>
                                          <p:attrName>style.visibility</p:attrName>
                                        </p:attrNameLst>
                                      </p:cBhvr>
                                      <p:to>
                                        <p:strVal val="visible"/>
                                      </p:to>
                                    </p:set>
                                    <p:animEffect transition="in" filter="slide(fromBottom)">
                                      <p:cBhvr>
                                        <p:cTn id="66" dur="500"/>
                                        <p:tgtEl>
                                          <p:spTgt spid="4">
                                            <p:txEl>
                                              <p:pRg st="6" end="6"/>
                                            </p:txEl>
                                          </p:spTgt>
                                        </p:tgtEl>
                                      </p:cBhvr>
                                    </p:animEffect>
                                  </p:childTnLst>
                                </p:cTn>
                              </p:par>
                              <p:par>
                                <p:cTn id="67" presetID="12" presetClass="entr" presetSubtype="4" fill="hold" nodeType="withEffect">
                                  <p:stCondLst>
                                    <p:cond delay="0"/>
                                  </p:stCondLst>
                                  <p:childTnLst>
                                    <p:set>
                                      <p:cBhvr>
                                        <p:cTn id="68" dur="1" fill="hold">
                                          <p:stCondLst>
                                            <p:cond delay="0"/>
                                          </p:stCondLst>
                                        </p:cTn>
                                        <p:tgtEl>
                                          <p:spTgt spid="4">
                                            <p:txEl>
                                              <p:pRg st="7" end="7"/>
                                            </p:txEl>
                                          </p:spTgt>
                                        </p:tgtEl>
                                        <p:attrNameLst>
                                          <p:attrName>style.visibility</p:attrName>
                                        </p:attrNameLst>
                                      </p:cBhvr>
                                      <p:to>
                                        <p:strVal val="visible"/>
                                      </p:to>
                                    </p:set>
                                    <p:animEffect transition="in" filter="slide(fromBottom)">
                                      <p:cBhvr>
                                        <p:cTn id="69" dur="500"/>
                                        <p:tgtEl>
                                          <p:spTgt spid="4">
                                            <p:txEl>
                                              <p:pRg st="7" end="7"/>
                                            </p:txEl>
                                          </p:spTgt>
                                        </p:tgtEl>
                                      </p:cBhvr>
                                    </p:animEffect>
                                  </p:childTnLst>
                                </p:cTn>
                              </p:par>
                              <p:par>
                                <p:cTn id="70" presetID="12" presetClass="entr" presetSubtype="4" fill="hold" nodeType="withEffect">
                                  <p:stCondLst>
                                    <p:cond delay="0"/>
                                  </p:stCondLst>
                                  <p:childTnLst>
                                    <p:set>
                                      <p:cBhvr>
                                        <p:cTn id="71" dur="1" fill="hold">
                                          <p:stCondLst>
                                            <p:cond delay="0"/>
                                          </p:stCondLst>
                                        </p:cTn>
                                        <p:tgtEl>
                                          <p:spTgt spid="4">
                                            <p:txEl>
                                              <p:pRg st="8" end="8"/>
                                            </p:txEl>
                                          </p:spTgt>
                                        </p:tgtEl>
                                        <p:attrNameLst>
                                          <p:attrName>style.visibility</p:attrName>
                                        </p:attrNameLst>
                                      </p:cBhvr>
                                      <p:to>
                                        <p:strVal val="visible"/>
                                      </p:to>
                                    </p:set>
                                    <p:animEffect transition="in" filter="slide(fromBottom)">
                                      <p:cBhvr>
                                        <p:cTn id="72" dur="500"/>
                                        <p:tgtEl>
                                          <p:spTgt spid="4">
                                            <p:txEl>
                                              <p:pRg st="8" end="8"/>
                                            </p:txEl>
                                          </p:spTgt>
                                        </p:tgtEl>
                                      </p:cBhvr>
                                    </p:animEffect>
                                  </p:childTnLst>
                                </p:cTn>
                              </p:par>
                              <p:par>
                                <p:cTn id="73" presetID="12" presetClass="entr" presetSubtype="4" fill="hold" nodeType="withEffect">
                                  <p:stCondLst>
                                    <p:cond delay="0"/>
                                  </p:stCondLst>
                                  <p:childTnLst>
                                    <p:set>
                                      <p:cBhvr>
                                        <p:cTn id="74" dur="1" fill="hold">
                                          <p:stCondLst>
                                            <p:cond delay="0"/>
                                          </p:stCondLst>
                                        </p:cTn>
                                        <p:tgtEl>
                                          <p:spTgt spid="4">
                                            <p:txEl>
                                              <p:pRg st="9" end="9"/>
                                            </p:txEl>
                                          </p:spTgt>
                                        </p:tgtEl>
                                        <p:attrNameLst>
                                          <p:attrName>style.visibility</p:attrName>
                                        </p:attrNameLst>
                                      </p:cBhvr>
                                      <p:to>
                                        <p:strVal val="visible"/>
                                      </p:to>
                                    </p:set>
                                    <p:animEffect transition="in" filter="slide(fromBottom)">
                                      <p:cBhvr>
                                        <p:cTn id="75"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p:txBody>
          <a:bodyPr>
            <a:normAutofit/>
          </a:bodyPr>
          <a:lstStyle/>
          <a:p>
            <a:r>
              <a:rPr lang="ru-RU" sz="3600" b="1" dirty="0" smtClean="0"/>
              <a:t>Тема 2. Исследование корней квадратного трехчлена (7 ч)</a:t>
            </a:r>
            <a:endParaRPr lang="ru-RU" sz="3600" dirty="0"/>
          </a:p>
        </p:txBody>
      </p:sp>
      <p:sp>
        <p:nvSpPr>
          <p:cNvPr id="5" name="Содержимое 4"/>
          <p:cNvSpPr>
            <a:spLocks noGrp="1"/>
          </p:cNvSpPr>
          <p:nvPr>
            <p:ph idx="1"/>
          </p:nvPr>
        </p:nvSpPr>
        <p:spPr/>
        <p:txBody>
          <a:bodyPr/>
          <a:lstStyle/>
          <a:p>
            <a:r>
              <a:rPr lang="ru-RU" dirty="0" smtClean="0"/>
              <a:t>Расположение корней квадратного трехчлена. Примеры приме­нения свойств квадратного трехчлена при решении задач. Квадрат­ный трехчлен и параметр. Форма занятий: объяснение, прак­тическая работа.</a:t>
            </a:r>
          </a:p>
          <a:p>
            <a:r>
              <a:rPr lang="ru-RU" dirty="0" smtClean="0"/>
              <a:t> Метод обучения: выполнение тренировочных задач. Формы контроля: проверка самостоятельно решенных задач. </a:t>
            </a:r>
            <a:endParaRPr lang="ru-RU" dirty="0"/>
          </a:p>
        </p:txBody>
      </p:sp>
      <p:sp>
        <p:nvSpPr>
          <p:cNvPr id="4" name="Rectangle 3"/>
          <p:cNvSpPr>
            <a:spLocks noChangeArrowheads="1"/>
          </p:cNvSpPr>
          <p:nvPr/>
        </p:nvSpPr>
        <p:spPr bwMode="auto">
          <a:xfrm>
            <a:off x="6572264" y="5357826"/>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
        <p:nvSpPr>
          <p:cNvPr id="7" name="Управляющая кнопка: далее 6">
            <a:hlinkClick r:id="rId2" action="ppaction://hlinkfile" highlightClick="1"/>
          </p:cNvPr>
          <p:cNvSpPr/>
          <p:nvPr/>
        </p:nvSpPr>
        <p:spPr>
          <a:xfrm>
            <a:off x="4000496" y="5643578"/>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10" dur="1000" fill="hold"/>
                                        <p:tgtEl>
                                          <p:spTgt spid="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Scale>
                                      <p:cBhvr>
                                        <p:cTn id="19" dur="1000" decel="50000" fill="hold">
                                          <p:stCondLst>
                                            <p:cond delay="0"/>
                                          </p:stCondLst>
                                        </p:cTn>
                                        <p:tgtEl>
                                          <p:spTgt spid="5">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5">
                                            <p:txEl>
                                              <p:pRg st="0" end="0"/>
                                            </p:txEl>
                                          </p:spTgt>
                                        </p:tgtEl>
                                        <p:attrNameLst>
                                          <p:attrName>ppt_x</p:attrName>
                                          <p:attrName>ppt_y</p:attrName>
                                        </p:attrNameLst>
                                      </p:cBhvr>
                                    </p:animMotion>
                                    <p:animEffect transition="in" filter="fade">
                                      <p:cBhvr>
                                        <p:cTn id="21" dur="1000"/>
                                        <p:tgtEl>
                                          <p:spTgt spid="5">
                                            <p:txEl>
                                              <p:pRg st="0" end="0"/>
                                            </p:txEl>
                                          </p:spTgt>
                                        </p:tgtEl>
                                      </p:cBhvr>
                                    </p:animEffect>
                                  </p:childTnLst>
                                </p:cTn>
                              </p:par>
                              <p:par>
                                <p:cTn id="22" presetID="52" presetClass="entr" presetSubtype="0" fill="hold" nodeType="withEffect">
                                  <p:stCondLst>
                                    <p:cond delay="0"/>
                                  </p:stCondLst>
                                  <p:childTnLst>
                                    <p:set>
                                      <p:cBhvr>
                                        <p:cTn id="23" dur="1" fill="hold">
                                          <p:stCondLst>
                                            <p:cond delay="0"/>
                                          </p:stCondLst>
                                        </p:cTn>
                                        <p:tgtEl>
                                          <p:spTgt spid="5">
                                            <p:txEl>
                                              <p:pRg st="1" end="1"/>
                                            </p:txEl>
                                          </p:spTgt>
                                        </p:tgtEl>
                                        <p:attrNameLst>
                                          <p:attrName>style.visibility</p:attrName>
                                        </p:attrNameLst>
                                      </p:cBhvr>
                                      <p:to>
                                        <p:strVal val="visible"/>
                                      </p:to>
                                    </p:set>
                                    <p:animScale>
                                      <p:cBhvr>
                                        <p:cTn id="24" dur="1000" decel="50000" fill="hold">
                                          <p:stCondLst>
                                            <p:cond delay="0"/>
                                          </p:stCondLst>
                                        </p:cTn>
                                        <p:tgtEl>
                                          <p:spTgt spid="5">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5">
                                            <p:txEl>
                                              <p:pRg st="1" end="1"/>
                                            </p:txEl>
                                          </p:spTgt>
                                        </p:tgtEl>
                                        <p:attrNameLst>
                                          <p:attrName>ppt_x</p:attrName>
                                          <p:attrName>ppt_y</p:attrName>
                                        </p:attrNameLst>
                                      </p:cBhvr>
                                    </p:animMotion>
                                    <p:animEffect transition="in" filter="fade">
                                      <p:cBhvr>
                                        <p:cTn id="26"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85728"/>
            <a:ext cx="8229600" cy="1561360"/>
          </a:xfrm>
        </p:spPr>
        <p:txBody>
          <a:bodyPr>
            <a:noAutofit/>
          </a:bodyPr>
          <a:lstStyle/>
          <a:p>
            <a:r>
              <a:rPr lang="ru-RU" sz="3600" b="1" dirty="0" smtClean="0"/>
              <a:t>Тема З. Решение разнообразных (дополнительных) задач по всему курсу. Заключительное занятие (6 ч)</a:t>
            </a:r>
            <a:endParaRPr lang="ru-RU" sz="3600" dirty="0"/>
          </a:p>
        </p:txBody>
      </p:sp>
      <p:sp>
        <p:nvSpPr>
          <p:cNvPr id="5" name="Содержимое 4"/>
          <p:cNvSpPr>
            <a:spLocks noGrp="1"/>
          </p:cNvSpPr>
          <p:nvPr>
            <p:ph idx="1"/>
          </p:nvPr>
        </p:nvSpPr>
        <p:spPr/>
        <p:txBody>
          <a:bodyPr/>
          <a:lstStyle/>
          <a:p>
            <a:r>
              <a:rPr lang="ru-RU" dirty="0" smtClean="0"/>
              <a:t>Форма занятий: практическая работа. </a:t>
            </a:r>
          </a:p>
          <a:p>
            <a:r>
              <a:rPr lang="ru-RU" dirty="0" smtClean="0"/>
              <a:t>Методы занятий: беседа, творческие задания. Форма контроля: итоговая проверочная работа. </a:t>
            </a:r>
            <a:endParaRPr lang="ru-RU" dirty="0"/>
          </a:p>
        </p:txBody>
      </p:sp>
      <p:sp>
        <p:nvSpPr>
          <p:cNvPr id="4" name="Rectangle 3"/>
          <p:cNvSpPr>
            <a:spLocks noChangeArrowheads="1"/>
          </p:cNvSpPr>
          <p:nvPr/>
        </p:nvSpPr>
        <p:spPr bwMode="auto">
          <a:xfrm>
            <a:off x="0" y="5373688"/>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
        <p:nvSpPr>
          <p:cNvPr id="6" name="Управляющая кнопка: далее 5">
            <a:hlinkClick r:id="rId2" action="ppaction://hlinkfile" highlightClick="1"/>
          </p:cNvPr>
          <p:cNvSpPr/>
          <p:nvPr/>
        </p:nvSpPr>
        <p:spPr>
          <a:xfrm>
            <a:off x="7500958" y="5357826"/>
            <a:ext cx="1042416" cy="1042416"/>
          </a:xfrm>
          <a:prstGeom prst="actionButtonForwardNex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50" presetClass="entr" presetSubtype="0" decel="10000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1000" fill="hold"/>
                                        <p:tgtEl>
                                          <p:spTgt spid="5">
                                            <p:txEl>
                                              <p:pRg st="0" end="0"/>
                                            </p:txEl>
                                          </p:spTgt>
                                        </p:tgtEl>
                                        <p:attrNameLst>
                                          <p:attrName>ppt_w</p:attrName>
                                        </p:attrNameLst>
                                      </p:cBhvr>
                                      <p:tavLst>
                                        <p:tav tm="0">
                                          <p:val>
                                            <p:strVal val="#ppt_w+.3"/>
                                          </p:val>
                                        </p:tav>
                                        <p:tav tm="100000">
                                          <p:val>
                                            <p:strVal val="#ppt_w"/>
                                          </p:val>
                                        </p:tav>
                                      </p:tavLst>
                                    </p:anim>
                                    <p:anim calcmode="lin" valueType="num">
                                      <p:cBhvr>
                                        <p:cTn id="16" dur="1000" fill="hold"/>
                                        <p:tgtEl>
                                          <p:spTgt spid="5">
                                            <p:txEl>
                                              <p:pRg st="0" end="0"/>
                                            </p:txEl>
                                          </p:spTgt>
                                        </p:tgtEl>
                                        <p:attrNameLst>
                                          <p:attrName>ppt_h</p:attrName>
                                        </p:attrNameLst>
                                      </p:cBhvr>
                                      <p:tavLst>
                                        <p:tav tm="0">
                                          <p:val>
                                            <p:strVal val="#ppt_h"/>
                                          </p:val>
                                        </p:tav>
                                        <p:tav tm="100000">
                                          <p:val>
                                            <p:strVal val="#ppt_h"/>
                                          </p:val>
                                        </p:tav>
                                      </p:tavLst>
                                    </p:anim>
                                    <p:animEffect transition="in" filter="fade">
                                      <p:cBhvr>
                                        <p:cTn id="17" dur="1000"/>
                                        <p:tgtEl>
                                          <p:spTgt spid="5">
                                            <p:txEl>
                                              <p:pRg st="0" end="0"/>
                                            </p:txEl>
                                          </p:spTgt>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 calcmode="lin" valueType="num">
                                      <p:cBhvr>
                                        <p:cTn id="20" dur="1000" fill="hold"/>
                                        <p:tgtEl>
                                          <p:spTgt spid="5">
                                            <p:txEl>
                                              <p:pRg st="1" end="1"/>
                                            </p:txEl>
                                          </p:spTgt>
                                        </p:tgtEl>
                                        <p:attrNameLst>
                                          <p:attrName>ppt_w</p:attrName>
                                        </p:attrNameLst>
                                      </p:cBhvr>
                                      <p:tavLst>
                                        <p:tav tm="0">
                                          <p:val>
                                            <p:strVal val="#ppt_w+.3"/>
                                          </p:val>
                                        </p:tav>
                                        <p:tav tm="100000">
                                          <p:val>
                                            <p:strVal val="#ppt_w"/>
                                          </p:val>
                                        </p:tav>
                                      </p:tavLst>
                                    </p:anim>
                                    <p:anim calcmode="lin" valueType="num">
                                      <p:cBhvr>
                                        <p:cTn id="21" dur="1000" fill="hold"/>
                                        <p:tgtEl>
                                          <p:spTgt spid="5">
                                            <p:txEl>
                                              <p:pRg st="1" end="1"/>
                                            </p:txEl>
                                          </p:spTgt>
                                        </p:tgtEl>
                                        <p:attrNameLst>
                                          <p:attrName>ppt_h</p:attrName>
                                        </p:attrNameLst>
                                      </p:cBhvr>
                                      <p:tavLst>
                                        <p:tav tm="0">
                                          <p:val>
                                            <p:strVal val="#ppt_h"/>
                                          </p:val>
                                        </p:tav>
                                        <p:tav tm="100000">
                                          <p:val>
                                            <p:strVal val="#ppt_h"/>
                                          </p:val>
                                        </p:tav>
                                      </p:tavLst>
                                    </p:anim>
                                    <p:animEffect transition="in" filter="fade">
                                      <p:cBhvr>
                                        <p:cTn id="22" dur="10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 результате изучения курса учащиеся должны уметь:</a:t>
            </a:r>
            <a:endParaRPr lang="ru-RU" dirty="0"/>
          </a:p>
        </p:txBody>
      </p:sp>
      <p:sp>
        <p:nvSpPr>
          <p:cNvPr id="3" name="Содержимое 2"/>
          <p:cNvSpPr>
            <a:spLocks noGrp="1"/>
          </p:cNvSpPr>
          <p:nvPr>
            <p:ph idx="1"/>
          </p:nvPr>
        </p:nvSpPr>
        <p:spPr/>
        <p:txBody>
          <a:bodyPr>
            <a:normAutofit fontScale="92500" lnSpcReduction="10000"/>
          </a:bodyPr>
          <a:lstStyle/>
          <a:p>
            <a:pPr lvl="0"/>
            <a:r>
              <a:rPr lang="ru-RU" dirty="0" smtClean="0"/>
              <a:t>уверенно находить корни квадратного трехчлена, выбирая  при этом рациональные способы решения; </a:t>
            </a:r>
          </a:p>
          <a:p>
            <a:pPr lvl="0"/>
            <a:r>
              <a:rPr lang="ru-RU" dirty="0" smtClean="0"/>
              <a:t>преобразовывать квадратный трехчлен (разложение на линейные множители, выделение квадрата двучлена); </a:t>
            </a:r>
          </a:p>
          <a:p>
            <a:pPr lvl="0"/>
            <a:r>
              <a:rPr lang="ru-RU" dirty="0" smtClean="0"/>
              <a:t>уверенно владеть системой определений, теорем, алгоритмов;</a:t>
            </a:r>
          </a:p>
          <a:p>
            <a:pPr lvl="0"/>
            <a:r>
              <a:rPr lang="ru-RU" dirty="0" smtClean="0"/>
              <a:t>проводить самостоятельное исследование корней квадратного трехчлена; </a:t>
            </a:r>
          </a:p>
          <a:p>
            <a:pPr lvl="0"/>
            <a:r>
              <a:rPr lang="ru-RU" dirty="0" smtClean="0"/>
              <a:t>решать типовые задачи с параметром, требующие исследования расположения корней квадратного трехчлена. </a:t>
            </a:r>
          </a:p>
          <a:p>
            <a:pPr>
              <a:buNone/>
            </a:pPr>
            <a:endParaRPr lang="ru-RU" dirty="0"/>
          </a:p>
        </p:txBody>
      </p:sp>
      <p:sp>
        <p:nvSpPr>
          <p:cNvPr id="4" name="Rectangle 3"/>
          <p:cNvSpPr>
            <a:spLocks noChangeArrowheads="1"/>
          </p:cNvSpPr>
          <p:nvPr/>
        </p:nvSpPr>
        <p:spPr bwMode="auto">
          <a:xfrm>
            <a:off x="6929454" y="5500702"/>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9" presetClass="entr" presetSubtype="0" decel="10000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4"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5" dur="500"/>
                                        <p:tgtEl>
                                          <p:spTgt spid="3">
                                            <p:txEl>
                                              <p:pRg st="0" end="0"/>
                                            </p:txEl>
                                          </p:spTgt>
                                        </p:tgtEl>
                                      </p:cBhvr>
                                    </p:animEffect>
                                  </p:childTnLst>
                                </p:cTn>
                              </p:par>
                              <p:par>
                                <p:cTn id="16" presetID="49" presetClass="entr" presetSubtype="0" decel="10000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p:cTn id="18"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0"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1" dur="500"/>
                                        <p:tgtEl>
                                          <p:spTgt spid="3">
                                            <p:txEl>
                                              <p:pRg st="1" end="1"/>
                                            </p:txEl>
                                          </p:spTgt>
                                        </p:tgtEl>
                                      </p:cBhvr>
                                    </p:animEffect>
                                  </p:childTnLst>
                                </p:cTn>
                              </p:par>
                              <p:par>
                                <p:cTn id="22" presetID="49" presetClass="entr" presetSubtype="0" decel="100000" fill="hold" nodeType="with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p:cTn id="2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6"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7" dur="500"/>
                                        <p:tgtEl>
                                          <p:spTgt spid="3">
                                            <p:txEl>
                                              <p:pRg st="2" end="2"/>
                                            </p:txEl>
                                          </p:spTgt>
                                        </p:tgtEl>
                                      </p:cBhvr>
                                    </p:animEffect>
                                  </p:childTnLst>
                                </p:cTn>
                              </p:par>
                              <p:par>
                                <p:cTn id="28" presetID="49" presetClass="entr" presetSubtype="0" decel="100000" fill="hold" nodeType="with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p:cTn id="3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2"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3" dur="500"/>
                                        <p:tgtEl>
                                          <p:spTgt spid="3">
                                            <p:txEl>
                                              <p:pRg st="3" end="3"/>
                                            </p:txEl>
                                          </p:spTgt>
                                        </p:tgtEl>
                                      </p:cBhvr>
                                    </p:animEffect>
                                  </p:childTnLst>
                                </p:cTn>
                              </p:par>
                              <p:par>
                                <p:cTn id="34" presetID="49" presetClass="entr" presetSubtype="0" decel="100000" fill="hold" nodeType="with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p:cTn id="36"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7"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8"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3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dirty="0" smtClean="0"/>
              <a:t>Литература</a:t>
            </a:r>
            <a:endParaRPr lang="ru-RU" dirty="0"/>
          </a:p>
        </p:txBody>
      </p:sp>
      <p:sp>
        <p:nvSpPr>
          <p:cNvPr id="3" name="Содержимое 2"/>
          <p:cNvSpPr>
            <a:spLocks noGrp="1"/>
          </p:cNvSpPr>
          <p:nvPr>
            <p:ph idx="1"/>
          </p:nvPr>
        </p:nvSpPr>
        <p:spPr/>
        <p:txBody>
          <a:bodyPr>
            <a:normAutofit fontScale="77500" lnSpcReduction="20000"/>
          </a:bodyPr>
          <a:lstStyle/>
          <a:p>
            <a:pPr lvl="0"/>
            <a:r>
              <a:rPr lang="ru-RU" dirty="0" smtClean="0"/>
              <a:t>Астров К. Квадратичная функция и ее применение. - М.: Педагогика, 1986. -108 с. </a:t>
            </a:r>
          </a:p>
          <a:p>
            <a:pPr lvl="0"/>
            <a:r>
              <a:rPr lang="ru-RU" dirty="0" smtClean="0"/>
              <a:t>Бессарабов Н. Н., Зяблин В. Н., Лозовская Р. А., Сохадзе Г. В. Задания для подготовки к тестированию по математике: учебное пособие. - Новочеркасск: ЮРГПУ, 2000. - 36 с. </a:t>
            </a:r>
          </a:p>
          <a:p>
            <a:pPr lvl="0"/>
            <a:r>
              <a:rPr lang="ru-RU" dirty="0" smtClean="0"/>
              <a:t>Галицкий М. Л. и др. Сборник задач по алгебре для 8-9 классов: учебное пособие для учащихся школ и классов с углубленным изу­чением математики. - 3-е изд. - М.: Просвещение 1995. - 217 с. </a:t>
            </a:r>
          </a:p>
          <a:p>
            <a:pPr lvl="0"/>
            <a:r>
              <a:rPr lang="ru-RU" dirty="0" smtClean="0"/>
              <a:t>Горнштейн П. И., Полонский В. Б., Якир, М. С. Задачи с па­раметрами. - 3-е изд. - М.: Илекса; Харьков: Гимназия, 1998. ­С. 159-202. </a:t>
            </a:r>
          </a:p>
          <a:p>
            <a:pPr lvl="0"/>
            <a:r>
              <a:rPr lang="ru-RU" dirty="0" smtClean="0"/>
              <a:t>Цыганов Ш. Квадратный трехчлен и параметры // Математика. - № 5. - 1999. - С.4-9</a:t>
            </a:r>
          </a:p>
          <a:p>
            <a:pPr lvl="0"/>
            <a:r>
              <a:rPr lang="ru-RU" dirty="0" smtClean="0"/>
              <a:t>Цыганов Ш. Десять правил расположения корней квадратного трехчлена // Математика. - № 18. - 2002. - С. 19-23. </a:t>
            </a:r>
          </a:p>
          <a:p>
            <a:pPr>
              <a:buNone/>
            </a:pPr>
            <a:endParaRPr lang="ru-RU" dirty="0"/>
          </a:p>
        </p:txBody>
      </p:sp>
      <p:sp>
        <p:nvSpPr>
          <p:cNvPr id="4" name="Rectangle 3"/>
          <p:cNvSpPr>
            <a:spLocks noChangeArrowheads="1"/>
          </p:cNvSpPr>
          <p:nvPr/>
        </p:nvSpPr>
        <p:spPr bwMode="auto">
          <a:xfrm>
            <a:off x="6929454" y="214290"/>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9" presetClass="entr" presetSubtype="0" decel="10000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500" fill="hold"/>
                                        <p:tgtEl>
                                          <p:spTgt spid="3">
                                            <p:txEl>
                                              <p:pRg st="0" end="0"/>
                                            </p:txEl>
                                          </p:spTgt>
                                        </p:tgtEl>
                                        <p:attrNameLst>
                                          <p:attrName>style.rotation</p:attrName>
                                        </p:attrNameLst>
                                      </p:cBhvr>
                                      <p:tavLst>
                                        <p:tav tm="0">
                                          <p:val>
                                            <p:fltVal val="360"/>
                                          </p:val>
                                        </p:tav>
                                        <p:tav tm="100000">
                                          <p:val>
                                            <p:fltVal val="0"/>
                                          </p:val>
                                        </p:tav>
                                      </p:tavLst>
                                    </p:anim>
                                    <p:animEffect transition="in" filter="fade">
                                      <p:cBhvr>
                                        <p:cTn id="17" dur="500"/>
                                        <p:tgtEl>
                                          <p:spTgt spid="3">
                                            <p:txEl>
                                              <p:pRg st="0" end="0"/>
                                            </p:txEl>
                                          </p:spTgt>
                                        </p:tgtEl>
                                      </p:cBhvr>
                                    </p:animEffect>
                                  </p:childTnLst>
                                </p:cTn>
                              </p:par>
                              <p:par>
                                <p:cTn id="18" presetID="49" presetClass="entr" presetSubtype="0" decel="100000"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2" dur="500" fill="hold"/>
                                        <p:tgtEl>
                                          <p:spTgt spid="3">
                                            <p:txEl>
                                              <p:pRg st="1" end="1"/>
                                            </p:txEl>
                                          </p:spTgt>
                                        </p:tgtEl>
                                        <p:attrNameLst>
                                          <p:attrName>style.rotation</p:attrName>
                                        </p:attrNameLst>
                                      </p:cBhvr>
                                      <p:tavLst>
                                        <p:tav tm="0">
                                          <p:val>
                                            <p:fltVal val="360"/>
                                          </p:val>
                                        </p:tav>
                                        <p:tav tm="100000">
                                          <p:val>
                                            <p:fltVal val="0"/>
                                          </p:val>
                                        </p:tav>
                                      </p:tavLst>
                                    </p:anim>
                                    <p:animEffect transition="in" filter="fade">
                                      <p:cBhvr>
                                        <p:cTn id="23" dur="500"/>
                                        <p:tgtEl>
                                          <p:spTgt spid="3">
                                            <p:txEl>
                                              <p:pRg st="1" end="1"/>
                                            </p:txEl>
                                          </p:spTgt>
                                        </p:tgtEl>
                                      </p:cBhvr>
                                    </p:animEffect>
                                  </p:childTnLst>
                                </p:cTn>
                              </p:par>
                              <p:par>
                                <p:cTn id="24" presetID="49" presetClass="entr" presetSubtype="0" decel="100000" fill="hold" nodeType="with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8" dur="500" fill="hold"/>
                                        <p:tgtEl>
                                          <p:spTgt spid="3">
                                            <p:txEl>
                                              <p:pRg st="2" end="2"/>
                                            </p:txEl>
                                          </p:spTgt>
                                        </p:tgtEl>
                                        <p:attrNameLst>
                                          <p:attrName>style.rotation</p:attrName>
                                        </p:attrNameLst>
                                      </p:cBhvr>
                                      <p:tavLst>
                                        <p:tav tm="0">
                                          <p:val>
                                            <p:fltVal val="360"/>
                                          </p:val>
                                        </p:tav>
                                        <p:tav tm="100000">
                                          <p:val>
                                            <p:fltVal val="0"/>
                                          </p:val>
                                        </p:tav>
                                      </p:tavLst>
                                    </p:anim>
                                    <p:animEffect transition="in" filter="fade">
                                      <p:cBhvr>
                                        <p:cTn id="29" dur="500"/>
                                        <p:tgtEl>
                                          <p:spTgt spid="3">
                                            <p:txEl>
                                              <p:pRg st="2" end="2"/>
                                            </p:txEl>
                                          </p:spTgt>
                                        </p:tgtEl>
                                      </p:cBhvr>
                                    </p:animEffect>
                                  </p:childTnLst>
                                </p:cTn>
                              </p:par>
                              <p:par>
                                <p:cTn id="30" presetID="49" presetClass="entr" presetSubtype="0" decel="100000" fill="hold"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4" dur="500" fill="hold"/>
                                        <p:tgtEl>
                                          <p:spTgt spid="3">
                                            <p:txEl>
                                              <p:pRg st="3" end="3"/>
                                            </p:txEl>
                                          </p:spTgt>
                                        </p:tgtEl>
                                        <p:attrNameLst>
                                          <p:attrName>style.rotation</p:attrName>
                                        </p:attrNameLst>
                                      </p:cBhvr>
                                      <p:tavLst>
                                        <p:tav tm="0">
                                          <p:val>
                                            <p:fltVal val="360"/>
                                          </p:val>
                                        </p:tav>
                                        <p:tav tm="100000">
                                          <p:val>
                                            <p:fltVal val="0"/>
                                          </p:val>
                                        </p:tav>
                                      </p:tavLst>
                                    </p:anim>
                                    <p:animEffect transition="in" filter="fade">
                                      <p:cBhvr>
                                        <p:cTn id="35" dur="500"/>
                                        <p:tgtEl>
                                          <p:spTgt spid="3">
                                            <p:txEl>
                                              <p:pRg st="3" end="3"/>
                                            </p:txEl>
                                          </p:spTgt>
                                        </p:tgtEl>
                                      </p:cBhvr>
                                    </p:animEffect>
                                  </p:childTnLst>
                                </p:cTn>
                              </p:par>
                              <p:par>
                                <p:cTn id="36" presetID="49" presetClass="entr" presetSubtype="0" decel="100000" fill="hold"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p:cTn id="3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9" dur="5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0" dur="500" fill="hold"/>
                                        <p:tgtEl>
                                          <p:spTgt spid="3">
                                            <p:txEl>
                                              <p:pRg st="4" end="4"/>
                                            </p:txEl>
                                          </p:spTgt>
                                        </p:tgtEl>
                                        <p:attrNameLst>
                                          <p:attrName>style.rotation</p:attrName>
                                        </p:attrNameLst>
                                      </p:cBhvr>
                                      <p:tavLst>
                                        <p:tav tm="0">
                                          <p:val>
                                            <p:fltVal val="360"/>
                                          </p:val>
                                        </p:tav>
                                        <p:tav tm="100000">
                                          <p:val>
                                            <p:fltVal val="0"/>
                                          </p:val>
                                        </p:tav>
                                      </p:tavLst>
                                    </p:anim>
                                    <p:animEffect transition="in" filter="fade">
                                      <p:cBhvr>
                                        <p:cTn id="41" dur="500"/>
                                        <p:tgtEl>
                                          <p:spTgt spid="3">
                                            <p:txEl>
                                              <p:pRg st="4" end="4"/>
                                            </p:txEl>
                                          </p:spTgt>
                                        </p:tgtEl>
                                      </p:cBhvr>
                                    </p:animEffect>
                                  </p:childTnLst>
                                </p:cTn>
                              </p:par>
                              <p:par>
                                <p:cTn id="42" presetID="49" presetClass="entr" presetSubtype="0" decel="100000" fill="hold" nodeType="with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p:cTn id="4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5" dur="5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6" dur="500" fill="hold"/>
                                        <p:tgtEl>
                                          <p:spTgt spid="3">
                                            <p:txEl>
                                              <p:pRg st="5" end="5"/>
                                            </p:txEl>
                                          </p:spTgt>
                                        </p:tgtEl>
                                        <p:attrNameLst>
                                          <p:attrName>style.rotation</p:attrName>
                                        </p:attrNameLst>
                                      </p:cBhvr>
                                      <p:tavLst>
                                        <p:tav tm="0">
                                          <p:val>
                                            <p:fltVal val="360"/>
                                          </p:val>
                                        </p:tav>
                                        <p:tav tm="100000">
                                          <p:val>
                                            <p:fltVal val="0"/>
                                          </p:val>
                                        </p:tav>
                                      </p:tavLst>
                                    </p:anim>
                                    <p:animEffect transition="in" filter="fade">
                                      <p:cBhvr>
                                        <p:cTn id="4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smtClean="0"/>
              <a:t>Программа разработана Бензар И.Г., учителем математики, </a:t>
            </a:r>
            <a:br>
              <a:rPr lang="ru-RU" sz="2400" dirty="0" smtClean="0"/>
            </a:br>
            <a:r>
              <a:rPr lang="ru-RU" sz="2400" dirty="0" smtClean="0"/>
              <a:t>МОУ гимназии №9,</a:t>
            </a:r>
            <a:br>
              <a:rPr lang="ru-RU" sz="2400" dirty="0" smtClean="0"/>
            </a:br>
            <a:r>
              <a:rPr lang="ru-RU" sz="2400" dirty="0" smtClean="0"/>
              <a:t>г. Комсомольска- на -Амуре</a:t>
            </a:r>
            <a:endParaRPr lang="ru-RU" sz="2400" dirty="0"/>
          </a:p>
        </p:txBody>
      </p:sp>
      <p:pic>
        <p:nvPicPr>
          <p:cNvPr id="7" name="Picture 2" descr="E:\9 класс\Учебные дни\45.JPG"/>
          <p:cNvPicPr>
            <a:picLocks noGrp="1" noChangeAspect="1" noChangeArrowheads="1"/>
          </p:cNvPicPr>
          <p:nvPr>
            <p:ph idx="1"/>
          </p:nvPr>
        </p:nvPicPr>
        <p:blipFill>
          <a:blip r:embed="rId2" cstate="print"/>
          <a:srcRect/>
          <a:stretch>
            <a:fillRect/>
          </a:stretch>
        </p:blipFill>
        <p:spPr bwMode="auto">
          <a:xfrm>
            <a:off x="1645709" y="1935163"/>
            <a:ext cx="5852582" cy="438943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2"/>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2" presetClass="entr" presetSubtype="4"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slide(fromBottom)">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Text Box 2"/>
          <p:cNvSpPr txBox="1">
            <a:spLocks noChangeArrowheads="1"/>
          </p:cNvSpPr>
          <p:nvPr/>
        </p:nvSpPr>
        <p:spPr bwMode="auto">
          <a:xfrm>
            <a:off x="2555875" y="404813"/>
            <a:ext cx="6121400" cy="4924425"/>
          </a:xfrm>
          <a:prstGeom prst="rect">
            <a:avLst/>
          </a:prstGeom>
          <a:noFill/>
          <a:ln w="9525">
            <a:noFill/>
            <a:miter lim="800000"/>
            <a:headEnd/>
            <a:tailEnd/>
          </a:ln>
          <a:effectLst/>
        </p:spPr>
        <p:txBody>
          <a:bodyPr>
            <a:spAutoFit/>
          </a:bodyPr>
          <a:lstStyle/>
          <a:p>
            <a:pPr algn="ctr"/>
            <a:r>
              <a:rPr lang="ru-RU" sz="2400" b="1" i="1" dirty="0" smtClean="0">
                <a:solidFill>
                  <a:schemeClr val="hlink"/>
                </a:solidFill>
                <a:latin typeface="Tahoma" pitchFamily="34" charset="0"/>
              </a:rPr>
              <a:t>Ведущей идеей курса</a:t>
            </a:r>
            <a:r>
              <a:rPr lang="ru-RU" sz="2400" b="1" dirty="0" smtClean="0">
                <a:solidFill>
                  <a:schemeClr val="hlink"/>
                </a:solidFill>
                <a:latin typeface="Tahoma" pitchFamily="34" charset="0"/>
              </a:rPr>
              <a:t> </a:t>
            </a:r>
          </a:p>
          <a:p>
            <a:pPr algn="ctr"/>
            <a:r>
              <a:rPr lang="ru-RU" sz="2400" b="1" dirty="0" smtClean="0">
                <a:solidFill>
                  <a:schemeClr val="hlink"/>
                </a:solidFill>
                <a:latin typeface="Tahoma" pitchFamily="34" charset="0"/>
              </a:rPr>
              <a:t>является:</a:t>
            </a:r>
          </a:p>
          <a:p>
            <a:pPr algn="ctr">
              <a:buFontTx/>
              <a:buChar char="•"/>
            </a:pPr>
            <a:r>
              <a:rPr lang="ru-RU" sz="1400" b="1" dirty="0" smtClean="0">
                <a:latin typeface="Tahoma" pitchFamily="34" charset="0"/>
              </a:rPr>
              <a:t> </a:t>
            </a:r>
            <a:r>
              <a:rPr lang="ru-RU" sz="1400" b="1" dirty="0" smtClean="0">
                <a:solidFill>
                  <a:schemeClr val="accent2"/>
                </a:solidFill>
                <a:latin typeface="Tahoma" pitchFamily="34" charset="0"/>
              </a:rPr>
              <a:t>обеспечение прочного и сознательного овладения учащимися системой математических знаний и умений</a:t>
            </a:r>
          </a:p>
          <a:p>
            <a:endParaRPr lang="ru-RU" sz="1400" b="1" dirty="0" smtClean="0">
              <a:solidFill>
                <a:schemeClr val="accent2"/>
              </a:solidFill>
              <a:latin typeface="Tahoma" pitchFamily="34" charset="0"/>
            </a:endParaRPr>
          </a:p>
          <a:p>
            <a:pPr algn="ctr"/>
            <a:r>
              <a:rPr lang="ru-RU" sz="1400" b="1" u="sng" dirty="0" smtClean="0">
                <a:solidFill>
                  <a:schemeClr val="accent2"/>
                </a:solidFill>
              </a:rPr>
              <a:t>Программа позволяет реализовать </a:t>
            </a:r>
          </a:p>
          <a:p>
            <a:pPr algn="ctr"/>
            <a:r>
              <a:rPr lang="ru-RU" sz="1400" b="1" u="sng" dirty="0" smtClean="0">
                <a:solidFill>
                  <a:schemeClr val="accent2"/>
                </a:solidFill>
              </a:rPr>
              <a:t>следующие дидактические принципы</a:t>
            </a:r>
            <a:r>
              <a:rPr lang="ru-RU" sz="1400" b="1" dirty="0" smtClean="0">
                <a:solidFill>
                  <a:schemeClr val="accent2"/>
                </a:solidFill>
              </a:rPr>
              <a:t> </a:t>
            </a:r>
            <a:r>
              <a:rPr lang="ru-RU" sz="1400" b="1" u="sng" dirty="0" smtClean="0">
                <a:solidFill>
                  <a:schemeClr val="accent2"/>
                </a:solidFill>
              </a:rPr>
              <a:t>обучения:</a:t>
            </a:r>
          </a:p>
          <a:p>
            <a:endParaRPr lang="ru-RU" sz="1400" b="1" u="sng" dirty="0" smtClean="0">
              <a:solidFill>
                <a:schemeClr val="accent2"/>
              </a:solidFill>
            </a:endParaRPr>
          </a:p>
          <a:p>
            <a:r>
              <a:rPr lang="ru-RU" sz="1400" b="1" dirty="0" smtClean="0">
                <a:solidFill>
                  <a:schemeClr val="accent2"/>
                </a:solidFill>
                <a:latin typeface="Tahoma" pitchFamily="34" charset="0"/>
              </a:rPr>
              <a:t>1.   обеспечения самостоятельности и активности учащихся;</a:t>
            </a:r>
          </a:p>
          <a:p>
            <a:pPr marL="342900" indent="-342900">
              <a:buAutoNum type="arabicPeriod" startAt="2"/>
            </a:pPr>
            <a:r>
              <a:rPr lang="ru-RU" sz="1400" b="1" dirty="0" smtClean="0">
                <a:solidFill>
                  <a:schemeClr val="accent2"/>
                </a:solidFill>
                <a:latin typeface="Tahoma" pitchFamily="34" charset="0"/>
              </a:rPr>
              <a:t>достижение прочности знаний и умений;</a:t>
            </a:r>
          </a:p>
          <a:p>
            <a:pPr marL="342900" indent="-342900">
              <a:buAutoNum type="arabicPeriod" startAt="2"/>
            </a:pPr>
            <a:r>
              <a:rPr lang="ru-RU" sz="1400" b="1" dirty="0" smtClean="0">
                <a:solidFill>
                  <a:schemeClr val="accent2"/>
                </a:solidFill>
                <a:latin typeface="Tahoma" pitchFamily="34" charset="0"/>
              </a:rPr>
              <a:t>реализация</a:t>
            </a:r>
            <a:r>
              <a:rPr lang="ru-RU" sz="1400" dirty="0" smtClean="0">
                <a:solidFill>
                  <a:schemeClr val="accent2"/>
                </a:solidFill>
                <a:latin typeface="Tahoma" pitchFamily="34" charset="0"/>
              </a:rPr>
              <a:t> </a:t>
            </a:r>
            <a:r>
              <a:rPr lang="ru-RU" sz="1400" b="1" dirty="0" smtClean="0">
                <a:solidFill>
                  <a:schemeClr val="accent2"/>
                </a:solidFill>
                <a:latin typeface="Tahoma" pitchFamily="34" charset="0"/>
              </a:rPr>
              <a:t>профессиональной ориентации.</a:t>
            </a:r>
          </a:p>
          <a:p>
            <a:pPr algn="ctr"/>
            <a:endParaRPr lang="ru-RU" sz="1400" b="1" dirty="0" smtClean="0">
              <a:solidFill>
                <a:schemeClr val="accent2"/>
              </a:solidFill>
              <a:latin typeface="Tahoma" pitchFamily="34" charset="0"/>
            </a:endParaRPr>
          </a:p>
          <a:p>
            <a:pPr algn="ctr"/>
            <a:r>
              <a:rPr lang="ru-RU" sz="1400" b="1" u="sng" dirty="0" smtClean="0">
                <a:solidFill>
                  <a:schemeClr val="accent2"/>
                </a:solidFill>
                <a:latin typeface="Tahoma" pitchFamily="34" charset="0"/>
              </a:rPr>
              <a:t>Программа способствует:</a:t>
            </a:r>
          </a:p>
          <a:p>
            <a:pPr algn="ctr"/>
            <a:endParaRPr lang="ru-RU" sz="1400" b="1" dirty="0" smtClean="0">
              <a:solidFill>
                <a:schemeClr val="accent2"/>
              </a:solidFill>
              <a:latin typeface="Tahoma" pitchFamily="34" charset="0"/>
            </a:endParaRPr>
          </a:p>
          <a:p>
            <a:pPr>
              <a:buFontTx/>
              <a:buChar char="•"/>
            </a:pPr>
            <a:r>
              <a:rPr lang="ru-RU" sz="1400" b="1" dirty="0" smtClean="0">
                <a:solidFill>
                  <a:schemeClr val="accent2"/>
                </a:solidFill>
                <a:latin typeface="Tahoma" pitchFamily="34" charset="0"/>
              </a:rPr>
              <a:t> не только выработке умений и закреплению навыков, но и формированию устойчивого интереса учащихся к процессу и содержанию деятельности, а также познавательной и социальной активности, </a:t>
            </a:r>
          </a:p>
          <a:p>
            <a:pPr>
              <a:buFontTx/>
              <a:buChar char="•"/>
            </a:pPr>
            <a:r>
              <a:rPr lang="ru-RU" sz="1400" b="1" dirty="0" smtClean="0">
                <a:solidFill>
                  <a:schemeClr val="accent2"/>
                </a:solidFill>
                <a:latin typeface="Tahoma" pitchFamily="34" charset="0"/>
              </a:rPr>
              <a:t> умению  анализировать, сравнивать и обобщать,</a:t>
            </a:r>
          </a:p>
          <a:p>
            <a:pPr>
              <a:buFontTx/>
              <a:buChar char="•"/>
            </a:pPr>
            <a:r>
              <a:rPr lang="ru-RU" sz="1400" b="1" dirty="0" smtClean="0">
                <a:solidFill>
                  <a:schemeClr val="accent2"/>
                </a:solidFill>
                <a:latin typeface="Tahoma" pitchFamily="34" charset="0"/>
              </a:rPr>
              <a:t>работать со справочной и научной литературой.</a:t>
            </a:r>
          </a:p>
          <a:p>
            <a:pPr algn="ctr"/>
            <a:endParaRPr lang="ru-RU" sz="1400" b="1" dirty="0">
              <a:solidFill>
                <a:schemeClr val="accent2"/>
              </a:solidFill>
              <a:latin typeface="Tahoma" pitchFamily="34" charset="0"/>
            </a:endParaRPr>
          </a:p>
        </p:txBody>
      </p:sp>
      <p:sp>
        <p:nvSpPr>
          <p:cNvPr id="81923" name="Rectangle 3"/>
          <p:cNvSpPr>
            <a:spLocks noChangeArrowheads="1"/>
          </p:cNvSpPr>
          <p:nvPr/>
        </p:nvSpPr>
        <p:spPr bwMode="auto">
          <a:xfrm>
            <a:off x="0" y="5373688"/>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pic>
        <p:nvPicPr>
          <p:cNvPr id="81924" name="Picture 4" descr="AG00185_"/>
          <p:cNvPicPr>
            <a:picLocks noChangeAspect="1" noChangeArrowheads="1" noCrop="1"/>
          </p:cNvPicPr>
          <p:nvPr/>
        </p:nvPicPr>
        <p:blipFill>
          <a:blip r:embed="rId2"/>
          <a:srcRect/>
          <a:stretch>
            <a:fillRect/>
          </a:stretch>
        </p:blipFill>
        <p:spPr bwMode="auto">
          <a:xfrm>
            <a:off x="539750" y="404813"/>
            <a:ext cx="1657350" cy="822325"/>
          </a:xfrm>
          <a:prstGeom prst="rect">
            <a:avLst/>
          </a:prstGeom>
          <a:noFill/>
        </p:spPr>
      </p:pic>
      <p:pic>
        <p:nvPicPr>
          <p:cNvPr id="81925" name="Picture 5" descr="BS00554_"/>
          <p:cNvPicPr>
            <a:picLocks noChangeAspect="1" noChangeArrowheads="1"/>
          </p:cNvPicPr>
          <p:nvPr/>
        </p:nvPicPr>
        <p:blipFill>
          <a:blip r:embed="rId3"/>
          <a:srcRect/>
          <a:stretch>
            <a:fillRect/>
          </a:stretch>
        </p:blipFill>
        <p:spPr bwMode="auto">
          <a:xfrm>
            <a:off x="6989762" y="5357826"/>
            <a:ext cx="2154238" cy="1295400"/>
          </a:xfrm>
          <a:prstGeom prst="rect">
            <a:avLst/>
          </a:prstGeom>
          <a:noFill/>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81922">
                                            <p:txEl>
                                              <p:pRg st="0" end="0"/>
                                            </p:txEl>
                                          </p:spTgt>
                                        </p:tgtEl>
                                        <p:attrNameLst>
                                          <p:attrName>style.visibility</p:attrName>
                                        </p:attrNameLst>
                                      </p:cBhvr>
                                      <p:to>
                                        <p:strVal val="visible"/>
                                      </p:to>
                                    </p:set>
                                    <p:animScale>
                                      <p:cBhvr>
                                        <p:cTn id="7" dur="1000" decel="50000" fill="hold">
                                          <p:stCondLst>
                                            <p:cond delay="0"/>
                                          </p:stCondLst>
                                        </p:cTn>
                                        <p:tgtEl>
                                          <p:spTgt spid="81922">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1922">
                                            <p:txEl>
                                              <p:pRg st="0" end="0"/>
                                            </p:txEl>
                                          </p:spTgt>
                                        </p:tgtEl>
                                        <p:attrNameLst>
                                          <p:attrName>ppt_x</p:attrName>
                                          <p:attrName>ppt_y</p:attrName>
                                        </p:attrNameLst>
                                      </p:cBhvr>
                                    </p:animMotion>
                                    <p:animEffect transition="in" filter="fade">
                                      <p:cBhvr>
                                        <p:cTn id="9" dur="1000"/>
                                        <p:tgtEl>
                                          <p:spTgt spid="81922">
                                            <p:txEl>
                                              <p:pRg st="0" end="0"/>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81922">
                                            <p:txEl>
                                              <p:pRg st="1" end="1"/>
                                            </p:txEl>
                                          </p:spTgt>
                                        </p:tgtEl>
                                        <p:attrNameLst>
                                          <p:attrName>style.visibility</p:attrName>
                                        </p:attrNameLst>
                                      </p:cBhvr>
                                      <p:to>
                                        <p:strVal val="visible"/>
                                      </p:to>
                                    </p:set>
                                    <p:animScale>
                                      <p:cBhvr>
                                        <p:cTn id="12" dur="1000" decel="50000" fill="hold">
                                          <p:stCondLst>
                                            <p:cond delay="0"/>
                                          </p:stCondLst>
                                        </p:cTn>
                                        <p:tgtEl>
                                          <p:spTgt spid="81922">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81922">
                                            <p:txEl>
                                              <p:pRg st="1" end="1"/>
                                            </p:txEl>
                                          </p:spTgt>
                                        </p:tgtEl>
                                        <p:attrNameLst>
                                          <p:attrName>ppt_x</p:attrName>
                                          <p:attrName>ppt_y</p:attrName>
                                        </p:attrNameLst>
                                      </p:cBhvr>
                                    </p:animMotion>
                                    <p:animEffect transition="in" filter="fade">
                                      <p:cBhvr>
                                        <p:cTn id="14" dur="1000"/>
                                        <p:tgtEl>
                                          <p:spTgt spid="81922">
                                            <p:txEl>
                                              <p:pRg st="1" end="1"/>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81922">
                                            <p:txEl>
                                              <p:pRg st="2" end="2"/>
                                            </p:txEl>
                                          </p:spTgt>
                                        </p:tgtEl>
                                        <p:attrNameLst>
                                          <p:attrName>style.visibility</p:attrName>
                                        </p:attrNameLst>
                                      </p:cBhvr>
                                      <p:to>
                                        <p:strVal val="visible"/>
                                      </p:to>
                                    </p:set>
                                    <p:animScale>
                                      <p:cBhvr>
                                        <p:cTn id="17" dur="1000" decel="50000" fill="hold">
                                          <p:stCondLst>
                                            <p:cond delay="0"/>
                                          </p:stCondLst>
                                        </p:cTn>
                                        <p:tgtEl>
                                          <p:spTgt spid="81922">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1922">
                                            <p:txEl>
                                              <p:pRg st="2" end="2"/>
                                            </p:txEl>
                                          </p:spTgt>
                                        </p:tgtEl>
                                        <p:attrNameLst>
                                          <p:attrName>ppt_x</p:attrName>
                                          <p:attrName>ppt_y</p:attrName>
                                        </p:attrNameLst>
                                      </p:cBhvr>
                                    </p:animMotion>
                                    <p:animEffect transition="in" filter="fade">
                                      <p:cBhvr>
                                        <p:cTn id="19" dur="1000"/>
                                        <p:tgtEl>
                                          <p:spTgt spid="81922">
                                            <p:txEl>
                                              <p:pRg st="2" end="2"/>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81922">
                                            <p:txEl>
                                              <p:pRg st="4" end="4"/>
                                            </p:txEl>
                                          </p:spTgt>
                                        </p:tgtEl>
                                        <p:attrNameLst>
                                          <p:attrName>style.visibility</p:attrName>
                                        </p:attrNameLst>
                                      </p:cBhvr>
                                      <p:to>
                                        <p:strVal val="visible"/>
                                      </p:to>
                                    </p:set>
                                    <p:animScale>
                                      <p:cBhvr>
                                        <p:cTn id="22" dur="1000" decel="50000" fill="hold">
                                          <p:stCondLst>
                                            <p:cond delay="0"/>
                                          </p:stCondLst>
                                        </p:cTn>
                                        <p:tgtEl>
                                          <p:spTgt spid="81922">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81922">
                                            <p:txEl>
                                              <p:pRg st="4" end="4"/>
                                            </p:txEl>
                                          </p:spTgt>
                                        </p:tgtEl>
                                        <p:attrNameLst>
                                          <p:attrName>ppt_x</p:attrName>
                                          <p:attrName>ppt_y</p:attrName>
                                        </p:attrNameLst>
                                      </p:cBhvr>
                                    </p:animMotion>
                                    <p:animEffect transition="in" filter="fade">
                                      <p:cBhvr>
                                        <p:cTn id="24" dur="1000"/>
                                        <p:tgtEl>
                                          <p:spTgt spid="81922">
                                            <p:txEl>
                                              <p:pRg st="4" end="4"/>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81922">
                                            <p:txEl>
                                              <p:pRg st="5" end="5"/>
                                            </p:txEl>
                                          </p:spTgt>
                                        </p:tgtEl>
                                        <p:attrNameLst>
                                          <p:attrName>style.visibility</p:attrName>
                                        </p:attrNameLst>
                                      </p:cBhvr>
                                      <p:to>
                                        <p:strVal val="visible"/>
                                      </p:to>
                                    </p:set>
                                    <p:animScale>
                                      <p:cBhvr>
                                        <p:cTn id="27" dur="1000" decel="50000" fill="hold">
                                          <p:stCondLst>
                                            <p:cond delay="0"/>
                                          </p:stCondLst>
                                        </p:cTn>
                                        <p:tgtEl>
                                          <p:spTgt spid="81922">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81922">
                                            <p:txEl>
                                              <p:pRg st="5" end="5"/>
                                            </p:txEl>
                                          </p:spTgt>
                                        </p:tgtEl>
                                        <p:attrNameLst>
                                          <p:attrName>ppt_x</p:attrName>
                                          <p:attrName>ppt_y</p:attrName>
                                        </p:attrNameLst>
                                      </p:cBhvr>
                                    </p:animMotion>
                                    <p:animEffect transition="in" filter="fade">
                                      <p:cBhvr>
                                        <p:cTn id="29" dur="1000"/>
                                        <p:tgtEl>
                                          <p:spTgt spid="81922">
                                            <p:txEl>
                                              <p:pRg st="5" end="5"/>
                                            </p:txEl>
                                          </p:spTgt>
                                        </p:tgtEl>
                                      </p:cBhvr>
                                    </p:animEffect>
                                  </p:childTnLst>
                                </p:cTn>
                              </p:par>
                              <p:par>
                                <p:cTn id="30" presetID="52" presetClass="entr" presetSubtype="0" fill="hold" nodeType="withEffect">
                                  <p:stCondLst>
                                    <p:cond delay="0"/>
                                  </p:stCondLst>
                                  <p:childTnLst>
                                    <p:set>
                                      <p:cBhvr>
                                        <p:cTn id="31" dur="1" fill="hold">
                                          <p:stCondLst>
                                            <p:cond delay="0"/>
                                          </p:stCondLst>
                                        </p:cTn>
                                        <p:tgtEl>
                                          <p:spTgt spid="81922">
                                            <p:txEl>
                                              <p:pRg st="7" end="7"/>
                                            </p:txEl>
                                          </p:spTgt>
                                        </p:tgtEl>
                                        <p:attrNameLst>
                                          <p:attrName>style.visibility</p:attrName>
                                        </p:attrNameLst>
                                      </p:cBhvr>
                                      <p:to>
                                        <p:strVal val="visible"/>
                                      </p:to>
                                    </p:set>
                                    <p:animScale>
                                      <p:cBhvr>
                                        <p:cTn id="32" dur="1000" decel="50000" fill="hold">
                                          <p:stCondLst>
                                            <p:cond delay="0"/>
                                          </p:stCondLst>
                                        </p:cTn>
                                        <p:tgtEl>
                                          <p:spTgt spid="81922">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81922">
                                            <p:txEl>
                                              <p:pRg st="7" end="7"/>
                                            </p:txEl>
                                          </p:spTgt>
                                        </p:tgtEl>
                                        <p:attrNameLst>
                                          <p:attrName>ppt_x</p:attrName>
                                          <p:attrName>ppt_y</p:attrName>
                                        </p:attrNameLst>
                                      </p:cBhvr>
                                    </p:animMotion>
                                    <p:animEffect transition="in" filter="fade">
                                      <p:cBhvr>
                                        <p:cTn id="34" dur="1000"/>
                                        <p:tgtEl>
                                          <p:spTgt spid="81922">
                                            <p:txEl>
                                              <p:pRg st="7" end="7"/>
                                            </p:txEl>
                                          </p:spTgt>
                                        </p:tgtEl>
                                      </p:cBhvr>
                                    </p:animEffect>
                                  </p:childTnLst>
                                </p:cTn>
                              </p:par>
                              <p:par>
                                <p:cTn id="35" presetID="52" presetClass="entr" presetSubtype="0" fill="hold" nodeType="withEffect">
                                  <p:stCondLst>
                                    <p:cond delay="0"/>
                                  </p:stCondLst>
                                  <p:childTnLst>
                                    <p:set>
                                      <p:cBhvr>
                                        <p:cTn id="36" dur="1" fill="hold">
                                          <p:stCondLst>
                                            <p:cond delay="0"/>
                                          </p:stCondLst>
                                        </p:cTn>
                                        <p:tgtEl>
                                          <p:spTgt spid="81922">
                                            <p:txEl>
                                              <p:pRg st="8" end="8"/>
                                            </p:txEl>
                                          </p:spTgt>
                                        </p:tgtEl>
                                        <p:attrNameLst>
                                          <p:attrName>style.visibility</p:attrName>
                                        </p:attrNameLst>
                                      </p:cBhvr>
                                      <p:to>
                                        <p:strVal val="visible"/>
                                      </p:to>
                                    </p:set>
                                    <p:animScale>
                                      <p:cBhvr>
                                        <p:cTn id="37" dur="1000" decel="50000" fill="hold">
                                          <p:stCondLst>
                                            <p:cond delay="0"/>
                                          </p:stCondLst>
                                        </p:cTn>
                                        <p:tgtEl>
                                          <p:spTgt spid="81922">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81922">
                                            <p:txEl>
                                              <p:pRg st="8" end="8"/>
                                            </p:txEl>
                                          </p:spTgt>
                                        </p:tgtEl>
                                        <p:attrNameLst>
                                          <p:attrName>ppt_x</p:attrName>
                                          <p:attrName>ppt_y</p:attrName>
                                        </p:attrNameLst>
                                      </p:cBhvr>
                                    </p:animMotion>
                                    <p:animEffect transition="in" filter="fade">
                                      <p:cBhvr>
                                        <p:cTn id="39" dur="1000"/>
                                        <p:tgtEl>
                                          <p:spTgt spid="81922">
                                            <p:txEl>
                                              <p:pRg st="8" end="8"/>
                                            </p:txEl>
                                          </p:spTgt>
                                        </p:tgtEl>
                                      </p:cBhvr>
                                    </p:animEffect>
                                  </p:childTnLst>
                                </p:cTn>
                              </p:par>
                              <p:par>
                                <p:cTn id="40" presetID="52" presetClass="entr" presetSubtype="0" fill="hold" nodeType="withEffect">
                                  <p:stCondLst>
                                    <p:cond delay="0"/>
                                  </p:stCondLst>
                                  <p:childTnLst>
                                    <p:set>
                                      <p:cBhvr>
                                        <p:cTn id="41" dur="1" fill="hold">
                                          <p:stCondLst>
                                            <p:cond delay="0"/>
                                          </p:stCondLst>
                                        </p:cTn>
                                        <p:tgtEl>
                                          <p:spTgt spid="81922">
                                            <p:txEl>
                                              <p:pRg st="9" end="9"/>
                                            </p:txEl>
                                          </p:spTgt>
                                        </p:tgtEl>
                                        <p:attrNameLst>
                                          <p:attrName>style.visibility</p:attrName>
                                        </p:attrNameLst>
                                      </p:cBhvr>
                                      <p:to>
                                        <p:strVal val="visible"/>
                                      </p:to>
                                    </p:set>
                                    <p:animScale>
                                      <p:cBhvr>
                                        <p:cTn id="42" dur="1000" decel="50000" fill="hold">
                                          <p:stCondLst>
                                            <p:cond delay="0"/>
                                          </p:stCondLst>
                                        </p:cTn>
                                        <p:tgtEl>
                                          <p:spTgt spid="81922">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81922">
                                            <p:txEl>
                                              <p:pRg st="9" end="9"/>
                                            </p:txEl>
                                          </p:spTgt>
                                        </p:tgtEl>
                                        <p:attrNameLst>
                                          <p:attrName>ppt_x</p:attrName>
                                          <p:attrName>ppt_y</p:attrName>
                                        </p:attrNameLst>
                                      </p:cBhvr>
                                    </p:animMotion>
                                    <p:animEffect transition="in" filter="fade">
                                      <p:cBhvr>
                                        <p:cTn id="44" dur="1000"/>
                                        <p:tgtEl>
                                          <p:spTgt spid="81922">
                                            <p:txEl>
                                              <p:pRg st="9" end="9"/>
                                            </p:txEl>
                                          </p:spTgt>
                                        </p:tgtEl>
                                      </p:cBhvr>
                                    </p:animEffect>
                                  </p:childTnLst>
                                </p:cTn>
                              </p:par>
                              <p:par>
                                <p:cTn id="45" presetID="52" presetClass="entr" presetSubtype="0" fill="hold" nodeType="withEffect">
                                  <p:stCondLst>
                                    <p:cond delay="0"/>
                                  </p:stCondLst>
                                  <p:childTnLst>
                                    <p:set>
                                      <p:cBhvr>
                                        <p:cTn id="46" dur="1" fill="hold">
                                          <p:stCondLst>
                                            <p:cond delay="0"/>
                                          </p:stCondLst>
                                        </p:cTn>
                                        <p:tgtEl>
                                          <p:spTgt spid="81922">
                                            <p:txEl>
                                              <p:pRg st="11" end="11"/>
                                            </p:txEl>
                                          </p:spTgt>
                                        </p:tgtEl>
                                        <p:attrNameLst>
                                          <p:attrName>style.visibility</p:attrName>
                                        </p:attrNameLst>
                                      </p:cBhvr>
                                      <p:to>
                                        <p:strVal val="visible"/>
                                      </p:to>
                                    </p:set>
                                    <p:animScale>
                                      <p:cBhvr>
                                        <p:cTn id="47" dur="1000" decel="50000" fill="hold">
                                          <p:stCondLst>
                                            <p:cond delay="0"/>
                                          </p:stCondLst>
                                        </p:cTn>
                                        <p:tgtEl>
                                          <p:spTgt spid="81922">
                                            <p:txEl>
                                              <p:pRg st="11" end="1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81922">
                                            <p:txEl>
                                              <p:pRg st="11" end="11"/>
                                            </p:txEl>
                                          </p:spTgt>
                                        </p:tgtEl>
                                        <p:attrNameLst>
                                          <p:attrName>ppt_x</p:attrName>
                                          <p:attrName>ppt_y</p:attrName>
                                        </p:attrNameLst>
                                      </p:cBhvr>
                                    </p:animMotion>
                                    <p:animEffect transition="in" filter="fade">
                                      <p:cBhvr>
                                        <p:cTn id="49" dur="1000"/>
                                        <p:tgtEl>
                                          <p:spTgt spid="81922">
                                            <p:txEl>
                                              <p:pRg st="11" end="11"/>
                                            </p:txEl>
                                          </p:spTgt>
                                        </p:tgtEl>
                                      </p:cBhvr>
                                    </p:animEffect>
                                  </p:childTnLst>
                                </p:cTn>
                              </p:par>
                              <p:par>
                                <p:cTn id="50" presetID="52" presetClass="entr" presetSubtype="0" fill="hold" nodeType="withEffect">
                                  <p:stCondLst>
                                    <p:cond delay="0"/>
                                  </p:stCondLst>
                                  <p:childTnLst>
                                    <p:set>
                                      <p:cBhvr>
                                        <p:cTn id="51" dur="1" fill="hold">
                                          <p:stCondLst>
                                            <p:cond delay="0"/>
                                          </p:stCondLst>
                                        </p:cTn>
                                        <p:tgtEl>
                                          <p:spTgt spid="81922">
                                            <p:txEl>
                                              <p:pRg st="13" end="13"/>
                                            </p:txEl>
                                          </p:spTgt>
                                        </p:tgtEl>
                                        <p:attrNameLst>
                                          <p:attrName>style.visibility</p:attrName>
                                        </p:attrNameLst>
                                      </p:cBhvr>
                                      <p:to>
                                        <p:strVal val="visible"/>
                                      </p:to>
                                    </p:set>
                                    <p:animScale>
                                      <p:cBhvr>
                                        <p:cTn id="52" dur="1000" decel="50000" fill="hold">
                                          <p:stCondLst>
                                            <p:cond delay="0"/>
                                          </p:stCondLst>
                                        </p:cTn>
                                        <p:tgtEl>
                                          <p:spTgt spid="81922">
                                            <p:txEl>
                                              <p:pRg st="13" end="1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81922">
                                            <p:txEl>
                                              <p:pRg st="13" end="13"/>
                                            </p:txEl>
                                          </p:spTgt>
                                        </p:tgtEl>
                                        <p:attrNameLst>
                                          <p:attrName>ppt_x</p:attrName>
                                          <p:attrName>ppt_y</p:attrName>
                                        </p:attrNameLst>
                                      </p:cBhvr>
                                    </p:animMotion>
                                    <p:animEffect transition="in" filter="fade">
                                      <p:cBhvr>
                                        <p:cTn id="54" dur="1000"/>
                                        <p:tgtEl>
                                          <p:spTgt spid="81922">
                                            <p:txEl>
                                              <p:pRg st="13" end="13"/>
                                            </p:txEl>
                                          </p:spTgt>
                                        </p:tgtEl>
                                      </p:cBhvr>
                                    </p:animEffect>
                                  </p:childTnLst>
                                </p:cTn>
                              </p:par>
                              <p:par>
                                <p:cTn id="55" presetID="52" presetClass="entr" presetSubtype="0" fill="hold" nodeType="withEffect">
                                  <p:stCondLst>
                                    <p:cond delay="0"/>
                                  </p:stCondLst>
                                  <p:childTnLst>
                                    <p:set>
                                      <p:cBhvr>
                                        <p:cTn id="56" dur="1" fill="hold">
                                          <p:stCondLst>
                                            <p:cond delay="0"/>
                                          </p:stCondLst>
                                        </p:cTn>
                                        <p:tgtEl>
                                          <p:spTgt spid="81922">
                                            <p:txEl>
                                              <p:pRg st="14" end="14"/>
                                            </p:txEl>
                                          </p:spTgt>
                                        </p:tgtEl>
                                        <p:attrNameLst>
                                          <p:attrName>style.visibility</p:attrName>
                                        </p:attrNameLst>
                                      </p:cBhvr>
                                      <p:to>
                                        <p:strVal val="visible"/>
                                      </p:to>
                                    </p:set>
                                    <p:animScale>
                                      <p:cBhvr>
                                        <p:cTn id="57" dur="1000" decel="50000" fill="hold">
                                          <p:stCondLst>
                                            <p:cond delay="0"/>
                                          </p:stCondLst>
                                        </p:cTn>
                                        <p:tgtEl>
                                          <p:spTgt spid="81922">
                                            <p:txEl>
                                              <p:pRg st="14" end="1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8" dur="1000" decel="50000" fill="hold">
                                          <p:stCondLst>
                                            <p:cond delay="0"/>
                                          </p:stCondLst>
                                        </p:cTn>
                                        <p:tgtEl>
                                          <p:spTgt spid="81922">
                                            <p:txEl>
                                              <p:pRg st="14" end="14"/>
                                            </p:txEl>
                                          </p:spTgt>
                                        </p:tgtEl>
                                        <p:attrNameLst>
                                          <p:attrName>ppt_x</p:attrName>
                                          <p:attrName>ppt_y</p:attrName>
                                        </p:attrNameLst>
                                      </p:cBhvr>
                                    </p:animMotion>
                                    <p:animEffect transition="in" filter="fade">
                                      <p:cBhvr>
                                        <p:cTn id="59" dur="1000"/>
                                        <p:tgtEl>
                                          <p:spTgt spid="81922">
                                            <p:txEl>
                                              <p:pRg st="14" end="14"/>
                                            </p:txEl>
                                          </p:spTgt>
                                        </p:tgtEl>
                                      </p:cBhvr>
                                    </p:animEffect>
                                  </p:childTnLst>
                                </p:cTn>
                              </p:par>
                              <p:par>
                                <p:cTn id="60" presetID="52" presetClass="entr" presetSubtype="0" fill="hold" nodeType="withEffect">
                                  <p:stCondLst>
                                    <p:cond delay="0"/>
                                  </p:stCondLst>
                                  <p:childTnLst>
                                    <p:set>
                                      <p:cBhvr>
                                        <p:cTn id="61" dur="1" fill="hold">
                                          <p:stCondLst>
                                            <p:cond delay="0"/>
                                          </p:stCondLst>
                                        </p:cTn>
                                        <p:tgtEl>
                                          <p:spTgt spid="81922">
                                            <p:txEl>
                                              <p:pRg st="15" end="15"/>
                                            </p:txEl>
                                          </p:spTgt>
                                        </p:tgtEl>
                                        <p:attrNameLst>
                                          <p:attrName>style.visibility</p:attrName>
                                        </p:attrNameLst>
                                      </p:cBhvr>
                                      <p:to>
                                        <p:strVal val="visible"/>
                                      </p:to>
                                    </p:set>
                                    <p:animScale>
                                      <p:cBhvr>
                                        <p:cTn id="62" dur="1000" decel="50000" fill="hold">
                                          <p:stCondLst>
                                            <p:cond delay="0"/>
                                          </p:stCondLst>
                                        </p:cTn>
                                        <p:tgtEl>
                                          <p:spTgt spid="81922">
                                            <p:txEl>
                                              <p:pRg st="15" end="1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63" dur="1000" decel="50000" fill="hold">
                                          <p:stCondLst>
                                            <p:cond delay="0"/>
                                          </p:stCondLst>
                                        </p:cTn>
                                        <p:tgtEl>
                                          <p:spTgt spid="81922">
                                            <p:txEl>
                                              <p:pRg st="15" end="15"/>
                                            </p:txEl>
                                          </p:spTgt>
                                        </p:tgtEl>
                                        <p:attrNameLst>
                                          <p:attrName>ppt_x</p:attrName>
                                          <p:attrName>ppt_y</p:attrName>
                                        </p:attrNameLst>
                                      </p:cBhvr>
                                    </p:animMotion>
                                    <p:animEffect transition="in" filter="fade">
                                      <p:cBhvr>
                                        <p:cTn id="64" dur="1000"/>
                                        <p:tgtEl>
                                          <p:spTgt spid="81922">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Цели курса:</a:t>
            </a:r>
            <a:endParaRPr lang="ru-RU" dirty="0"/>
          </a:p>
        </p:txBody>
      </p:sp>
      <p:sp>
        <p:nvSpPr>
          <p:cNvPr id="3" name="Содержимое 2"/>
          <p:cNvSpPr>
            <a:spLocks noGrp="1"/>
          </p:cNvSpPr>
          <p:nvPr>
            <p:ph idx="1"/>
          </p:nvPr>
        </p:nvSpPr>
        <p:spPr/>
        <p:txBody>
          <a:bodyPr>
            <a:normAutofit fontScale="92500" lnSpcReduction="10000"/>
          </a:bodyPr>
          <a:lstStyle/>
          <a:p>
            <a:pPr>
              <a:buFont typeface="Wingdings" pitchFamily="2" charset="2"/>
              <a:buChar char="v"/>
            </a:pPr>
            <a:r>
              <a:rPr lang="ru-RU" dirty="0" smtClean="0"/>
              <a:t>восполнить некоторые содержательные пробелы основного курса, придающие ему необходимую целостность;</a:t>
            </a:r>
          </a:p>
          <a:p>
            <a:pPr>
              <a:buFont typeface="Wingdings" pitchFamily="2" charset="2"/>
              <a:buChar char="v"/>
            </a:pPr>
            <a:r>
              <a:rPr lang="ru-RU" dirty="0" smtClean="0"/>
              <a:t>показать некоторые нестандартные приёмы решения  задач на основе свойств квадратного трехчлена и графических соображений;</a:t>
            </a:r>
          </a:p>
          <a:p>
            <a:pPr>
              <a:buFont typeface="Wingdings" pitchFamily="2" charset="2"/>
              <a:buChar char="v"/>
            </a:pPr>
            <a:r>
              <a:rPr lang="ru-RU" dirty="0" smtClean="0"/>
              <a:t>помочь осознать степень своего интереса к предмету и оценить возможности овладения им с точки зрения дальнейшей перспективы;</a:t>
            </a:r>
          </a:p>
          <a:p>
            <a:pPr>
              <a:buFont typeface="Wingdings" pitchFamily="2" charset="2"/>
              <a:buChar char="v"/>
            </a:pPr>
            <a:r>
              <a:rPr lang="ru-RU" dirty="0" smtClean="0"/>
              <a:t>формировать качества мышления, характерные для математической деятельности и необходимые человеку для жизни в современном обществе.</a:t>
            </a:r>
            <a:endParaRPr lang="ru-RU" dirty="0"/>
          </a:p>
        </p:txBody>
      </p:sp>
      <p:sp>
        <p:nvSpPr>
          <p:cNvPr id="4" name="Rectangle 3"/>
          <p:cNvSpPr>
            <a:spLocks noChangeArrowheads="1"/>
          </p:cNvSpPr>
          <p:nvPr/>
        </p:nvSpPr>
        <p:spPr bwMode="auto">
          <a:xfrm>
            <a:off x="6858016" y="0"/>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amond(in)">
                                      <p:cBhvr>
                                        <p:cTn id="2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Задачи курса:</a:t>
            </a:r>
            <a:endParaRPr lang="ru-RU" dirty="0"/>
          </a:p>
        </p:txBody>
      </p:sp>
      <p:sp>
        <p:nvSpPr>
          <p:cNvPr id="3" name="Содержимое 2"/>
          <p:cNvSpPr>
            <a:spLocks noGrp="1"/>
          </p:cNvSpPr>
          <p:nvPr>
            <p:ph idx="1"/>
          </p:nvPr>
        </p:nvSpPr>
        <p:spPr/>
        <p:txBody>
          <a:bodyPr/>
          <a:lstStyle/>
          <a:p>
            <a:pPr>
              <a:buFont typeface="Wingdings" pitchFamily="2" charset="2"/>
              <a:buChar char="v"/>
            </a:pPr>
            <a:r>
              <a:rPr lang="ru-RU" dirty="0" smtClean="0"/>
              <a:t>научить учащихся решать задачи более высокой, по сравнению с обязательным уровнем, сложности;</a:t>
            </a:r>
          </a:p>
          <a:p>
            <a:pPr>
              <a:buFont typeface="Wingdings" pitchFamily="2" charset="2"/>
              <a:buChar char="v"/>
            </a:pPr>
            <a:r>
              <a:rPr lang="ru-RU" dirty="0" smtClean="0"/>
              <a:t> овладеть рядом технических и интеллектуальных математических умений на уровне  свободного их использования;</a:t>
            </a:r>
          </a:p>
          <a:p>
            <a:pPr>
              <a:buFont typeface="Wingdings" pitchFamily="2" charset="2"/>
              <a:buChar char="v"/>
            </a:pPr>
            <a:r>
              <a:rPr lang="ru-RU" dirty="0" smtClean="0"/>
              <a:t>приобрести определённую математическую культуру;</a:t>
            </a:r>
          </a:p>
          <a:p>
            <a:pPr>
              <a:buFont typeface="Wingdings" pitchFamily="2" charset="2"/>
              <a:buChar char="v"/>
            </a:pPr>
            <a:r>
              <a:rPr lang="ru-RU" dirty="0" smtClean="0"/>
              <a:t> помочь ученику оценить свой потенциал с точки зрения образовательной перспективы.</a:t>
            </a:r>
          </a:p>
          <a:p>
            <a:pPr>
              <a:buFont typeface="Wingdings" pitchFamily="2" charset="2"/>
              <a:buChar char="v"/>
            </a:pPr>
            <a:endParaRPr lang="ru-RU" dirty="0"/>
          </a:p>
        </p:txBody>
      </p:sp>
      <p:sp>
        <p:nvSpPr>
          <p:cNvPr id="4" name="Rectangle 3"/>
          <p:cNvSpPr>
            <a:spLocks noChangeArrowheads="1"/>
          </p:cNvSpPr>
          <p:nvPr/>
        </p:nvSpPr>
        <p:spPr bwMode="auto">
          <a:xfrm>
            <a:off x="6929454" y="214290"/>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amond(in)">
                                      <p:cBhvr>
                                        <p:cTn id="21"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4800" dirty="0" smtClean="0"/>
              <a:t>Учебно-тематический план</a:t>
            </a:r>
            <a:endParaRPr lang="ru-RU" sz="4800" dirty="0"/>
          </a:p>
        </p:txBody>
      </p:sp>
      <p:sp>
        <p:nvSpPr>
          <p:cNvPr id="5" name="Содержимое 4"/>
          <p:cNvSpPr>
            <a:spLocks noGrp="1"/>
          </p:cNvSpPr>
          <p:nvPr>
            <p:ph idx="1"/>
          </p:nvPr>
        </p:nvSpPr>
        <p:spPr/>
        <p:txBody>
          <a:bodyPr>
            <a:normAutofit/>
          </a:bodyPr>
          <a:lstStyle/>
          <a:p>
            <a:pPr>
              <a:buNone/>
            </a:pPr>
            <a:r>
              <a:rPr lang="ru-RU" dirty="0" smtClean="0"/>
              <a:t> </a:t>
            </a:r>
          </a:p>
          <a:p>
            <a:endParaRPr lang="ru-RU" dirty="0"/>
          </a:p>
        </p:txBody>
      </p:sp>
      <p:graphicFrame>
        <p:nvGraphicFramePr>
          <p:cNvPr id="6" name="Таблица 5"/>
          <p:cNvGraphicFramePr>
            <a:graphicFrameLocks noGrp="1"/>
          </p:cNvGraphicFramePr>
          <p:nvPr/>
        </p:nvGraphicFramePr>
        <p:xfrm>
          <a:off x="285720" y="2214554"/>
          <a:ext cx="7596198" cy="3351306"/>
        </p:xfrm>
        <a:graphic>
          <a:graphicData uri="http://schemas.openxmlformats.org/drawingml/2006/table">
            <a:tbl>
              <a:tblPr firstRow="1" bandRow="1">
                <a:tableStyleId>{5C22544A-7EE6-4342-B048-85BDC9FD1C3A}</a:tableStyleId>
              </a:tblPr>
              <a:tblGrid>
                <a:gridCol w="428628"/>
                <a:gridCol w="1928826"/>
                <a:gridCol w="928694"/>
                <a:gridCol w="1777984"/>
                <a:gridCol w="1266033"/>
                <a:gridCol w="1266033"/>
              </a:tblGrid>
              <a:tr h="669813">
                <a:tc rowSpan="2">
                  <a:txBody>
                    <a:bodyPr/>
                    <a:lstStyle/>
                    <a:p>
                      <a:pPr algn="ctr"/>
                      <a:r>
                        <a:rPr lang="ru-RU" dirty="0" smtClean="0"/>
                        <a:t>№</a:t>
                      </a:r>
                      <a:endParaRPr lang="ru-RU" dirty="0"/>
                    </a:p>
                  </a:txBody>
                  <a:tcPr/>
                </a:tc>
                <a:tc rowSpan="2">
                  <a:txBody>
                    <a:bodyPr/>
                    <a:lstStyle/>
                    <a:p>
                      <a:pPr algn="ctr"/>
                      <a:r>
                        <a:rPr lang="ru-RU" dirty="0" smtClean="0"/>
                        <a:t>Наименование тем  курса</a:t>
                      </a:r>
                      <a:endParaRPr lang="ru-RU" dirty="0"/>
                    </a:p>
                  </a:txBody>
                  <a:tcPr/>
                </a:tc>
                <a:tc rowSpan="2">
                  <a:txBody>
                    <a:bodyPr/>
                    <a:lstStyle/>
                    <a:p>
                      <a:pPr algn="ctr"/>
                      <a:r>
                        <a:rPr lang="ru-RU" dirty="0" smtClean="0"/>
                        <a:t>Всего часов</a:t>
                      </a:r>
                      <a:endParaRPr lang="ru-RU" dirty="0"/>
                    </a:p>
                  </a:txBody>
                  <a:tcPr/>
                </a:tc>
                <a:tc gridSpan="3">
                  <a:txBody>
                    <a:bodyPr/>
                    <a:lstStyle/>
                    <a:p>
                      <a:r>
                        <a:rPr lang="ru-RU" dirty="0" smtClean="0"/>
                        <a:t>В том числе</a:t>
                      </a:r>
                      <a:endParaRPr lang="ru-RU" dirty="0"/>
                    </a:p>
                  </a:txBody>
                  <a:tcPr/>
                </a:tc>
                <a:tc hMerge="1">
                  <a:txBody>
                    <a:bodyPr/>
                    <a:lstStyle/>
                    <a:p>
                      <a:endParaRPr lang="ru-RU"/>
                    </a:p>
                  </a:txBody>
                  <a:tcPr/>
                </a:tc>
                <a:tc hMerge="1">
                  <a:txBody>
                    <a:bodyPr/>
                    <a:lstStyle/>
                    <a:p>
                      <a:endParaRPr lang="ru-RU"/>
                    </a:p>
                  </a:txBody>
                  <a:tcPr/>
                </a:tc>
              </a:tr>
              <a:tr h="669813">
                <a:tc vMerge="1">
                  <a:txBody>
                    <a:bodyPr/>
                    <a:lstStyle/>
                    <a:p>
                      <a:endParaRPr lang="ru-RU"/>
                    </a:p>
                  </a:txBody>
                  <a:tcPr/>
                </a:tc>
                <a:tc vMerge="1">
                  <a:txBody>
                    <a:bodyPr/>
                    <a:lstStyle/>
                    <a:p>
                      <a:endParaRPr lang="ru-RU"/>
                    </a:p>
                  </a:txBody>
                  <a:tcPr/>
                </a:tc>
                <a:tc vMerge="1">
                  <a:txBody>
                    <a:bodyPr/>
                    <a:lstStyle/>
                    <a:p>
                      <a:endParaRPr lang="ru-RU" dirty="0"/>
                    </a:p>
                  </a:txBody>
                  <a:tcPr/>
                </a:tc>
                <a:tc>
                  <a:txBody>
                    <a:bodyPr/>
                    <a:lstStyle/>
                    <a:p>
                      <a:pPr algn="ctr"/>
                      <a:r>
                        <a:rPr lang="ru-RU" dirty="0" smtClean="0"/>
                        <a:t>лекция</a:t>
                      </a:r>
                      <a:endParaRPr lang="ru-RU" dirty="0"/>
                    </a:p>
                  </a:txBody>
                  <a:tcPr/>
                </a:tc>
                <a:tc>
                  <a:txBody>
                    <a:bodyPr/>
                    <a:lstStyle/>
                    <a:p>
                      <a:pPr algn="ctr"/>
                      <a:r>
                        <a:rPr lang="ru-RU" dirty="0" smtClean="0"/>
                        <a:t>практика</a:t>
                      </a:r>
                      <a:endParaRPr lang="ru-RU" dirty="0"/>
                    </a:p>
                  </a:txBody>
                  <a:tcPr/>
                </a:tc>
                <a:tc>
                  <a:txBody>
                    <a:bodyPr/>
                    <a:lstStyle/>
                    <a:p>
                      <a:pPr algn="ctr"/>
                      <a:r>
                        <a:rPr lang="ru-RU" dirty="0" smtClean="0"/>
                        <a:t>семинар</a:t>
                      </a:r>
                      <a:endParaRPr lang="ru-RU" dirty="0"/>
                    </a:p>
                  </a:txBody>
                  <a:tcPr/>
                </a:tc>
              </a:tr>
              <a:tr h="660638">
                <a:tc>
                  <a:txBody>
                    <a:bodyPr/>
                    <a:lstStyle/>
                    <a:p>
                      <a:pPr algn="ctr"/>
                      <a:r>
                        <a:rPr lang="ru-RU" dirty="0" smtClean="0"/>
                        <a:t>1</a:t>
                      </a:r>
                    </a:p>
                    <a:p>
                      <a:pPr algn="ctr"/>
                      <a:endParaRPr lang="ru-RU" dirty="0" smtClean="0"/>
                    </a:p>
                    <a:p>
                      <a:pPr algn="ctr"/>
                      <a:r>
                        <a:rPr lang="ru-RU" dirty="0" smtClean="0"/>
                        <a:t>2</a:t>
                      </a:r>
                    </a:p>
                    <a:p>
                      <a:pPr algn="ctr"/>
                      <a:endParaRPr lang="ru-RU" dirty="0" smtClean="0"/>
                    </a:p>
                    <a:p>
                      <a:pPr algn="ctr"/>
                      <a:r>
                        <a:rPr lang="ru-RU" dirty="0" smtClean="0"/>
                        <a:t>3</a:t>
                      </a:r>
                      <a:endParaRPr lang="ru-RU" dirty="0"/>
                    </a:p>
                  </a:txBody>
                  <a:tcPr/>
                </a:tc>
                <a:tc>
                  <a:txBody>
                    <a:bodyPr/>
                    <a:lstStyle/>
                    <a:p>
                      <a:pPr algn="l"/>
                      <a:r>
                        <a:rPr lang="ru-RU" sz="1400" dirty="0" smtClean="0"/>
                        <a:t>Квадратный трехчлен</a:t>
                      </a:r>
                    </a:p>
                    <a:p>
                      <a:pPr algn="l"/>
                      <a:r>
                        <a:rPr lang="ru-RU" sz="1400" dirty="0" smtClean="0"/>
                        <a:t>Исследование корней квадратного трехчлена</a:t>
                      </a:r>
                    </a:p>
                    <a:p>
                      <a:pPr algn="l"/>
                      <a:r>
                        <a:rPr lang="ru-RU" sz="1400" dirty="0" smtClean="0"/>
                        <a:t>Решение разнообразных (дополнительных ) задач по всему курсу</a:t>
                      </a:r>
                      <a:endParaRPr lang="ru-RU" sz="1400" dirty="0"/>
                    </a:p>
                  </a:txBody>
                  <a:tcPr/>
                </a:tc>
                <a:tc>
                  <a:txBody>
                    <a:bodyPr/>
                    <a:lstStyle/>
                    <a:p>
                      <a:pPr algn="ctr"/>
                      <a:r>
                        <a:rPr lang="ru-RU" dirty="0" smtClean="0"/>
                        <a:t>3</a:t>
                      </a:r>
                    </a:p>
                    <a:p>
                      <a:pPr algn="ctr"/>
                      <a:endParaRPr lang="ru-RU" dirty="0" smtClean="0"/>
                    </a:p>
                    <a:p>
                      <a:pPr algn="ctr"/>
                      <a:r>
                        <a:rPr lang="ru-RU" dirty="0" smtClean="0"/>
                        <a:t>7</a:t>
                      </a:r>
                    </a:p>
                    <a:p>
                      <a:pPr algn="ctr"/>
                      <a:endParaRPr lang="ru-RU" dirty="0" smtClean="0"/>
                    </a:p>
                    <a:p>
                      <a:pPr algn="ctr"/>
                      <a:endParaRPr lang="ru-RU" dirty="0" smtClean="0"/>
                    </a:p>
                    <a:p>
                      <a:pPr algn="ctr"/>
                      <a:r>
                        <a:rPr lang="ru-RU" dirty="0" smtClean="0"/>
                        <a:t>6</a:t>
                      </a:r>
                      <a:endParaRPr lang="ru-RU" dirty="0"/>
                    </a:p>
                  </a:txBody>
                  <a:tcPr/>
                </a:tc>
                <a:tc>
                  <a:txBody>
                    <a:bodyPr/>
                    <a:lstStyle/>
                    <a:p>
                      <a:pPr algn="ctr"/>
                      <a:r>
                        <a:rPr lang="ru-RU" dirty="0" smtClean="0"/>
                        <a:t>1</a:t>
                      </a:r>
                    </a:p>
                    <a:p>
                      <a:pPr algn="ctr"/>
                      <a:endParaRPr lang="ru-RU" dirty="0" smtClean="0"/>
                    </a:p>
                    <a:p>
                      <a:pPr algn="ctr"/>
                      <a:r>
                        <a:rPr lang="ru-RU" dirty="0" smtClean="0"/>
                        <a:t>1</a:t>
                      </a:r>
                    </a:p>
                    <a:p>
                      <a:pPr algn="ctr"/>
                      <a:endParaRPr lang="ru-RU" dirty="0" smtClean="0"/>
                    </a:p>
                    <a:p>
                      <a:pPr algn="ctr"/>
                      <a:endParaRPr lang="ru-RU" dirty="0" smtClean="0"/>
                    </a:p>
                    <a:p>
                      <a:pPr algn="ctr"/>
                      <a:r>
                        <a:rPr lang="ru-RU" dirty="0" smtClean="0"/>
                        <a:t>-</a:t>
                      </a:r>
                      <a:endParaRPr lang="ru-RU" dirty="0"/>
                    </a:p>
                  </a:txBody>
                  <a:tcPr/>
                </a:tc>
                <a:tc>
                  <a:txBody>
                    <a:bodyPr/>
                    <a:lstStyle/>
                    <a:p>
                      <a:pPr algn="ctr"/>
                      <a:r>
                        <a:rPr lang="ru-RU" dirty="0" smtClean="0"/>
                        <a:t>2</a:t>
                      </a:r>
                    </a:p>
                    <a:p>
                      <a:pPr algn="ctr"/>
                      <a:endParaRPr lang="ru-RU" dirty="0" smtClean="0"/>
                    </a:p>
                    <a:p>
                      <a:pPr algn="ctr"/>
                      <a:r>
                        <a:rPr lang="ru-RU" dirty="0" smtClean="0"/>
                        <a:t>4</a:t>
                      </a:r>
                    </a:p>
                    <a:p>
                      <a:pPr algn="ctr"/>
                      <a:endParaRPr lang="ru-RU" dirty="0" smtClean="0"/>
                    </a:p>
                    <a:p>
                      <a:pPr algn="ctr"/>
                      <a:endParaRPr lang="ru-RU" dirty="0" smtClean="0"/>
                    </a:p>
                    <a:p>
                      <a:pPr algn="ctr"/>
                      <a:r>
                        <a:rPr lang="ru-RU" dirty="0" smtClean="0"/>
                        <a:t>4</a:t>
                      </a:r>
                      <a:endParaRPr lang="ru-RU" dirty="0"/>
                    </a:p>
                  </a:txBody>
                  <a:tcPr/>
                </a:tc>
                <a:tc>
                  <a:txBody>
                    <a:bodyPr/>
                    <a:lstStyle/>
                    <a:p>
                      <a:pPr algn="ctr"/>
                      <a:r>
                        <a:rPr lang="ru-RU" dirty="0" smtClean="0"/>
                        <a:t>-</a:t>
                      </a:r>
                    </a:p>
                    <a:p>
                      <a:pPr algn="ctr"/>
                      <a:endParaRPr lang="ru-RU" dirty="0" smtClean="0"/>
                    </a:p>
                    <a:p>
                      <a:pPr algn="ctr"/>
                      <a:r>
                        <a:rPr lang="ru-RU" dirty="0" smtClean="0"/>
                        <a:t>2</a:t>
                      </a:r>
                    </a:p>
                    <a:p>
                      <a:pPr algn="ctr"/>
                      <a:endParaRPr lang="ru-RU" dirty="0" smtClean="0"/>
                    </a:p>
                    <a:p>
                      <a:pPr algn="ctr"/>
                      <a:endParaRPr lang="ru-RU" dirty="0" smtClean="0"/>
                    </a:p>
                    <a:p>
                      <a:pPr algn="ctr"/>
                      <a:r>
                        <a:rPr lang="ru-RU" dirty="0" smtClean="0"/>
                        <a:t>2</a:t>
                      </a:r>
                      <a:endParaRPr lang="ru-RU" dirty="0"/>
                    </a:p>
                  </a:txBody>
                  <a:tcPr/>
                </a:tc>
              </a:tr>
            </a:tbl>
          </a:graphicData>
        </a:graphic>
      </p:graphicFrame>
      <p:sp>
        <p:nvSpPr>
          <p:cNvPr id="7" name="Rectangle 3"/>
          <p:cNvSpPr>
            <a:spLocks noChangeArrowheads="1"/>
          </p:cNvSpPr>
          <p:nvPr/>
        </p:nvSpPr>
        <p:spPr bwMode="auto">
          <a:xfrm>
            <a:off x="6858016" y="0"/>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ransition>
    <p:plu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6"/>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6"/>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p:txBody>
          <a:bodyPr/>
          <a:lstStyle/>
          <a:p>
            <a:r>
              <a:rPr lang="ru-RU" dirty="0"/>
              <a:t>Технология обучения</a:t>
            </a:r>
          </a:p>
        </p:txBody>
      </p:sp>
      <p:sp>
        <p:nvSpPr>
          <p:cNvPr id="72707" name="Rectangle 3"/>
          <p:cNvSpPr>
            <a:spLocks noGrp="1" noRot="1" noChangeArrowheads="1"/>
          </p:cNvSpPr>
          <p:nvPr>
            <p:ph type="body" sz="half" idx="1"/>
          </p:nvPr>
        </p:nvSpPr>
        <p:spPr>
          <a:xfrm>
            <a:off x="838200" y="1905000"/>
            <a:ext cx="7981950" cy="4191000"/>
          </a:xfrm>
        </p:spPr>
        <p:txBody>
          <a:bodyPr/>
          <a:lstStyle/>
          <a:p>
            <a:pPr>
              <a:lnSpc>
                <a:spcPct val="90000"/>
              </a:lnSpc>
              <a:buSzPct val="80000"/>
            </a:pPr>
            <a:r>
              <a:rPr lang="ru-RU" sz="2800" dirty="0" smtClean="0"/>
              <a:t>Лекции, семинары, </a:t>
            </a:r>
            <a:r>
              <a:rPr lang="ru-RU" sz="2800" dirty="0"/>
              <a:t>практикумы. </a:t>
            </a:r>
          </a:p>
          <a:p>
            <a:pPr>
              <a:lnSpc>
                <a:spcPct val="90000"/>
              </a:lnSpc>
              <a:buSzPct val="80000"/>
            </a:pPr>
            <a:r>
              <a:rPr lang="ru-RU" sz="2400" dirty="0"/>
              <a:t>Преимущества = есть преподаватель. </a:t>
            </a:r>
          </a:p>
          <a:p>
            <a:pPr>
              <a:lnSpc>
                <a:spcPct val="90000"/>
              </a:lnSpc>
              <a:buSzPct val="80000"/>
            </a:pPr>
            <a:r>
              <a:rPr lang="ru-RU" sz="2400" dirty="0"/>
              <a:t> Недостатки = нужно успевать (или тормозить) со всеми.</a:t>
            </a:r>
          </a:p>
          <a:p>
            <a:pPr>
              <a:lnSpc>
                <a:spcPct val="90000"/>
              </a:lnSpc>
              <a:buSzPct val="80000"/>
            </a:pPr>
            <a:r>
              <a:rPr lang="ru-RU" sz="2800" dirty="0"/>
              <a:t>Самостоятельная упорная работа.</a:t>
            </a:r>
            <a:endParaRPr lang="ru-RU" dirty="0"/>
          </a:p>
          <a:p>
            <a:pPr lvl="1">
              <a:lnSpc>
                <a:spcPct val="90000"/>
              </a:lnSpc>
              <a:buSzPct val="40000"/>
            </a:pPr>
            <a:r>
              <a:rPr lang="ru-RU" sz="2400" dirty="0"/>
              <a:t>Преимущества = Знания, полученные своим трудом, навсегда Ваши! Глубина по выбору! Темп усвоения индивидуальный! </a:t>
            </a:r>
          </a:p>
          <a:p>
            <a:pPr lvl="1">
              <a:lnSpc>
                <a:spcPct val="90000"/>
              </a:lnSpc>
              <a:buSzPct val="40000"/>
            </a:pPr>
            <a:r>
              <a:rPr lang="ru-RU" sz="2400" dirty="0"/>
              <a:t>Интеллектуальные соревнования. </a:t>
            </a:r>
          </a:p>
          <a:p>
            <a:pPr lvl="1">
              <a:lnSpc>
                <a:spcPct val="90000"/>
              </a:lnSpc>
              <a:buSzPct val="40000"/>
            </a:pPr>
            <a:r>
              <a:rPr lang="ru-RU" sz="2400" dirty="0"/>
              <a:t>Участие в научной работе.</a:t>
            </a:r>
          </a:p>
          <a:p>
            <a:pPr>
              <a:lnSpc>
                <a:spcPct val="90000"/>
              </a:lnSpc>
            </a:pPr>
            <a:endParaRPr lang="ru-RU" sz="2800" dirty="0"/>
          </a:p>
        </p:txBody>
      </p:sp>
      <p:graphicFrame>
        <p:nvGraphicFramePr>
          <p:cNvPr id="72709" name="Object 5"/>
          <p:cNvGraphicFramePr>
            <a:graphicFrameLocks/>
          </p:cNvGraphicFramePr>
          <p:nvPr>
            <p:ph type="clipArt" sz="half" idx="2"/>
          </p:nvPr>
        </p:nvGraphicFramePr>
        <p:xfrm>
          <a:off x="7308850" y="430213"/>
          <a:ext cx="1835150" cy="1316037"/>
        </p:xfrm>
        <a:graphic>
          <a:graphicData uri="http://schemas.openxmlformats.org/presentationml/2006/ole">
            <p:oleObj spid="_x0000_s1026" name="Clip" r:id="rId4" imgW="2825640" imgH="2025360" progId="">
              <p:embed/>
            </p:oleObj>
          </a:graphicData>
        </a:graphic>
      </p:graphicFrame>
      <p:sp>
        <p:nvSpPr>
          <p:cNvPr id="5" name="Rectangle 3"/>
          <p:cNvSpPr>
            <a:spLocks noChangeArrowheads="1"/>
          </p:cNvSpPr>
          <p:nvPr/>
        </p:nvSpPr>
        <p:spPr bwMode="auto">
          <a:xfrm>
            <a:off x="6786578" y="5429264"/>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ransition spd="slow">
    <p:cover dir="r"/>
    <p:sndAc>
      <p:stSnd>
        <p:snd r:embed="rId3" name="push.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barn(inHorizontal)">
                                      <p:cBhvr>
                                        <p:cTn id="7" dur="500"/>
                                        <p:tgtEl>
                                          <p:spTgt spid="72706"/>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72707">
                                            <p:txEl>
                                              <p:pRg st="0" end="0"/>
                                            </p:txEl>
                                          </p:spTgt>
                                        </p:tgtEl>
                                        <p:attrNameLst>
                                          <p:attrName>style.visibility</p:attrName>
                                        </p:attrNameLst>
                                      </p:cBhvr>
                                      <p:to>
                                        <p:strVal val="visible"/>
                                      </p:to>
                                    </p:set>
                                    <p:animEffect transition="in" filter="slide(fromBottom)">
                                      <p:cBhvr>
                                        <p:cTn id="12" dur="500"/>
                                        <p:tgtEl>
                                          <p:spTgt spid="72707">
                                            <p:txEl>
                                              <p:pRg st="0" end="0"/>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72707">
                                            <p:txEl>
                                              <p:pRg st="1" end="1"/>
                                            </p:txEl>
                                          </p:spTgt>
                                        </p:tgtEl>
                                        <p:attrNameLst>
                                          <p:attrName>style.visibility</p:attrName>
                                        </p:attrNameLst>
                                      </p:cBhvr>
                                      <p:to>
                                        <p:strVal val="visible"/>
                                      </p:to>
                                    </p:set>
                                    <p:animEffect transition="in" filter="slide(fromBottom)">
                                      <p:cBhvr>
                                        <p:cTn id="15" dur="500"/>
                                        <p:tgtEl>
                                          <p:spTgt spid="72707">
                                            <p:txEl>
                                              <p:pRg st="1" end="1"/>
                                            </p:txEl>
                                          </p:spTgt>
                                        </p:tgtEl>
                                      </p:cBhvr>
                                    </p:animEffect>
                                  </p:childTnLst>
                                </p:cTn>
                              </p:par>
                              <p:par>
                                <p:cTn id="16" presetID="12" presetClass="entr" presetSubtype="4" fill="hold" nodeType="withEffect">
                                  <p:stCondLst>
                                    <p:cond delay="0"/>
                                  </p:stCondLst>
                                  <p:childTnLst>
                                    <p:set>
                                      <p:cBhvr>
                                        <p:cTn id="17" dur="1" fill="hold">
                                          <p:stCondLst>
                                            <p:cond delay="0"/>
                                          </p:stCondLst>
                                        </p:cTn>
                                        <p:tgtEl>
                                          <p:spTgt spid="72707">
                                            <p:txEl>
                                              <p:pRg st="2" end="2"/>
                                            </p:txEl>
                                          </p:spTgt>
                                        </p:tgtEl>
                                        <p:attrNameLst>
                                          <p:attrName>style.visibility</p:attrName>
                                        </p:attrNameLst>
                                      </p:cBhvr>
                                      <p:to>
                                        <p:strVal val="visible"/>
                                      </p:to>
                                    </p:set>
                                    <p:animEffect transition="in" filter="slide(fromBottom)">
                                      <p:cBhvr>
                                        <p:cTn id="18" dur="500"/>
                                        <p:tgtEl>
                                          <p:spTgt spid="72707">
                                            <p:txEl>
                                              <p:pRg st="2" end="2"/>
                                            </p:txEl>
                                          </p:spTgt>
                                        </p:tgtEl>
                                      </p:cBhvr>
                                    </p:animEffect>
                                  </p:childTnLst>
                                </p:cTn>
                              </p:par>
                              <p:par>
                                <p:cTn id="19" presetID="12" presetClass="entr" presetSubtype="4" fill="hold" nodeType="withEffect">
                                  <p:stCondLst>
                                    <p:cond delay="0"/>
                                  </p:stCondLst>
                                  <p:childTnLst>
                                    <p:set>
                                      <p:cBhvr>
                                        <p:cTn id="20" dur="1" fill="hold">
                                          <p:stCondLst>
                                            <p:cond delay="0"/>
                                          </p:stCondLst>
                                        </p:cTn>
                                        <p:tgtEl>
                                          <p:spTgt spid="72707">
                                            <p:txEl>
                                              <p:pRg st="3" end="3"/>
                                            </p:txEl>
                                          </p:spTgt>
                                        </p:tgtEl>
                                        <p:attrNameLst>
                                          <p:attrName>style.visibility</p:attrName>
                                        </p:attrNameLst>
                                      </p:cBhvr>
                                      <p:to>
                                        <p:strVal val="visible"/>
                                      </p:to>
                                    </p:set>
                                    <p:animEffect transition="in" filter="slide(fromBottom)">
                                      <p:cBhvr>
                                        <p:cTn id="21" dur="500"/>
                                        <p:tgtEl>
                                          <p:spTgt spid="72707">
                                            <p:txEl>
                                              <p:pRg st="3" end="3"/>
                                            </p:txEl>
                                          </p:spTgt>
                                        </p:tgtEl>
                                      </p:cBhvr>
                                    </p:animEffect>
                                  </p:childTnLst>
                                </p:cTn>
                              </p:par>
                              <p:par>
                                <p:cTn id="22" presetID="12" presetClass="entr" presetSubtype="4" fill="hold" nodeType="withEffect">
                                  <p:stCondLst>
                                    <p:cond delay="0"/>
                                  </p:stCondLst>
                                  <p:childTnLst>
                                    <p:set>
                                      <p:cBhvr>
                                        <p:cTn id="23" dur="1" fill="hold">
                                          <p:stCondLst>
                                            <p:cond delay="0"/>
                                          </p:stCondLst>
                                        </p:cTn>
                                        <p:tgtEl>
                                          <p:spTgt spid="72707">
                                            <p:txEl>
                                              <p:pRg st="4" end="4"/>
                                            </p:txEl>
                                          </p:spTgt>
                                        </p:tgtEl>
                                        <p:attrNameLst>
                                          <p:attrName>style.visibility</p:attrName>
                                        </p:attrNameLst>
                                      </p:cBhvr>
                                      <p:to>
                                        <p:strVal val="visible"/>
                                      </p:to>
                                    </p:set>
                                    <p:animEffect transition="in" filter="slide(fromBottom)">
                                      <p:cBhvr>
                                        <p:cTn id="24" dur="500"/>
                                        <p:tgtEl>
                                          <p:spTgt spid="72707">
                                            <p:txEl>
                                              <p:pRg st="4" end="4"/>
                                            </p:txEl>
                                          </p:spTgt>
                                        </p:tgtEl>
                                      </p:cBhvr>
                                    </p:animEffect>
                                  </p:childTnLst>
                                </p:cTn>
                              </p:par>
                              <p:par>
                                <p:cTn id="25" presetID="12" presetClass="entr" presetSubtype="4" fill="hold" nodeType="withEffect">
                                  <p:stCondLst>
                                    <p:cond delay="0"/>
                                  </p:stCondLst>
                                  <p:childTnLst>
                                    <p:set>
                                      <p:cBhvr>
                                        <p:cTn id="26" dur="1" fill="hold">
                                          <p:stCondLst>
                                            <p:cond delay="0"/>
                                          </p:stCondLst>
                                        </p:cTn>
                                        <p:tgtEl>
                                          <p:spTgt spid="72707">
                                            <p:txEl>
                                              <p:pRg st="5" end="5"/>
                                            </p:txEl>
                                          </p:spTgt>
                                        </p:tgtEl>
                                        <p:attrNameLst>
                                          <p:attrName>style.visibility</p:attrName>
                                        </p:attrNameLst>
                                      </p:cBhvr>
                                      <p:to>
                                        <p:strVal val="visible"/>
                                      </p:to>
                                    </p:set>
                                    <p:animEffect transition="in" filter="slide(fromBottom)">
                                      <p:cBhvr>
                                        <p:cTn id="27" dur="500"/>
                                        <p:tgtEl>
                                          <p:spTgt spid="72707">
                                            <p:txEl>
                                              <p:pRg st="5" end="5"/>
                                            </p:txEl>
                                          </p:spTgt>
                                        </p:tgtEl>
                                      </p:cBhvr>
                                    </p:animEffect>
                                  </p:childTnLst>
                                </p:cTn>
                              </p:par>
                              <p:par>
                                <p:cTn id="28" presetID="12" presetClass="entr" presetSubtype="4" fill="hold" nodeType="withEffect">
                                  <p:stCondLst>
                                    <p:cond delay="0"/>
                                  </p:stCondLst>
                                  <p:childTnLst>
                                    <p:set>
                                      <p:cBhvr>
                                        <p:cTn id="29" dur="1" fill="hold">
                                          <p:stCondLst>
                                            <p:cond delay="0"/>
                                          </p:stCondLst>
                                        </p:cTn>
                                        <p:tgtEl>
                                          <p:spTgt spid="72707">
                                            <p:txEl>
                                              <p:pRg st="6" end="6"/>
                                            </p:txEl>
                                          </p:spTgt>
                                        </p:tgtEl>
                                        <p:attrNameLst>
                                          <p:attrName>style.visibility</p:attrName>
                                        </p:attrNameLst>
                                      </p:cBhvr>
                                      <p:to>
                                        <p:strVal val="visible"/>
                                      </p:to>
                                    </p:set>
                                    <p:animEffect transition="in" filter="slide(fromBottom)">
                                      <p:cBhvr>
                                        <p:cTn id="30" dur="500"/>
                                        <p:tgtEl>
                                          <p:spTgt spid="7270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Text Box 2"/>
          <p:cNvSpPr txBox="1">
            <a:spLocks noChangeArrowheads="1"/>
          </p:cNvSpPr>
          <p:nvPr/>
        </p:nvSpPr>
        <p:spPr bwMode="auto">
          <a:xfrm>
            <a:off x="2339975" y="201613"/>
            <a:ext cx="6553200" cy="6647974"/>
          </a:xfrm>
          <a:prstGeom prst="rect">
            <a:avLst/>
          </a:prstGeom>
          <a:noFill/>
          <a:ln w="9525">
            <a:noFill/>
            <a:miter lim="800000"/>
            <a:headEnd/>
            <a:tailEnd/>
          </a:ln>
          <a:effectLst/>
        </p:spPr>
        <p:txBody>
          <a:bodyPr>
            <a:spAutoFit/>
          </a:bodyPr>
          <a:lstStyle/>
          <a:p>
            <a:pPr algn="ctr"/>
            <a:endParaRPr lang="ru-RU" sz="2000" b="1" u="sng" dirty="0">
              <a:solidFill>
                <a:schemeClr val="tx2"/>
              </a:solidFill>
              <a:latin typeface="Tahoma" pitchFamily="34" charset="0"/>
            </a:endParaRPr>
          </a:p>
          <a:p>
            <a:pPr algn="ctr"/>
            <a:endParaRPr lang="ru-RU" sz="2000" b="1" u="sng" dirty="0">
              <a:solidFill>
                <a:schemeClr val="tx2"/>
              </a:solidFill>
              <a:latin typeface="Tahoma" pitchFamily="34" charset="0"/>
            </a:endParaRPr>
          </a:p>
          <a:p>
            <a:pPr algn="ctr"/>
            <a:r>
              <a:rPr lang="ru-RU" sz="2800" b="1" u="sng" dirty="0">
                <a:solidFill>
                  <a:schemeClr val="accent2"/>
                </a:solidFill>
                <a:latin typeface="Tahoma" pitchFamily="34" charset="0"/>
              </a:rPr>
              <a:t>Программа предполагает развитие  у  учащихся:</a:t>
            </a:r>
            <a:r>
              <a:rPr lang="ru-RU" sz="2400" b="1" dirty="0">
                <a:solidFill>
                  <a:schemeClr val="accent2"/>
                </a:solidFill>
                <a:latin typeface="Tahoma" pitchFamily="34" charset="0"/>
              </a:rPr>
              <a:t> </a:t>
            </a:r>
          </a:p>
          <a:p>
            <a:pPr algn="ctr"/>
            <a:endParaRPr lang="ru-RU" sz="2400" b="1" dirty="0">
              <a:solidFill>
                <a:schemeClr val="accent2"/>
              </a:solidFill>
              <a:latin typeface="Tahoma" pitchFamily="34" charset="0"/>
            </a:endParaRPr>
          </a:p>
          <a:p>
            <a:pPr lvl="1">
              <a:buFontTx/>
              <a:buChar char="•"/>
            </a:pPr>
            <a:r>
              <a:rPr lang="ru-RU" sz="1600" b="1" dirty="0">
                <a:solidFill>
                  <a:schemeClr val="accent2"/>
                </a:solidFill>
                <a:latin typeface="Tahoma" pitchFamily="34" charset="0"/>
              </a:rPr>
              <a:t>интеллекта;</a:t>
            </a:r>
          </a:p>
          <a:p>
            <a:pPr lvl="1">
              <a:buFontTx/>
              <a:buChar char="•"/>
            </a:pPr>
            <a:r>
              <a:rPr lang="ru-RU" sz="1600" b="1" dirty="0">
                <a:solidFill>
                  <a:schemeClr val="accent2"/>
                </a:solidFill>
                <a:latin typeface="Tahoma" pitchFamily="34" charset="0"/>
              </a:rPr>
              <a:t>творческого мышления;</a:t>
            </a:r>
          </a:p>
          <a:p>
            <a:pPr lvl="1">
              <a:buFontTx/>
              <a:buChar char="•"/>
            </a:pPr>
            <a:r>
              <a:rPr lang="ru-RU" sz="1600" b="1" dirty="0">
                <a:solidFill>
                  <a:schemeClr val="accent2"/>
                </a:solidFill>
                <a:latin typeface="Tahoma" pitchFamily="34" charset="0"/>
              </a:rPr>
              <a:t>самостоятельного мышления;</a:t>
            </a:r>
          </a:p>
          <a:p>
            <a:pPr lvl="1">
              <a:buFontTx/>
              <a:buChar char="•"/>
            </a:pPr>
            <a:r>
              <a:rPr lang="ru-RU" sz="1600" b="1" dirty="0">
                <a:solidFill>
                  <a:schemeClr val="accent2"/>
                </a:solidFill>
                <a:latin typeface="Tahoma" pitchFamily="34" charset="0"/>
              </a:rPr>
              <a:t>навыков самоконтроля;</a:t>
            </a:r>
          </a:p>
          <a:p>
            <a:pPr lvl="1">
              <a:buFontTx/>
              <a:buChar char="•"/>
            </a:pPr>
            <a:r>
              <a:rPr lang="ru-RU" sz="1600" b="1" dirty="0">
                <a:solidFill>
                  <a:schemeClr val="accent2"/>
                </a:solidFill>
                <a:latin typeface="Tahoma" pitchFamily="34" charset="0"/>
              </a:rPr>
              <a:t>навыков самоанализа;</a:t>
            </a:r>
          </a:p>
          <a:p>
            <a:pPr lvl="1">
              <a:buFontTx/>
              <a:buChar char="•"/>
            </a:pPr>
            <a:r>
              <a:rPr lang="ru-RU" sz="1600" b="1" dirty="0">
                <a:solidFill>
                  <a:schemeClr val="accent2"/>
                </a:solidFill>
                <a:latin typeface="Tahoma" pitchFamily="34" charset="0"/>
              </a:rPr>
              <a:t>прикладной стороны мышления;</a:t>
            </a:r>
          </a:p>
          <a:p>
            <a:pPr lvl="1">
              <a:buFontTx/>
              <a:buChar char="•"/>
            </a:pPr>
            <a:r>
              <a:rPr lang="ru-RU" sz="1600" b="1" dirty="0">
                <a:solidFill>
                  <a:schemeClr val="accent2"/>
                </a:solidFill>
                <a:latin typeface="Tahoma" pitchFamily="34" charset="0"/>
              </a:rPr>
              <a:t> познавательного интереса к </a:t>
            </a:r>
            <a:r>
              <a:rPr lang="ru-RU" sz="1600" b="1" dirty="0" smtClean="0">
                <a:solidFill>
                  <a:schemeClr val="accent2"/>
                </a:solidFill>
                <a:latin typeface="Tahoma" pitchFamily="34" charset="0"/>
              </a:rPr>
              <a:t>предмету, выявление и развитие математических способностей, ориентацию на профессию, выбору профиля дальнейшего обучения;</a:t>
            </a:r>
            <a:endParaRPr lang="ru-RU" sz="1600" b="1" dirty="0">
              <a:solidFill>
                <a:schemeClr val="accent2"/>
              </a:solidFill>
              <a:latin typeface="Tahoma" pitchFamily="34" charset="0"/>
            </a:endParaRPr>
          </a:p>
          <a:p>
            <a:pPr lvl="1">
              <a:buFontTx/>
              <a:buChar char="•"/>
            </a:pPr>
            <a:r>
              <a:rPr lang="ru-RU" sz="1600" b="1" dirty="0">
                <a:solidFill>
                  <a:schemeClr val="accent2"/>
                </a:solidFill>
                <a:latin typeface="Tahoma" pitchFamily="34" charset="0"/>
              </a:rPr>
              <a:t>нестандартного подхода и выбора рационального способа решения  задач.</a:t>
            </a:r>
          </a:p>
          <a:p>
            <a:endParaRPr lang="ru-RU" sz="1600" b="1" dirty="0">
              <a:solidFill>
                <a:schemeClr val="accent2"/>
              </a:solidFill>
              <a:latin typeface="Tahoma" pitchFamily="34" charset="0"/>
            </a:endParaRPr>
          </a:p>
          <a:p>
            <a:endParaRPr lang="ru-RU" sz="1600" b="1" dirty="0">
              <a:latin typeface="Tahoma" pitchFamily="34" charset="0"/>
            </a:endParaRPr>
          </a:p>
          <a:p>
            <a:endParaRPr lang="ru-RU" sz="1600" b="1" dirty="0">
              <a:latin typeface="Tahoma" pitchFamily="34" charset="0"/>
            </a:endParaRPr>
          </a:p>
          <a:p>
            <a:r>
              <a:rPr lang="ru-RU" sz="1200" dirty="0">
                <a:latin typeface="Tahoma" pitchFamily="34" charset="0"/>
              </a:rPr>
              <a:t>Программа составлена с учетом современного состояния науки и содержания </a:t>
            </a:r>
          </a:p>
          <a:p>
            <a:r>
              <a:rPr lang="ru-RU" sz="1200" dirty="0">
                <a:latin typeface="Tahoma" pitchFamily="34" charset="0"/>
              </a:rPr>
              <a:t>предметной области </a:t>
            </a:r>
            <a:r>
              <a:rPr lang="ru-RU" sz="1200" dirty="0" smtClean="0">
                <a:latin typeface="Tahoma" pitchFamily="34" charset="0"/>
              </a:rPr>
              <a:t>«Математика» </a:t>
            </a:r>
            <a:r>
              <a:rPr lang="ru-RU" sz="1200" dirty="0">
                <a:latin typeface="Tahoma" pitchFamily="34" charset="0"/>
              </a:rPr>
              <a:t>в средней общеобразовательной школе. </a:t>
            </a:r>
          </a:p>
          <a:p>
            <a:r>
              <a:rPr lang="ru-RU" sz="1200" dirty="0">
                <a:latin typeface="Tahoma" pitchFamily="34" charset="0"/>
              </a:rPr>
              <a:t>Она соответствует требованиям Государственного образовательного стандарта</a:t>
            </a:r>
          </a:p>
          <a:p>
            <a:r>
              <a:rPr lang="ru-RU" sz="1200" dirty="0">
                <a:latin typeface="Tahoma" pitchFamily="34" charset="0"/>
              </a:rPr>
              <a:t> школьного курса </a:t>
            </a:r>
            <a:r>
              <a:rPr lang="ru-RU" sz="1200" dirty="0" smtClean="0">
                <a:latin typeface="Tahoma" pitchFamily="34" charset="0"/>
              </a:rPr>
              <a:t>математики, </a:t>
            </a:r>
            <a:r>
              <a:rPr lang="ru-RU" sz="1200" dirty="0">
                <a:latin typeface="Tahoma" pitchFamily="34" charset="0"/>
              </a:rPr>
              <a:t>представляет собой модульную обучающую систему.</a:t>
            </a:r>
          </a:p>
          <a:p>
            <a:pPr>
              <a:spcBef>
                <a:spcPct val="50000"/>
              </a:spcBef>
            </a:pPr>
            <a:endParaRPr lang="ru-RU" sz="1200" dirty="0">
              <a:latin typeface="Tahoma" pitchFamily="34" charset="0"/>
            </a:endParaRPr>
          </a:p>
        </p:txBody>
      </p:sp>
      <p:sp>
        <p:nvSpPr>
          <p:cNvPr id="83971" name="Rectangle 3"/>
          <p:cNvSpPr>
            <a:spLocks noChangeArrowheads="1"/>
          </p:cNvSpPr>
          <p:nvPr/>
        </p:nvSpPr>
        <p:spPr bwMode="auto">
          <a:xfrm>
            <a:off x="0" y="5373688"/>
            <a:ext cx="2124075" cy="457200"/>
          </a:xfrm>
          <a:prstGeom prst="rect">
            <a:avLst/>
          </a:prstGeom>
          <a:noFill/>
          <a:ln w="9525">
            <a:noFill/>
            <a:miter lim="800000"/>
            <a:headEnd/>
            <a:tailEnd/>
          </a:ln>
          <a:effectLst/>
        </p:spPr>
        <p:txBody>
          <a:bodyPr>
            <a:spAutoFit/>
          </a:bodyPr>
          <a:lstStyle/>
          <a:p>
            <a:pPr algn="ctr"/>
            <a:endParaRPr lang="ru-RU" sz="2400" b="1" dirty="0">
              <a:latin typeface="Tahoma" pitchFamily="34" charset="0"/>
            </a:endParaRPr>
          </a:p>
        </p:txBody>
      </p:sp>
      <p:sp>
        <p:nvSpPr>
          <p:cNvPr id="5" name="Rectangle 3"/>
          <p:cNvSpPr>
            <a:spLocks noChangeArrowheads="1"/>
          </p:cNvSpPr>
          <p:nvPr/>
        </p:nvSpPr>
        <p:spPr bwMode="auto">
          <a:xfrm>
            <a:off x="0" y="5373688"/>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presetSubtype="0" fill="hold" nodeType="clickEffect">
                                  <p:stCondLst>
                                    <p:cond delay="0"/>
                                  </p:stCondLst>
                                  <p:childTnLst>
                                    <p:set>
                                      <p:cBhvr>
                                        <p:cTn id="6" dur="1" fill="hold">
                                          <p:stCondLst>
                                            <p:cond delay="0"/>
                                          </p:stCondLst>
                                        </p:cTn>
                                        <p:tgtEl>
                                          <p:spTgt spid="83970">
                                            <p:txEl>
                                              <p:pRg st="2" end="2"/>
                                            </p:txEl>
                                          </p:spTgt>
                                        </p:tgtEl>
                                        <p:attrNameLst>
                                          <p:attrName>style.visibility</p:attrName>
                                        </p:attrNameLst>
                                      </p:cBhvr>
                                      <p:to>
                                        <p:strVal val="visible"/>
                                      </p:to>
                                    </p:set>
                                    <p:animScale>
                                      <p:cBhvr>
                                        <p:cTn id="7" dur="1000" decel="50000" fill="hold">
                                          <p:stCondLst>
                                            <p:cond delay="0"/>
                                          </p:stCondLst>
                                        </p:cTn>
                                        <p:tgtEl>
                                          <p:spTgt spid="83970">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3970">
                                            <p:txEl>
                                              <p:pRg st="2" end="2"/>
                                            </p:txEl>
                                          </p:spTgt>
                                        </p:tgtEl>
                                        <p:attrNameLst>
                                          <p:attrName>ppt_x</p:attrName>
                                          <p:attrName>ppt_y</p:attrName>
                                        </p:attrNameLst>
                                      </p:cBhvr>
                                    </p:animMotion>
                                    <p:animEffect transition="in" filter="fade">
                                      <p:cBhvr>
                                        <p:cTn id="9" dur="1000"/>
                                        <p:tgtEl>
                                          <p:spTgt spid="83970">
                                            <p:txEl>
                                              <p:pRg st="2" end="2"/>
                                            </p:txEl>
                                          </p:spTgt>
                                        </p:tgtEl>
                                      </p:cBhvr>
                                    </p:animEffect>
                                  </p:childTnLst>
                                </p:cTn>
                              </p:par>
                              <p:par>
                                <p:cTn id="10" presetID="52" presetClass="entr" presetSubtype="0" fill="hold" nodeType="withEffect">
                                  <p:stCondLst>
                                    <p:cond delay="0"/>
                                  </p:stCondLst>
                                  <p:childTnLst>
                                    <p:set>
                                      <p:cBhvr>
                                        <p:cTn id="11" dur="1" fill="hold">
                                          <p:stCondLst>
                                            <p:cond delay="0"/>
                                          </p:stCondLst>
                                        </p:cTn>
                                        <p:tgtEl>
                                          <p:spTgt spid="83970">
                                            <p:txEl>
                                              <p:pRg st="4" end="4"/>
                                            </p:txEl>
                                          </p:spTgt>
                                        </p:tgtEl>
                                        <p:attrNameLst>
                                          <p:attrName>style.visibility</p:attrName>
                                        </p:attrNameLst>
                                      </p:cBhvr>
                                      <p:to>
                                        <p:strVal val="visible"/>
                                      </p:to>
                                    </p:set>
                                    <p:animScale>
                                      <p:cBhvr>
                                        <p:cTn id="12" dur="1000" decel="50000" fill="hold">
                                          <p:stCondLst>
                                            <p:cond delay="0"/>
                                          </p:stCondLst>
                                        </p:cTn>
                                        <p:tgtEl>
                                          <p:spTgt spid="83970">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83970">
                                            <p:txEl>
                                              <p:pRg st="4" end="4"/>
                                            </p:txEl>
                                          </p:spTgt>
                                        </p:tgtEl>
                                        <p:attrNameLst>
                                          <p:attrName>ppt_x</p:attrName>
                                          <p:attrName>ppt_y</p:attrName>
                                        </p:attrNameLst>
                                      </p:cBhvr>
                                    </p:animMotion>
                                    <p:animEffect transition="in" filter="fade">
                                      <p:cBhvr>
                                        <p:cTn id="14" dur="1000"/>
                                        <p:tgtEl>
                                          <p:spTgt spid="83970">
                                            <p:txEl>
                                              <p:pRg st="4" end="4"/>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83970">
                                            <p:txEl>
                                              <p:pRg st="5" end="5"/>
                                            </p:txEl>
                                          </p:spTgt>
                                        </p:tgtEl>
                                        <p:attrNameLst>
                                          <p:attrName>style.visibility</p:attrName>
                                        </p:attrNameLst>
                                      </p:cBhvr>
                                      <p:to>
                                        <p:strVal val="visible"/>
                                      </p:to>
                                    </p:set>
                                    <p:animScale>
                                      <p:cBhvr>
                                        <p:cTn id="17" dur="1000" decel="50000" fill="hold">
                                          <p:stCondLst>
                                            <p:cond delay="0"/>
                                          </p:stCondLst>
                                        </p:cTn>
                                        <p:tgtEl>
                                          <p:spTgt spid="83970">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83970">
                                            <p:txEl>
                                              <p:pRg st="5" end="5"/>
                                            </p:txEl>
                                          </p:spTgt>
                                        </p:tgtEl>
                                        <p:attrNameLst>
                                          <p:attrName>ppt_x</p:attrName>
                                          <p:attrName>ppt_y</p:attrName>
                                        </p:attrNameLst>
                                      </p:cBhvr>
                                    </p:animMotion>
                                    <p:animEffect transition="in" filter="fade">
                                      <p:cBhvr>
                                        <p:cTn id="19" dur="1000"/>
                                        <p:tgtEl>
                                          <p:spTgt spid="83970">
                                            <p:txEl>
                                              <p:pRg st="5" end="5"/>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83970">
                                            <p:txEl>
                                              <p:pRg st="6" end="6"/>
                                            </p:txEl>
                                          </p:spTgt>
                                        </p:tgtEl>
                                        <p:attrNameLst>
                                          <p:attrName>style.visibility</p:attrName>
                                        </p:attrNameLst>
                                      </p:cBhvr>
                                      <p:to>
                                        <p:strVal val="visible"/>
                                      </p:to>
                                    </p:set>
                                    <p:animScale>
                                      <p:cBhvr>
                                        <p:cTn id="22" dur="1000" decel="50000" fill="hold">
                                          <p:stCondLst>
                                            <p:cond delay="0"/>
                                          </p:stCondLst>
                                        </p:cTn>
                                        <p:tgtEl>
                                          <p:spTgt spid="83970">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83970">
                                            <p:txEl>
                                              <p:pRg st="6" end="6"/>
                                            </p:txEl>
                                          </p:spTgt>
                                        </p:tgtEl>
                                        <p:attrNameLst>
                                          <p:attrName>ppt_x</p:attrName>
                                          <p:attrName>ppt_y</p:attrName>
                                        </p:attrNameLst>
                                      </p:cBhvr>
                                    </p:animMotion>
                                    <p:animEffect transition="in" filter="fade">
                                      <p:cBhvr>
                                        <p:cTn id="24" dur="1000"/>
                                        <p:tgtEl>
                                          <p:spTgt spid="83970">
                                            <p:txEl>
                                              <p:pRg st="6" end="6"/>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83970">
                                            <p:txEl>
                                              <p:pRg st="7" end="7"/>
                                            </p:txEl>
                                          </p:spTgt>
                                        </p:tgtEl>
                                        <p:attrNameLst>
                                          <p:attrName>style.visibility</p:attrName>
                                        </p:attrNameLst>
                                      </p:cBhvr>
                                      <p:to>
                                        <p:strVal val="visible"/>
                                      </p:to>
                                    </p:set>
                                    <p:animScale>
                                      <p:cBhvr>
                                        <p:cTn id="27" dur="1000" decel="50000" fill="hold">
                                          <p:stCondLst>
                                            <p:cond delay="0"/>
                                          </p:stCondLst>
                                        </p:cTn>
                                        <p:tgtEl>
                                          <p:spTgt spid="83970">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83970">
                                            <p:txEl>
                                              <p:pRg st="7" end="7"/>
                                            </p:txEl>
                                          </p:spTgt>
                                        </p:tgtEl>
                                        <p:attrNameLst>
                                          <p:attrName>ppt_x</p:attrName>
                                          <p:attrName>ppt_y</p:attrName>
                                        </p:attrNameLst>
                                      </p:cBhvr>
                                    </p:animMotion>
                                    <p:animEffect transition="in" filter="fade">
                                      <p:cBhvr>
                                        <p:cTn id="29" dur="1000"/>
                                        <p:tgtEl>
                                          <p:spTgt spid="83970">
                                            <p:txEl>
                                              <p:pRg st="7" end="7"/>
                                            </p:txEl>
                                          </p:spTgt>
                                        </p:tgtEl>
                                      </p:cBhvr>
                                    </p:animEffect>
                                  </p:childTnLst>
                                </p:cTn>
                              </p:par>
                              <p:par>
                                <p:cTn id="30" presetID="52" presetClass="entr" presetSubtype="0" fill="hold" nodeType="withEffect">
                                  <p:stCondLst>
                                    <p:cond delay="0"/>
                                  </p:stCondLst>
                                  <p:childTnLst>
                                    <p:set>
                                      <p:cBhvr>
                                        <p:cTn id="31" dur="1" fill="hold">
                                          <p:stCondLst>
                                            <p:cond delay="0"/>
                                          </p:stCondLst>
                                        </p:cTn>
                                        <p:tgtEl>
                                          <p:spTgt spid="83970">
                                            <p:txEl>
                                              <p:pRg st="8" end="8"/>
                                            </p:txEl>
                                          </p:spTgt>
                                        </p:tgtEl>
                                        <p:attrNameLst>
                                          <p:attrName>style.visibility</p:attrName>
                                        </p:attrNameLst>
                                      </p:cBhvr>
                                      <p:to>
                                        <p:strVal val="visible"/>
                                      </p:to>
                                    </p:set>
                                    <p:animScale>
                                      <p:cBhvr>
                                        <p:cTn id="32" dur="1000" decel="50000" fill="hold">
                                          <p:stCondLst>
                                            <p:cond delay="0"/>
                                          </p:stCondLst>
                                        </p:cTn>
                                        <p:tgtEl>
                                          <p:spTgt spid="83970">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83970">
                                            <p:txEl>
                                              <p:pRg st="8" end="8"/>
                                            </p:txEl>
                                          </p:spTgt>
                                        </p:tgtEl>
                                        <p:attrNameLst>
                                          <p:attrName>ppt_x</p:attrName>
                                          <p:attrName>ppt_y</p:attrName>
                                        </p:attrNameLst>
                                      </p:cBhvr>
                                    </p:animMotion>
                                    <p:animEffect transition="in" filter="fade">
                                      <p:cBhvr>
                                        <p:cTn id="34" dur="1000"/>
                                        <p:tgtEl>
                                          <p:spTgt spid="83970">
                                            <p:txEl>
                                              <p:pRg st="8" end="8"/>
                                            </p:txEl>
                                          </p:spTgt>
                                        </p:tgtEl>
                                      </p:cBhvr>
                                    </p:animEffect>
                                  </p:childTnLst>
                                </p:cTn>
                              </p:par>
                              <p:par>
                                <p:cTn id="35" presetID="52" presetClass="entr" presetSubtype="0" fill="hold" nodeType="withEffect">
                                  <p:stCondLst>
                                    <p:cond delay="0"/>
                                  </p:stCondLst>
                                  <p:childTnLst>
                                    <p:set>
                                      <p:cBhvr>
                                        <p:cTn id="36" dur="1" fill="hold">
                                          <p:stCondLst>
                                            <p:cond delay="0"/>
                                          </p:stCondLst>
                                        </p:cTn>
                                        <p:tgtEl>
                                          <p:spTgt spid="83970">
                                            <p:txEl>
                                              <p:pRg st="9" end="9"/>
                                            </p:txEl>
                                          </p:spTgt>
                                        </p:tgtEl>
                                        <p:attrNameLst>
                                          <p:attrName>style.visibility</p:attrName>
                                        </p:attrNameLst>
                                      </p:cBhvr>
                                      <p:to>
                                        <p:strVal val="visible"/>
                                      </p:to>
                                    </p:set>
                                    <p:animScale>
                                      <p:cBhvr>
                                        <p:cTn id="37" dur="1000" decel="50000" fill="hold">
                                          <p:stCondLst>
                                            <p:cond delay="0"/>
                                          </p:stCondLst>
                                        </p:cTn>
                                        <p:tgtEl>
                                          <p:spTgt spid="83970">
                                            <p:txEl>
                                              <p:pRg st="9" end="9"/>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83970">
                                            <p:txEl>
                                              <p:pRg st="9" end="9"/>
                                            </p:txEl>
                                          </p:spTgt>
                                        </p:tgtEl>
                                        <p:attrNameLst>
                                          <p:attrName>ppt_x</p:attrName>
                                          <p:attrName>ppt_y</p:attrName>
                                        </p:attrNameLst>
                                      </p:cBhvr>
                                    </p:animMotion>
                                    <p:animEffect transition="in" filter="fade">
                                      <p:cBhvr>
                                        <p:cTn id="39" dur="1000"/>
                                        <p:tgtEl>
                                          <p:spTgt spid="83970">
                                            <p:txEl>
                                              <p:pRg st="9" end="9"/>
                                            </p:txEl>
                                          </p:spTgt>
                                        </p:tgtEl>
                                      </p:cBhvr>
                                    </p:animEffect>
                                  </p:childTnLst>
                                </p:cTn>
                              </p:par>
                              <p:par>
                                <p:cTn id="40" presetID="52" presetClass="entr" presetSubtype="0" fill="hold" nodeType="withEffect">
                                  <p:stCondLst>
                                    <p:cond delay="0"/>
                                  </p:stCondLst>
                                  <p:childTnLst>
                                    <p:set>
                                      <p:cBhvr>
                                        <p:cTn id="41" dur="1" fill="hold">
                                          <p:stCondLst>
                                            <p:cond delay="0"/>
                                          </p:stCondLst>
                                        </p:cTn>
                                        <p:tgtEl>
                                          <p:spTgt spid="83970">
                                            <p:txEl>
                                              <p:pRg st="10" end="10"/>
                                            </p:txEl>
                                          </p:spTgt>
                                        </p:tgtEl>
                                        <p:attrNameLst>
                                          <p:attrName>style.visibility</p:attrName>
                                        </p:attrNameLst>
                                      </p:cBhvr>
                                      <p:to>
                                        <p:strVal val="visible"/>
                                      </p:to>
                                    </p:set>
                                    <p:animScale>
                                      <p:cBhvr>
                                        <p:cTn id="42" dur="1000" decel="50000" fill="hold">
                                          <p:stCondLst>
                                            <p:cond delay="0"/>
                                          </p:stCondLst>
                                        </p:cTn>
                                        <p:tgtEl>
                                          <p:spTgt spid="83970">
                                            <p:txEl>
                                              <p:pRg st="10" end="1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83970">
                                            <p:txEl>
                                              <p:pRg st="10" end="10"/>
                                            </p:txEl>
                                          </p:spTgt>
                                        </p:tgtEl>
                                        <p:attrNameLst>
                                          <p:attrName>ppt_x</p:attrName>
                                          <p:attrName>ppt_y</p:attrName>
                                        </p:attrNameLst>
                                      </p:cBhvr>
                                    </p:animMotion>
                                    <p:animEffect transition="in" filter="fade">
                                      <p:cBhvr>
                                        <p:cTn id="44" dur="1000"/>
                                        <p:tgtEl>
                                          <p:spTgt spid="83970">
                                            <p:txEl>
                                              <p:pRg st="10" end="10"/>
                                            </p:txEl>
                                          </p:spTgt>
                                        </p:tgtEl>
                                      </p:cBhvr>
                                    </p:animEffect>
                                  </p:childTnLst>
                                </p:cTn>
                              </p:par>
                              <p:par>
                                <p:cTn id="45" presetID="52" presetClass="entr" presetSubtype="0" fill="hold" nodeType="withEffect">
                                  <p:stCondLst>
                                    <p:cond delay="0"/>
                                  </p:stCondLst>
                                  <p:childTnLst>
                                    <p:set>
                                      <p:cBhvr>
                                        <p:cTn id="46" dur="1" fill="hold">
                                          <p:stCondLst>
                                            <p:cond delay="0"/>
                                          </p:stCondLst>
                                        </p:cTn>
                                        <p:tgtEl>
                                          <p:spTgt spid="83970">
                                            <p:txEl>
                                              <p:pRg st="11" end="11"/>
                                            </p:txEl>
                                          </p:spTgt>
                                        </p:tgtEl>
                                        <p:attrNameLst>
                                          <p:attrName>style.visibility</p:attrName>
                                        </p:attrNameLst>
                                      </p:cBhvr>
                                      <p:to>
                                        <p:strVal val="visible"/>
                                      </p:to>
                                    </p:set>
                                    <p:animScale>
                                      <p:cBhvr>
                                        <p:cTn id="47" dur="1000" decel="50000" fill="hold">
                                          <p:stCondLst>
                                            <p:cond delay="0"/>
                                          </p:stCondLst>
                                        </p:cTn>
                                        <p:tgtEl>
                                          <p:spTgt spid="83970">
                                            <p:txEl>
                                              <p:pRg st="11" end="1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83970">
                                            <p:txEl>
                                              <p:pRg st="11" end="11"/>
                                            </p:txEl>
                                          </p:spTgt>
                                        </p:tgtEl>
                                        <p:attrNameLst>
                                          <p:attrName>ppt_x</p:attrName>
                                          <p:attrName>ppt_y</p:attrName>
                                        </p:attrNameLst>
                                      </p:cBhvr>
                                    </p:animMotion>
                                    <p:animEffect transition="in" filter="fade">
                                      <p:cBhvr>
                                        <p:cTn id="49" dur="1000"/>
                                        <p:tgtEl>
                                          <p:spTgt spid="83970">
                                            <p:txEl>
                                              <p:pRg st="11" end="1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5" presetClass="entr" presetSubtype="0" fill="hold" nodeType="clickEffect">
                                  <p:stCondLst>
                                    <p:cond delay="0"/>
                                  </p:stCondLst>
                                  <p:childTnLst>
                                    <p:set>
                                      <p:cBhvr>
                                        <p:cTn id="53" dur="1" fill="hold">
                                          <p:stCondLst>
                                            <p:cond delay="0"/>
                                          </p:stCondLst>
                                        </p:cTn>
                                        <p:tgtEl>
                                          <p:spTgt spid="83970">
                                            <p:txEl>
                                              <p:pRg st="15" end="15"/>
                                            </p:txEl>
                                          </p:spTgt>
                                        </p:tgtEl>
                                        <p:attrNameLst>
                                          <p:attrName>style.visibility</p:attrName>
                                        </p:attrNameLst>
                                      </p:cBhvr>
                                      <p:to>
                                        <p:strVal val="visible"/>
                                      </p:to>
                                    </p:set>
                                    <p:anim calcmode="lin" valueType="num">
                                      <p:cBhvr>
                                        <p:cTn id="54" dur="1000" fill="hold"/>
                                        <p:tgtEl>
                                          <p:spTgt spid="83970">
                                            <p:txEl>
                                              <p:pRg st="15" end="15"/>
                                            </p:txEl>
                                          </p:spTgt>
                                        </p:tgtEl>
                                        <p:attrNameLst>
                                          <p:attrName>ppt_w</p:attrName>
                                        </p:attrNameLst>
                                      </p:cBhvr>
                                      <p:tavLst>
                                        <p:tav tm="0">
                                          <p:val>
                                            <p:fltVal val="0"/>
                                          </p:val>
                                        </p:tav>
                                        <p:tav tm="100000">
                                          <p:val>
                                            <p:strVal val="#ppt_w"/>
                                          </p:val>
                                        </p:tav>
                                      </p:tavLst>
                                    </p:anim>
                                    <p:anim calcmode="lin" valueType="num">
                                      <p:cBhvr>
                                        <p:cTn id="55" dur="1000" fill="hold"/>
                                        <p:tgtEl>
                                          <p:spTgt spid="83970">
                                            <p:txEl>
                                              <p:pRg st="15" end="15"/>
                                            </p:txEl>
                                          </p:spTgt>
                                        </p:tgtEl>
                                        <p:attrNameLst>
                                          <p:attrName>ppt_h</p:attrName>
                                        </p:attrNameLst>
                                      </p:cBhvr>
                                      <p:tavLst>
                                        <p:tav tm="0">
                                          <p:val>
                                            <p:fltVal val="0"/>
                                          </p:val>
                                        </p:tav>
                                        <p:tav tm="100000">
                                          <p:val>
                                            <p:strVal val="#ppt_h"/>
                                          </p:val>
                                        </p:tav>
                                      </p:tavLst>
                                    </p:anim>
                                    <p:anim calcmode="lin" valueType="num">
                                      <p:cBhvr>
                                        <p:cTn id="56" dur="1000" fill="hold"/>
                                        <p:tgtEl>
                                          <p:spTgt spid="83970">
                                            <p:txEl>
                                              <p:pRg st="15" end="15"/>
                                            </p:txEl>
                                          </p:spTgt>
                                        </p:tgtEl>
                                        <p:attrNameLst>
                                          <p:attrName>ppt_x</p:attrName>
                                        </p:attrNameLst>
                                      </p:cBhvr>
                                      <p:tavLst>
                                        <p:tav tm="0" fmla="#ppt_x+(cos(-2*pi*(1-$))*-#ppt_x-sin(-2*pi*(1-$))*(1-#ppt_y))*(1-$)">
                                          <p:val>
                                            <p:fltVal val="0"/>
                                          </p:val>
                                        </p:tav>
                                        <p:tav tm="100000">
                                          <p:val>
                                            <p:fltVal val="1"/>
                                          </p:val>
                                        </p:tav>
                                      </p:tavLst>
                                    </p:anim>
                                    <p:anim calcmode="lin" valueType="num">
                                      <p:cBhvr>
                                        <p:cTn id="57" dur="1000" fill="hold"/>
                                        <p:tgtEl>
                                          <p:spTgt spid="83970">
                                            <p:txEl>
                                              <p:pRg st="15" end="15"/>
                                            </p:txEl>
                                          </p:spTgt>
                                        </p:tgtEl>
                                        <p:attrNameLst>
                                          <p:attrName>ppt_y</p:attrName>
                                        </p:attrNameLst>
                                      </p:cBhvr>
                                      <p:tavLst>
                                        <p:tav tm="0" fmla="#ppt_y+(sin(-2*pi*(1-$))*-#ppt_x+cos(-2*pi*(1-$))*(1-#ppt_y))*(1-$)">
                                          <p:val>
                                            <p:fltVal val="0"/>
                                          </p:val>
                                        </p:tav>
                                        <p:tav tm="100000">
                                          <p:val>
                                            <p:fltVal val="1"/>
                                          </p:val>
                                        </p:tav>
                                      </p:tavLst>
                                    </p:anim>
                                  </p:childTnLst>
                                </p:cTn>
                              </p:par>
                              <p:par>
                                <p:cTn id="58" presetID="15" presetClass="entr" presetSubtype="0" fill="hold" nodeType="withEffect">
                                  <p:stCondLst>
                                    <p:cond delay="0"/>
                                  </p:stCondLst>
                                  <p:childTnLst>
                                    <p:set>
                                      <p:cBhvr>
                                        <p:cTn id="59" dur="1" fill="hold">
                                          <p:stCondLst>
                                            <p:cond delay="0"/>
                                          </p:stCondLst>
                                        </p:cTn>
                                        <p:tgtEl>
                                          <p:spTgt spid="83970">
                                            <p:txEl>
                                              <p:pRg st="16" end="16"/>
                                            </p:txEl>
                                          </p:spTgt>
                                        </p:tgtEl>
                                        <p:attrNameLst>
                                          <p:attrName>style.visibility</p:attrName>
                                        </p:attrNameLst>
                                      </p:cBhvr>
                                      <p:to>
                                        <p:strVal val="visible"/>
                                      </p:to>
                                    </p:set>
                                    <p:anim calcmode="lin" valueType="num">
                                      <p:cBhvr>
                                        <p:cTn id="60" dur="1000" fill="hold"/>
                                        <p:tgtEl>
                                          <p:spTgt spid="83970">
                                            <p:txEl>
                                              <p:pRg st="16" end="16"/>
                                            </p:txEl>
                                          </p:spTgt>
                                        </p:tgtEl>
                                        <p:attrNameLst>
                                          <p:attrName>ppt_w</p:attrName>
                                        </p:attrNameLst>
                                      </p:cBhvr>
                                      <p:tavLst>
                                        <p:tav tm="0">
                                          <p:val>
                                            <p:fltVal val="0"/>
                                          </p:val>
                                        </p:tav>
                                        <p:tav tm="100000">
                                          <p:val>
                                            <p:strVal val="#ppt_w"/>
                                          </p:val>
                                        </p:tav>
                                      </p:tavLst>
                                    </p:anim>
                                    <p:anim calcmode="lin" valueType="num">
                                      <p:cBhvr>
                                        <p:cTn id="61" dur="1000" fill="hold"/>
                                        <p:tgtEl>
                                          <p:spTgt spid="83970">
                                            <p:txEl>
                                              <p:pRg st="16" end="16"/>
                                            </p:txEl>
                                          </p:spTgt>
                                        </p:tgtEl>
                                        <p:attrNameLst>
                                          <p:attrName>ppt_h</p:attrName>
                                        </p:attrNameLst>
                                      </p:cBhvr>
                                      <p:tavLst>
                                        <p:tav tm="0">
                                          <p:val>
                                            <p:fltVal val="0"/>
                                          </p:val>
                                        </p:tav>
                                        <p:tav tm="100000">
                                          <p:val>
                                            <p:strVal val="#ppt_h"/>
                                          </p:val>
                                        </p:tav>
                                      </p:tavLst>
                                    </p:anim>
                                    <p:anim calcmode="lin" valueType="num">
                                      <p:cBhvr>
                                        <p:cTn id="62" dur="1000" fill="hold"/>
                                        <p:tgtEl>
                                          <p:spTgt spid="83970">
                                            <p:txEl>
                                              <p:pRg st="16" end="16"/>
                                            </p:txEl>
                                          </p:spTgt>
                                        </p:tgtEl>
                                        <p:attrNameLst>
                                          <p:attrName>ppt_x</p:attrName>
                                        </p:attrNameLst>
                                      </p:cBhvr>
                                      <p:tavLst>
                                        <p:tav tm="0" fmla="#ppt_x+(cos(-2*pi*(1-$))*-#ppt_x-sin(-2*pi*(1-$))*(1-#ppt_y))*(1-$)">
                                          <p:val>
                                            <p:fltVal val="0"/>
                                          </p:val>
                                        </p:tav>
                                        <p:tav tm="100000">
                                          <p:val>
                                            <p:fltVal val="1"/>
                                          </p:val>
                                        </p:tav>
                                      </p:tavLst>
                                    </p:anim>
                                    <p:anim calcmode="lin" valueType="num">
                                      <p:cBhvr>
                                        <p:cTn id="63" dur="1000" fill="hold"/>
                                        <p:tgtEl>
                                          <p:spTgt spid="83970">
                                            <p:txEl>
                                              <p:pRg st="16" end="16"/>
                                            </p:txEl>
                                          </p:spTgt>
                                        </p:tgtEl>
                                        <p:attrNameLst>
                                          <p:attrName>ppt_y</p:attrName>
                                        </p:attrNameLst>
                                      </p:cBhvr>
                                      <p:tavLst>
                                        <p:tav tm="0" fmla="#ppt_y+(sin(-2*pi*(1-$))*-#ppt_x+cos(-2*pi*(1-$))*(1-#ppt_y))*(1-$)">
                                          <p:val>
                                            <p:fltVal val="0"/>
                                          </p:val>
                                        </p:tav>
                                        <p:tav tm="100000">
                                          <p:val>
                                            <p:fltVal val="1"/>
                                          </p:val>
                                        </p:tav>
                                      </p:tavLst>
                                    </p:anim>
                                  </p:childTnLst>
                                </p:cTn>
                              </p:par>
                              <p:par>
                                <p:cTn id="64" presetID="15" presetClass="entr" presetSubtype="0" fill="hold" nodeType="withEffect">
                                  <p:stCondLst>
                                    <p:cond delay="0"/>
                                  </p:stCondLst>
                                  <p:childTnLst>
                                    <p:set>
                                      <p:cBhvr>
                                        <p:cTn id="65" dur="1" fill="hold">
                                          <p:stCondLst>
                                            <p:cond delay="0"/>
                                          </p:stCondLst>
                                        </p:cTn>
                                        <p:tgtEl>
                                          <p:spTgt spid="83970">
                                            <p:txEl>
                                              <p:pRg st="17" end="17"/>
                                            </p:txEl>
                                          </p:spTgt>
                                        </p:tgtEl>
                                        <p:attrNameLst>
                                          <p:attrName>style.visibility</p:attrName>
                                        </p:attrNameLst>
                                      </p:cBhvr>
                                      <p:to>
                                        <p:strVal val="visible"/>
                                      </p:to>
                                    </p:set>
                                    <p:anim calcmode="lin" valueType="num">
                                      <p:cBhvr>
                                        <p:cTn id="66" dur="1000" fill="hold"/>
                                        <p:tgtEl>
                                          <p:spTgt spid="83970">
                                            <p:txEl>
                                              <p:pRg st="17" end="17"/>
                                            </p:txEl>
                                          </p:spTgt>
                                        </p:tgtEl>
                                        <p:attrNameLst>
                                          <p:attrName>ppt_w</p:attrName>
                                        </p:attrNameLst>
                                      </p:cBhvr>
                                      <p:tavLst>
                                        <p:tav tm="0">
                                          <p:val>
                                            <p:fltVal val="0"/>
                                          </p:val>
                                        </p:tav>
                                        <p:tav tm="100000">
                                          <p:val>
                                            <p:strVal val="#ppt_w"/>
                                          </p:val>
                                        </p:tav>
                                      </p:tavLst>
                                    </p:anim>
                                    <p:anim calcmode="lin" valueType="num">
                                      <p:cBhvr>
                                        <p:cTn id="67" dur="1000" fill="hold"/>
                                        <p:tgtEl>
                                          <p:spTgt spid="83970">
                                            <p:txEl>
                                              <p:pRg st="17" end="17"/>
                                            </p:txEl>
                                          </p:spTgt>
                                        </p:tgtEl>
                                        <p:attrNameLst>
                                          <p:attrName>ppt_h</p:attrName>
                                        </p:attrNameLst>
                                      </p:cBhvr>
                                      <p:tavLst>
                                        <p:tav tm="0">
                                          <p:val>
                                            <p:fltVal val="0"/>
                                          </p:val>
                                        </p:tav>
                                        <p:tav tm="100000">
                                          <p:val>
                                            <p:strVal val="#ppt_h"/>
                                          </p:val>
                                        </p:tav>
                                      </p:tavLst>
                                    </p:anim>
                                    <p:anim calcmode="lin" valueType="num">
                                      <p:cBhvr>
                                        <p:cTn id="68" dur="1000" fill="hold"/>
                                        <p:tgtEl>
                                          <p:spTgt spid="83970">
                                            <p:txEl>
                                              <p:pRg st="17" end="17"/>
                                            </p:txEl>
                                          </p:spTgt>
                                        </p:tgtEl>
                                        <p:attrNameLst>
                                          <p:attrName>ppt_x</p:attrName>
                                        </p:attrNameLst>
                                      </p:cBhvr>
                                      <p:tavLst>
                                        <p:tav tm="0" fmla="#ppt_x+(cos(-2*pi*(1-$))*-#ppt_x-sin(-2*pi*(1-$))*(1-#ppt_y))*(1-$)">
                                          <p:val>
                                            <p:fltVal val="0"/>
                                          </p:val>
                                        </p:tav>
                                        <p:tav tm="100000">
                                          <p:val>
                                            <p:fltVal val="1"/>
                                          </p:val>
                                        </p:tav>
                                      </p:tavLst>
                                    </p:anim>
                                    <p:anim calcmode="lin" valueType="num">
                                      <p:cBhvr>
                                        <p:cTn id="69" dur="1000" fill="hold"/>
                                        <p:tgtEl>
                                          <p:spTgt spid="83970">
                                            <p:txEl>
                                              <p:pRg st="17" end="17"/>
                                            </p:txEl>
                                          </p:spTgt>
                                        </p:tgtEl>
                                        <p:attrNameLst>
                                          <p:attrName>ppt_y</p:attrName>
                                        </p:attrNameLst>
                                      </p:cBhvr>
                                      <p:tavLst>
                                        <p:tav tm="0" fmla="#ppt_y+(sin(-2*pi*(1-$))*-#ppt_x+cos(-2*pi*(1-$))*(1-#ppt_y))*(1-$)">
                                          <p:val>
                                            <p:fltVal val="0"/>
                                          </p:val>
                                        </p:tav>
                                        <p:tav tm="100000">
                                          <p:val>
                                            <p:fltVal val="1"/>
                                          </p:val>
                                        </p:tav>
                                      </p:tavLst>
                                    </p:anim>
                                  </p:childTnLst>
                                </p:cTn>
                              </p:par>
                              <p:par>
                                <p:cTn id="70" presetID="15" presetClass="entr" presetSubtype="0" fill="hold" nodeType="withEffect">
                                  <p:stCondLst>
                                    <p:cond delay="0"/>
                                  </p:stCondLst>
                                  <p:childTnLst>
                                    <p:set>
                                      <p:cBhvr>
                                        <p:cTn id="71" dur="1" fill="hold">
                                          <p:stCondLst>
                                            <p:cond delay="0"/>
                                          </p:stCondLst>
                                        </p:cTn>
                                        <p:tgtEl>
                                          <p:spTgt spid="83970">
                                            <p:txEl>
                                              <p:pRg st="18" end="18"/>
                                            </p:txEl>
                                          </p:spTgt>
                                        </p:tgtEl>
                                        <p:attrNameLst>
                                          <p:attrName>style.visibility</p:attrName>
                                        </p:attrNameLst>
                                      </p:cBhvr>
                                      <p:to>
                                        <p:strVal val="visible"/>
                                      </p:to>
                                    </p:set>
                                    <p:anim calcmode="lin" valueType="num">
                                      <p:cBhvr>
                                        <p:cTn id="72" dur="1000" fill="hold"/>
                                        <p:tgtEl>
                                          <p:spTgt spid="83970">
                                            <p:txEl>
                                              <p:pRg st="18" end="18"/>
                                            </p:txEl>
                                          </p:spTgt>
                                        </p:tgtEl>
                                        <p:attrNameLst>
                                          <p:attrName>ppt_w</p:attrName>
                                        </p:attrNameLst>
                                      </p:cBhvr>
                                      <p:tavLst>
                                        <p:tav tm="0">
                                          <p:val>
                                            <p:fltVal val="0"/>
                                          </p:val>
                                        </p:tav>
                                        <p:tav tm="100000">
                                          <p:val>
                                            <p:strVal val="#ppt_w"/>
                                          </p:val>
                                        </p:tav>
                                      </p:tavLst>
                                    </p:anim>
                                    <p:anim calcmode="lin" valueType="num">
                                      <p:cBhvr>
                                        <p:cTn id="73" dur="1000" fill="hold"/>
                                        <p:tgtEl>
                                          <p:spTgt spid="83970">
                                            <p:txEl>
                                              <p:pRg st="18" end="18"/>
                                            </p:txEl>
                                          </p:spTgt>
                                        </p:tgtEl>
                                        <p:attrNameLst>
                                          <p:attrName>ppt_h</p:attrName>
                                        </p:attrNameLst>
                                      </p:cBhvr>
                                      <p:tavLst>
                                        <p:tav tm="0">
                                          <p:val>
                                            <p:fltVal val="0"/>
                                          </p:val>
                                        </p:tav>
                                        <p:tav tm="100000">
                                          <p:val>
                                            <p:strVal val="#ppt_h"/>
                                          </p:val>
                                        </p:tav>
                                      </p:tavLst>
                                    </p:anim>
                                    <p:anim calcmode="lin" valueType="num">
                                      <p:cBhvr>
                                        <p:cTn id="74" dur="1000" fill="hold"/>
                                        <p:tgtEl>
                                          <p:spTgt spid="83970">
                                            <p:txEl>
                                              <p:pRg st="18" end="18"/>
                                            </p:txEl>
                                          </p:spTgt>
                                        </p:tgtEl>
                                        <p:attrNameLst>
                                          <p:attrName>ppt_x</p:attrName>
                                        </p:attrNameLst>
                                      </p:cBhvr>
                                      <p:tavLst>
                                        <p:tav tm="0" fmla="#ppt_x+(cos(-2*pi*(1-$))*-#ppt_x-sin(-2*pi*(1-$))*(1-#ppt_y))*(1-$)">
                                          <p:val>
                                            <p:fltVal val="0"/>
                                          </p:val>
                                        </p:tav>
                                        <p:tav tm="100000">
                                          <p:val>
                                            <p:fltVal val="1"/>
                                          </p:val>
                                        </p:tav>
                                      </p:tavLst>
                                    </p:anim>
                                    <p:anim calcmode="lin" valueType="num">
                                      <p:cBhvr>
                                        <p:cTn id="75" dur="1000" fill="hold"/>
                                        <p:tgtEl>
                                          <p:spTgt spid="83970">
                                            <p:txEl>
                                              <p:pRg st="18" end="18"/>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Рисунок 4"/>
          <p:cNvSpPr txBox="1">
            <a:spLocks/>
          </p:cNvSpPr>
          <p:nvPr/>
        </p:nvSpPr>
        <p:spPr>
          <a:xfrm rot="420000">
            <a:off x="3508497" y="1195395"/>
            <a:ext cx="4617720" cy="3931920"/>
          </a:xfrm>
          <a:prstGeom prst="rect">
            <a:avLst/>
          </a:prstGeom>
          <a:solidFill>
            <a:schemeClr val="bg2"/>
          </a:solidFill>
          <a:ln w="3000" cap="rnd">
            <a:solidFill>
              <a:srgbClr val="C0C0C0"/>
            </a:solidFill>
            <a:round/>
          </a:ln>
          <a:effectLst/>
        </p:spPr>
      </p:sp>
      <p:pic>
        <p:nvPicPr>
          <p:cNvPr id="8" name="Picture 5" descr="SUPER043"/>
          <p:cNvPicPr>
            <a:picLocks noChangeAspect="1" noChangeArrowheads="1"/>
          </p:cNvPicPr>
          <p:nvPr/>
        </p:nvPicPr>
        <p:blipFill>
          <a:blip r:embed="rId2"/>
          <a:srcRect/>
          <a:stretch>
            <a:fillRect/>
          </a:stretch>
        </p:blipFill>
        <p:spPr bwMode="auto">
          <a:xfrm rot="934095">
            <a:off x="3857620" y="1214422"/>
            <a:ext cx="2928958" cy="5214974"/>
          </a:xfrm>
          <a:prstGeom prst="rect">
            <a:avLst/>
          </a:prstGeom>
          <a:noFill/>
          <a:ln w="9525">
            <a:noFill/>
            <a:miter lim="800000"/>
            <a:headEnd/>
            <a:tailEnd/>
          </a:ln>
        </p:spPr>
      </p:pic>
      <p:sp>
        <p:nvSpPr>
          <p:cNvPr id="9" name="Заголовок 8"/>
          <p:cNvSpPr>
            <a:spLocks noGrp="1"/>
          </p:cNvSpPr>
          <p:nvPr>
            <p:ph type="title"/>
          </p:nvPr>
        </p:nvSpPr>
        <p:spPr>
          <a:xfrm>
            <a:off x="685800" y="2071678"/>
            <a:ext cx="2743200" cy="1643074"/>
          </a:xfrm>
        </p:spPr>
        <p:txBody>
          <a:bodyPr/>
          <a:lstStyle/>
          <a:p>
            <a:r>
              <a:rPr lang="ru-RU" sz="4000" dirty="0" smtClean="0"/>
              <a:t>Содержание программы</a:t>
            </a:r>
            <a:endParaRPr lang="ru-RU" sz="4000" dirty="0"/>
          </a:p>
        </p:txBody>
      </p:sp>
      <p:sp>
        <p:nvSpPr>
          <p:cNvPr id="10" name="Содержимое 9"/>
          <p:cNvSpPr>
            <a:spLocks noGrp="1"/>
          </p:cNvSpPr>
          <p:nvPr>
            <p:ph sz="half" idx="1"/>
          </p:nvPr>
        </p:nvSpPr>
        <p:spPr/>
        <p:txBody>
          <a:bodyPr/>
          <a:lstStyle/>
          <a:p>
            <a:endParaRPr lang="ru-RU" dirty="0"/>
          </a:p>
        </p:txBody>
      </p:sp>
      <p:sp>
        <p:nvSpPr>
          <p:cNvPr id="6" name="Rectangle 3"/>
          <p:cNvSpPr>
            <a:spLocks noChangeArrowheads="1"/>
          </p:cNvSpPr>
          <p:nvPr/>
        </p:nvSpPr>
        <p:spPr bwMode="auto">
          <a:xfrm>
            <a:off x="6858016" y="142852"/>
            <a:ext cx="1979613" cy="1187450"/>
          </a:xfrm>
          <a:prstGeom prst="rect">
            <a:avLst/>
          </a:prstGeom>
          <a:noFill/>
          <a:ln w="9525">
            <a:noFill/>
            <a:miter lim="800000"/>
            <a:headEnd/>
            <a:tailEnd/>
          </a:ln>
          <a:effectLst/>
        </p:spPr>
        <p:txBody>
          <a:bodyPr>
            <a:spAutoFit/>
          </a:bodyPr>
          <a:lstStyle/>
          <a:p>
            <a:pPr algn="ctr"/>
            <a:r>
              <a:rPr lang="ru-RU" sz="2400" b="1" dirty="0">
                <a:latin typeface="Tahoma" pitchFamily="34" charset="0"/>
              </a:rPr>
              <a:t>МОУ Гимназия№9</a:t>
            </a:r>
          </a:p>
        </p:txBody>
      </p:sp>
    </p:spTree>
  </p:cSld>
  <p:clrMapOvr>
    <a:masterClrMapping/>
  </p:clrMapOvr>
  <p:transition>
    <p:cut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edge">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309</TotalTime>
  <Words>1079</Words>
  <Application>Microsoft Office PowerPoint</Application>
  <PresentationFormat>Экран (4:3)</PresentationFormat>
  <Paragraphs>163</Paragraphs>
  <Slides>16</Slides>
  <Notes>2</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16</vt:i4>
      </vt:variant>
    </vt:vector>
  </HeadingPairs>
  <TitlesOfParts>
    <vt:vector size="18" baseType="lpstr">
      <vt:lpstr>Поток</vt:lpstr>
      <vt:lpstr>Clip</vt:lpstr>
      <vt:lpstr>Квадратный трехчлен и его приложения</vt:lpstr>
      <vt:lpstr>Программа разработана Бензар И.Г., учителем математики,  МОУ гимназии №9, г. Комсомольска- на -Амуре</vt:lpstr>
      <vt:lpstr>Слайд 3</vt:lpstr>
      <vt:lpstr>Цели курса:</vt:lpstr>
      <vt:lpstr>Задачи курса:</vt:lpstr>
      <vt:lpstr>Учебно-тематический план</vt:lpstr>
      <vt:lpstr>Технология обучения</vt:lpstr>
      <vt:lpstr>Слайд 8</vt:lpstr>
      <vt:lpstr>Содержание программы</vt:lpstr>
      <vt:lpstr>Тема 1. Квадратный трехчлен (3 ч)  </vt:lpstr>
      <vt:lpstr>Франсуа Виет</vt:lpstr>
      <vt:lpstr>Диктант</vt:lpstr>
      <vt:lpstr>Тема 2. Исследование корней квадратного трехчлена (7 ч)</vt:lpstr>
      <vt:lpstr>Тема З. Решение разнообразных (дополнительных) задач по всему курсу. Заключительное занятие (6 ч)</vt:lpstr>
      <vt:lpstr>В результате изучения курса учащиеся должны уметь:</vt:lpstr>
      <vt:lpstr>Литература</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Квадратный трехчлен и его приложения</dc:title>
  <dc:creator>инна</dc:creator>
  <cp:lastModifiedBy>Инна Бензар</cp:lastModifiedBy>
  <cp:revision>49</cp:revision>
  <dcterms:created xsi:type="dcterms:W3CDTF">2008-07-18T02:47:47Z</dcterms:created>
  <dcterms:modified xsi:type="dcterms:W3CDTF">2009-01-07T11:19:39Z</dcterms:modified>
</cp:coreProperties>
</file>