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7" r:id="rId4"/>
    <p:sldId id="261" r:id="rId5"/>
    <p:sldId id="260" r:id="rId6"/>
    <p:sldId id="268" r:id="rId7"/>
    <p:sldId id="265" r:id="rId8"/>
    <p:sldId id="266" r:id="rId9"/>
    <p:sldId id="273" r:id="rId10"/>
    <p:sldId id="272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BDDB93-3B25-4517-B3C0-C1C2C06CE3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0DF1B5-72A8-43A9-9DC1-2FCD2FA7F2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52525-6517-4F75-9699-BBC8D8B3FA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A45ACF-4327-46F3-AED5-8901298CF5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B61E1-93BF-40B7-8179-9089D5E645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84716-4501-404A-B7F2-FD713E77D7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B7794-694C-4D86-B96A-B237FE0BE4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DEAC9F-4B6D-4057-9F4F-C5622CF47C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A2434D-EC00-41D0-966F-7E636CD9AC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2891E9-6532-475A-9DE2-53F170B2AD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15BC0-B541-4CE8-83C8-C7E1E22751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50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2E1D380-4DD7-4921-89B1-2DD5BBEA38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2.jpeg"/><Relationship Id="rId7" Type="http://schemas.openxmlformats.org/officeDocument/2006/relationships/image" Target="../media/image15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J:\&#1052;&#1072;&#1089;&#1090;&#1077;&#1088;-&#1082;&#1083;&#1072;&#1089;&#1089;\14.%20&#1074;%20&#1075;&#1086;&#1088;&#1086;&#1076;%20&#1080;&#1079;&#1091;&#1084;&#1088;&#1091;&#1076;&#1085;&#1099;&#1081;.mp3" TargetMode="External"/><Relationship Id="rId6" Type="http://schemas.openxmlformats.org/officeDocument/2006/relationships/image" Target="../media/image14.jpeg"/><Relationship Id="rId5" Type="http://schemas.openxmlformats.org/officeDocument/2006/relationships/image" Target="../media/image17.png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WordArt 8"/>
          <p:cNvSpPr>
            <a:spLocks noChangeArrowheads="1" noChangeShapeType="1" noTextEdit="1"/>
          </p:cNvSpPr>
          <p:nvPr/>
        </p:nvSpPr>
        <p:spPr bwMode="auto">
          <a:xfrm>
            <a:off x="1785918" y="1571612"/>
            <a:ext cx="5643602" cy="167958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/>
                <a:cs typeface="Arial"/>
              </a:rPr>
              <a:t>Урок</a:t>
            </a:r>
          </a:p>
          <a:p>
            <a:pPr algn="ctr"/>
            <a:r>
              <a:rPr lang="ru-RU" sz="3600" b="1" kern="1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/>
                <a:cs typeface="Arial"/>
              </a:rPr>
              <a:t>математики</a:t>
            </a:r>
          </a:p>
        </p:txBody>
      </p:sp>
      <p:sp>
        <p:nvSpPr>
          <p:cNvPr id="2054" name="WordArt 12"/>
          <p:cNvSpPr>
            <a:spLocks noChangeArrowheads="1" noChangeShapeType="1" noTextEdit="1"/>
          </p:cNvSpPr>
          <p:nvPr/>
        </p:nvSpPr>
        <p:spPr bwMode="auto">
          <a:xfrm>
            <a:off x="3286116" y="3716338"/>
            <a:ext cx="2714644" cy="4984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4 класс</a:t>
            </a:r>
            <a:endParaRPr lang="ru-RU" sz="3600" b="1" i="1" kern="1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055" name="Text Box 13"/>
          <p:cNvSpPr txBox="1">
            <a:spLocks noChangeArrowheads="1"/>
          </p:cNvSpPr>
          <p:nvPr/>
        </p:nvSpPr>
        <p:spPr bwMode="auto">
          <a:xfrm>
            <a:off x="4500563" y="5373688"/>
            <a:ext cx="424815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i="1"/>
              <a:t>учитель начальных классов</a:t>
            </a:r>
          </a:p>
          <a:p>
            <a:pPr>
              <a:spcBef>
                <a:spcPct val="50000"/>
              </a:spcBef>
            </a:pPr>
            <a:r>
              <a:rPr lang="ru-RU" sz="2000" b="1" i="1"/>
              <a:t>Соколова Наталья Васильевна</a:t>
            </a:r>
          </a:p>
          <a:p>
            <a:pPr>
              <a:spcBef>
                <a:spcPct val="50000"/>
              </a:spcBef>
            </a:pPr>
            <a:r>
              <a:rPr lang="ru-RU" sz="2000" b="1" i="1"/>
              <a:t>г.Заполярный, школа №19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12 005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D6C4BA"/>
              </a:clrFrom>
              <a:clrTo>
                <a:srgbClr val="D6C4BA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71868" y="2643182"/>
            <a:ext cx="1727013" cy="1512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Прямоугольник 11"/>
          <p:cNvSpPr/>
          <p:nvPr/>
        </p:nvSpPr>
        <p:spPr>
          <a:xfrm>
            <a:off x="5000628" y="2857496"/>
            <a:ext cx="1071570" cy="5715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4714876" y="2857496"/>
            <a:ext cx="1571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29 : 3</a:t>
            </a:r>
            <a:endParaRPr lang="ru-RU" sz="28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072198" y="1142984"/>
            <a:ext cx="13573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32 : 5</a:t>
            </a:r>
            <a:endParaRPr lang="ru-RU" sz="2800" b="1" dirty="0"/>
          </a:p>
        </p:txBody>
      </p:sp>
      <p:pic>
        <p:nvPicPr>
          <p:cNvPr id="21" name="Рисунок 20" descr="12 001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1EAE4"/>
              </a:clrFrom>
              <a:clrTo>
                <a:srgbClr val="F1EAE4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929322" y="3786190"/>
            <a:ext cx="2094181" cy="2772000"/>
          </a:xfrm>
          <a:prstGeom prst="rect">
            <a:avLst/>
          </a:prstGeom>
        </p:spPr>
      </p:pic>
      <p:sp>
        <p:nvSpPr>
          <p:cNvPr id="23" name="Прямоугольник 22"/>
          <p:cNvSpPr/>
          <p:nvPr/>
        </p:nvSpPr>
        <p:spPr>
          <a:xfrm>
            <a:off x="5000628" y="4572008"/>
            <a:ext cx="1285884" cy="5715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5072066" y="4572008"/>
            <a:ext cx="12197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45 :6</a:t>
            </a:r>
            <a:endParaRPr lang="ru-RU" sz="2800" b="1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714612" y="1857364"/>
            <a:ext cx="10054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/>
              <a:t>19 </a:t>
            </a:r>
            <a:r>
              <a:rPr lang="ru-RU" sz="2800" b="1" dirty="0" smtClean="0"/>
              <a:t>:2</a:t>
            </a:r>
            <a:endParaRPr lang="ru-RU" sz="2800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1714480" y="3214686"/>
            <a:ext cx="11047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/>
              <a:t>41 </a:t>
            </a:r>
            <a:r>
              <a:rPr lang="ru-RU" sz="2800" b="1" dirty="0" smtClean="0"/>
              <a:t>: 4</a:t>
            </a:r>
            <a:endParaRPr lang="ru-RU" sz="2800" b="1" dirty="0"/>
          </a:p>
        </p:txBody>
      </p:sp>
      <p:pic>
        <p:nvPicPr>
          <p:cNvPr id="30" name="14. в город изумрудный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  <p:pic>
        <p:nvPicPr>
          <p:cNvPr id="22" name="Рисунок 21" descr="12.jpg"/>
          <p:cNvPicPr>
            <a:picLocks noChangeAspect="1"/>
          </p:cNvPicPr>
          <p:nvPr/>
        </p:nvPicPr>
        <p:blipFill>
          <a:blip r:embed="rId6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500958" y="285728"/>
            <a:ext cx="1251569" cy="3060000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6000760" y="1000108"/>
            <a:ext cx="1500198" cy="7143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1" name="Рисунок 30" descr="12 002.jpg"/>
          <p:cNvPicPr>
            <a:picLocks noChangeAspect="1"/>
          </p:cNvPicPr>
          <p:nvPr/>
        </p:nvPicPr>
        <p:blipFill>
          <a:blip r:embed="rId7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14283" y="2571744"/>
            <a:ext cx="1554013" cy="3816000"/>
          </a:xfrm>
          <a:prstGeom prst="rect">
            <a:avLst/>
          </a:prstGeom>
        </p:spPr>
      </p:pic>
      <p:pic>
        <p:nvPicPr>
          <p:cNvPr id="32" name="Рисунок 31" descr="12 003.jpg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00166" y="0"/>
            <a:ext cx="1327411" cy="2736000"/>
          </a:xfrm>
          <a:prstGeom prst="rect">
            <a:avLst/>
          </a:prstGeom>
        </p:spPr>
      </p:pic>
      <p:sp>
        <p:nvSpPr>
          <p:cNvPr id="19" name="Прямоугольник 18"/>
          <p:cNvSpPr/>
          <p:nvPr/>
        </p:nvSpPr>
        <p:spPr>
          <a:xfrm>
            <a:off x="1643042" y="3214686"/>
            <a:ext cx="1285884" cy="5715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2714612" y="1785926"/>
            <a:ext cx="1285884" cy="5715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numSld="47" showWhenStopped="0">
                <p:cTn id="38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"/>
                </p:tgtEl>
              </p:cMediaNode>
            </p:audio>
          </p:childTnLst>
        </p:cTn>
      </p:par>
    </p:tnLst>
    <p:bldLst>
      <p:bldP spid="12" grpId="0" animBg="1"/>
      <p:bldP spid="13" grpId="0"/>
      <p:bldP spid="16" grpId="0"/>
      <p:bldP spid="23" grpId="0" animBg="1"/>
      <p:bldP spid="24" grpId="0"/>
      <p:bldP spid="27" grpId="0"/>
      <p:bldP spid="20" grpId="0"/>
      <p:bldP spid="15" grpId="0" animBg="1"/>
      <p:bldP spid="19" grpId="0" animBg="1"/>
      <p:bldP spid="2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17"/>
          <p:cNvSpPr txBox="1">
            <a:spLocks noChangeArrowheads="1"/>
          </p:cNvSpPr>
          <p:nvPr/>
        </p:nvSpPr>
        <p:spPr bwMode="auto">
          <a:xfrm>
            <a:off x="611188" y="4076700"/>
            <a:ext cx="30241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395288" y="4221163"/>
            <a:ext cx="828040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/>
              <a:t>  </a:t>
            </a:r>
            <a:r>
              <a:rPr lang="ru-RU" sz="3600" b="1" i="1" dirty="0"/>
              <a:t>9      5       8      6       7       4    10     3</a:t>
            </a:r>
          </a:p>
          <a:p>
            <a:pPr>
              <a:spcBef>
                <a:spcPct val="50000"/>
              </a:spcBef>
            </a:pPr>
            <a:r>
              <a:rPr lang="ru-RU" sz="3600" b="1" i="1" dirty="0"/>
              <a:t>  л      </a:t>
            </a:r>
            <a:r>
              <a:rPr lang="ru-RU" sz="3600" b="1" i="1" dirty="0" err="1"/>
              <a:t>р</a:t>
            </a:r>
            <a:r>
              <a:rPr lang="ru-RU" sz="3600" b="1" i="1" dirty="0"/>
              <a:t>       и      а     </a:t>
            </a:r>
            <a:r>
              <a:rPr lang="ru-RU" sz="3600" b="1" i="1" dirty="0" err="1"/>
              <a:t>ш</a:t>
            </a:r>
            <a:r>
              <a:rPr lang="ru-RU" sz="3600" b="1" i="1" dirty="0"/>
              <a:t>      т    а      с</a:t>
            </a:r>
            <a:r>
              <a:rPr lang="ru-RU" sz="3200" b="1" i="1" dirty="0"/>
              <a:t> </a:t>
            </a:r>
          </a:p>
        </p:txBody>
      </p:sp>
      <p:sp>
        <p:nvSpPr>
          <p:cNvPr id="3079" name="Text Box 33"/>
          <p:cNvSpPr txBox="1">
            <a:spLocks noChangeArrowheads="1"/>
          </p:cNvSpPr>
          <p:nvPr/>
        </p:nvSpPr>
        <p:spPr bwMode="auto">
          <a:xfrm>
            <a:off x="684213" y="4292600"/>
            <a:ext cx="7632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7202" name="Text Box 34"/>
          <p:cNvSpPr txBox="1">
            <a:spLocks noChangeArrowheads="1"/>
          </p:cNvSpPr>
          <p:nvPr/>
        </p:nvSpPr>
        <p:spPr bwMode="auto">
          <a:xfrm>
            <a:off x="539750" y="4221163"/>
            <a:ext cx="7920038" cy="204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i="1" dirty="0"/>
              <a:t>3    4     5     6    7    8     9    1 0</a:t>
            </a:r>
          </a:p>
          <a:p>
            <a:pPr>
              <a:spcBef>
                <a:spcPct val="50000"/>
              </a:spcBef>
            </a:pPr>
            <a:r>
              <a:rPr lang="ru-RU" sz="3200" b="1" i="1" dirty="0"/>
              <a:t>         С    Т     Р    А  Ш    И    Л     А</a:t>
            </a:r>
          </a:p>
          <a:p>
            <a:pPr algn="ctr">
              <a:spcBef>
                <a:spcPct val="50000"/>
              </a:spcBef>
            </a:pPr>
            <a:endParaRPr lang="ru-RU" sz="3200" b="1" i="1" dirty="0"/>
          </a:p>
        </p:txBody>
      </p:sp>
      <p:sp>
        <p:nvSpPr>
          <p:cNvPr id="3081" name="Text Box 35"/>
          <p:cNvSpPr txBox="1">
            <a:spLocks noChangeArrowheads="1"/>
          </p:cNvSpPr>
          <p:nvPr/>
        </p:nvSpPr>
        <p:spPr bwMode="auto">
          <a:xfrm>
            <a:off x="1042988" y="5229225"/>
            <a:ext cx="73453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i="1"/>
              <a:t>     </a:t>
            </a:r>
          </a:p>
        </p:txBody>
      </p:sp>
      <p:pic>
        <p:nvPicPr>
          <p:cNvPr id="7205" name="Picture 37" descr="1142C6AC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F"/>
              </a:clrFrom>
              <a:clrTo>
                <a:srgbClr val="FBFB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51538" y="0"/>
            <a:ext cx="3192462" cy="375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p31_clip_image003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625" y="428625"/>
            <a:ext cx="2927350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500"/>
                                        <p:tgtEl>
                                          <p:spTgt spid="7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7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7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7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6" grpId="0" build="allAtOnce"/>
      <p:bldP spid="7202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 descr="B540942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2F2FA"/>
              </a:clrFrom>
              <a:clrTo>
                <a:srgbClr val="F2F2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825" y="0"/>
            <a:ext cx="61214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 prst="coolSlant"/>
            <a:contourClr>
              <a:srgbClr val="C0C0C0"/>
            </a:contourClr>
          </a:sp3d>
        </p:spPr>
      </p:pic>
      <p:pic>
        <p:nvPicPr>
          <p:cNvPr id="4102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4025" y="476250"/>
            <a:ext cx="2089150" cy="270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9" descr="Изображение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5288" y="0"/>
            <a:ext cx="901700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2" name="Picture 10" descr="Изображение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5288" y="1125538"/>
            <a:ext cx="901700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3" name="Picture 11" descr="Изображение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92275" y="0"/>
            <a:ext cx="901700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4" name="Picture 12" descr="Изображение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92275" y="1196975"/>
            <a:ext cx="901700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5" name="Picture 13" descr="Изображение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5288" y="2205038"/>
            <a:ext cx="901700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6" name="Picture 14" descr="Изображение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92275" y="2276475"/>
            <a:ext cx="901700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7" name="Picture 15" descr="Изображение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5288" y="3284538"/>
            <a:ext cx="901700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8" name="Picture 16" descr="Изображение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92275" y="3357563"/>
            <a:ext cx="901700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9" name="Picture 17" descr="Изображение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92275" y="5516563"/>
            <a:ext cx="901700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0" name="Picture 18" descr="Изображение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92275" y="4437063"/>
            <a:ext cx="901700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1" name="Picture 19" descr="Изображение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5288" y="5445125"/>
            <a:ext cx="901700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2" name="Picture 20" descr="Изображение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5288" y="4365625"/>
            <a:ext cx="901700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4" name="Picture 22" descr="Изображение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19925" y="2133600"/>
            <a:ext cx="36988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500"/>
                            </p:stCondLst>
                            <p:childTnLst>
                              <p:par>
                                <p:cTn id="5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500"/>
                            </p:stCondLst>
                            <p:childTnLst>
                              <p:par>
                                <p:cTn id="6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0"/>
                            </p:stCondLst>
                            <p:childTnLst>
                              <p:par>
                                <p:cTn id="7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500"/>
                            </p:stCondLst>
                            <p:childTnLst>
                              <p:par>
                                <p:cTn id="7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WordArt 5"/>
          <p:cNvSpPr>
            <a:spLocks noChangeArrowheads="1" noChangeShapeType="1" noTextEdit="1"/>
          </p:cNvSpPr>
          <p:nvPr/>
        </p:nvSpPr>
        <p:spPr bwMode="auto">
          <a:xfrm>
            <a:off x="1428728" y="1928802"/>
            <a:ext cx="6335712" cy="10366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600" b="1" i="1" kern="10" dirty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Деление с остатком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33"/>
          <p:cNvSpPr/>
          <p:nvPr/>
        </p:nvSpPr>
        <p:spPr>
          <a:xfrm rot="5400000">
            <a:off x="-428660" y="1714488"/>
            <a:ext cx="3857652" cy="1000132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 rot="5400000">
            <a:off x="1428728" y="1714488"/>
            <a:ext cx="3857652" cy="100013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 rot="5400000">
            <a:off x="3357554" y="1714488"/>
            <a:ext cx="3857652" cy="100013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217" name="Picture 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85728"/>
            <a:ext cx="928694" cy="928694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</p:pic>
      <p:pic>
        <p:nvPicPr>
          <p:cNvPr id="37" name="Picture 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214422"/>
            <a:ext cx="928694" cy="928694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</p:pic>
      <p:pic>
        <p:nvPicPr>
          <p:cNvPr id="38" name="Picture 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143116"/>
            <a:ext cx="928694" cy="928694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</p:pic>
      <p:pic>
        <p:nvPicPr>
          <p:cNvPr id="39" name="Picture 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285728"/>
            <a:ext cx="928694" cy="928694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</p:pic>
      <p:pic>
        <p:nvPicPr>
          <p:cNvPr id="40" name="Picture 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1214422"/>
            <a:ext cx="928694" cy="928694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</p:pic>
      <p:pic>
        <p:nvPicPr>
          <p:cNvPr id="41" name="Picture 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2143116"/>
            <a:ext cx="928694" cy="928694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</p:pic>
      <p:pic>
        <p:nvPicPr>
          <p:cNvPr id="42" name="Picture 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285728"/>
            <a:ext cx="928694" cy="928694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</p:pic>
      <p:pic>
        <p:nvPicPr>
          <p:cNvPr id="43" name="Picture 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1214422"/>
            <a:ext cx="928694" cy="928694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</p:pic>
      <p:pic>
        <p:nvPicPr>
          <p:cNvPr id="44" name="Picture 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2143116"/>
            <a:ext cx="928694" cy="928694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</p:pic>
      <p:pic>
        <p:nvPicPr>
          <p:cNvPr id="45" name="Picture 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4429132"/>
            <a:ext cx="928694" cy="928694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</p:pic>
      <p:pic>
        <p:nvPicPr>
          <p:cNvPr id="46" name="Picture 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4714884"/>
            <a:ext cx="928694" cy="928694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</p:pic>
      <p:pic>
        <p:nvPicPr>
          <p:cNvPr id="47" name="Picture 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4429132"/>
            <a:ext cx="928694" cy="928694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</p:pic>
      <p:pic>
        <p:nvPicPr>
          <p:cNvPr id="48" name="Picture 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4357694"/>
            <a:ext cx="928694" cy="928694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</p:pic>
      <p:pic>
        <p:nvPicPr>
          <p:cNvPr id="49" name="Picture 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3929066"/>
            <a:ext cx="928694" cy="928694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</p:pic>
      <p:sp>
        <p:nvSpPr>
          <p:cNvPr id="51" name="Прямоугольник 50"/>
          <p:cNvSpPr/>
          <p:nvPr/>
        </p:nvSpPr>
        <p:spPr>
          <a:xfrm>
            <a:off x="2714612" y="5643578"/>
            <a:ext cx="41668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i="1" dirty="0" smtClean="0"/>
              <a:t>14 : 3 =   3 (ост.5)</a:t>
            </a:r>
            <a:endParaRPr lang="ru-RU" sz="3600" b="1" i="1" dirty="0"/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>
            <a:off x="3000364" y="5643578"/>
            <a:ext cx="3286148" cy="71438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60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5074" y="285728"/>
            <a:ext cx="2354289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07407E-6 L 0.02483 -0.1819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" y="-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59259E-6 L 0.04982 -0.22361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" y="-1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7.40741E-7 L -0.16719 -0.1194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" y="-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WordArt 5"/>
          <p:cNvSpPr>
            <a:spLocks noChangeArrowheads="1" noChangeShapeType="1" noTextEdit="1"/>
          </p:cNvSpPr>
          <p:nvPr/>
        </p:nvSpPr>
        <p:spPr bwMode="auto">
          <a:xfrm>
            <a:off x="1071538" y="857232"/>
            <a:ext cx="6335712" cy="10366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600" b="1" i="1" kern="10" dirty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/>
                <a:cs typeface="Arial"/>
              </a:rPr>
              <a:t>Деление с остатком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2857496"/>
            <a:ext cx="8429684" cy="1446550"/>
          </a:xfrm>
          <a:prstGeom prst="rect">
            <a:avLst/>
          </a:prstGeom>
          <a:ln w="38100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4400" b="1" i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606060"/>
                </a:solidFill>
                <a:effectLst>
                  <a:outerShdw dist="20320" dir="1799969" algn="tl" rotWithShape="0">
                    <a:srgbClr val="000000">
                      <a:alpha val="39998"/>
                    </a:srgbClr>
                  </a:outerShdw>
                </a:effectLst>
                <a:latin typeface="Arial"/>
                <a:cs typeface="Arial"/>
              </a:rPr>
              <a:t>Остаток всегда меньше делителя</a:t>
            </a:r>
            <a:endParaRPr lang="ru-RU" sz="4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1857356" y="4714884"/>
            <a:ext cx="6357982" cy="4571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15" name="AutoShape 7"/>
          <p:cNvSpPr>
            <a:spLocks/>
          </p:cNvSpPr>
          <p:nvPr/>
        </p:nvSpPr>
        <p:spPr bwMode="auto">
          <a:xfrm rot="5400000">
            <a:off x="4341000" y="873919"/>
            <a:ext cx="1368425" cy="6335712"/>
          </a:xfrm>
          <a:prstGeom prst="leftBracket">
            <a:avLst>
              <a:gd name="adj" fmla="val 23149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17417" name="Picture 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2" y="4500570"/>
            <a:ext cx="6000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8" name="Picture 1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00892" y="4500570"/>
            <a:ext cx="6000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9" name="Picture 1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2132" y="4500570"/>
            <a:ext cx="6000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0" name="Picture 1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4500570"/>
            <a:ext cx="6000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1" name="Picture 1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3372" y="4500570"/>
            <a:ext cx="6000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2" name="Picture 1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4143380"/>
            <a:ext cx="935038" cy="116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3" name="Picture 1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4143380"/>
            <a:ext cx="935037" cy="116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2143108" y="4572008"/>
            <a:ext cx="792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/>
              <a:t>15 л</a:t>
            </a:r>
          </a:p>
        </p:txBody>
      </p:sp>
      <p:sp>
        <p:nvSpPr>
          <p:cNvPr id="17425" name="Rectangle 17"/>
          <p:cNvSpPr>
            <a:spLocks noChangeArrowheads="1"/>
          </p:cNvSpPr>
          <p:nvPr/>
        </p:nvSpPr>
        <p:spPr bwMode="auto">
          <a:xfrm>
            <a:off x="3143240" y="4572008"/>
            <a:ext cx="698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/>
              <a:t>15 л</a:t>
            </a:r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4286248" y="4714884"/>
            <a:ext cx="288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/>
              <a:t>?</a:t>
            </a: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5072066" y="4714884"/>
            <a:ext cx="288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/>
              <a:t>?</a:t>
            </a: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5715008" y="4714884"/>
            <a:ext cx="288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/>
              <a:t>?</a:t>
            </a:r>
          </a:p>
        </p:txBody>
      </p:sp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7143768" y="4714884"/>
            <a:ext cx="288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/>
              <a:t>?</a:t>
            </a:r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6429388" y="4714884"/>
            <a:ext cx="288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/>
              <a:t>?</a:t>
            </a:r>
          </a:p>
        </p:txBody>
      </p:sp>
      <p:sp>
        <p:nvSpPr>
          <p:cNvPr id="8213" name="Text Box 23"/>
          <p:cNvSpPr txBox="1">
            <a:spLocks noChangeArrowheads="1"/>
          </p:cNvSpPr>
          <p:nvPr/>
        </p:nvSpPr>
        <p:spPr bwMode="auto">
          <a:xfrm>
            <a:off x="3563938" y="260350"/>
            <a:ext cx="18716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4500562" y="2857496"/>
            <a:ext cx="13684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dirty="0"/>
              <a:t>80 л</a:t>
            </a:r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1331913" y="3068638"/>
            <a:ext cx="70564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800" i="1" dirty="0">
              <a:cs typeface="Arial" charset="0"/>
            </a:endParaRPr>
          </a:p>
        </p:txBody>
      </p:sp>
      <p:sp>
        <p:nvSpPr>
          <p:cNvPr id="8216" name="Text Box 26"/>
          <p:cNvSpPr txBox="1">
            <a:spLocks noChangeArrowheads="1"/>
          </p:cNvSpPr>
          <p:nvPr/>
        </p:nvSpPr>
        <p:spPr bwMode="auto">
          <a:xfrm>
            <a:off x="1285852" y="3000372"/>
            <a:ext cx="727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400"/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428596" y="5857892"/>
            <a:ext cx="842968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i="1" dirty="0"/>
              <a:t>Ответ:  1 0 литров в каждом ведре.</a:t>
            </a:r>
          </a:p>
        </p:txBody>
      </p:sp>
      <p:sp>
        <p:nvSpPr>
          <p:cNvPr id="29" name="Левая фигурная скобка 28"/>
          <p:cNvSpPr/>
          <p:nvPr/>
        </p:nvSpPr>
        <p:spPr>
          <a:xfrm rot="5400000" flipH="1">
            <a:off x="2857488" y="4643446"/>
            <a:ext cx="357190" cy="1500198"/>
          </a:xfrm>
          <a:prstGeom prst="leftBrace">
            <a:avLst>
              <a:gd name="adj1" fmla="val 31606"/>
              <a:gd name="adj2" fmla="val 48152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Левая фигурная скобка 29"/>
          <p:cNvSpPr/>
          <p:nvPr/>
        </p:nvSpPr>
        <p:spPr>
          <a:xfrm rot="5400000" flipH="1">
            <a:off x="5643570" y="3643314"/>
            <a:ext cx="428628" cy="3571900"/>
          </a:xfrm>
          <a:prstGeom prst="leftBrace">
            <a:avLst>
              <a:gd name="adj1" fmla="val 31606"/>
              <a:gd name="adj2" fmla="val 48152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214282" y="714356"/>
            <a:ext cx="8786874" cy="1877437"/>
          </a:xfrm>
          <a:prstGeom prst="rect">
            <a:avLst/>
          </a:prstGeom>
          <a:ln w="12700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r>
              <a:rPr lang="ru-RU" sz="3200" b="1" i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606060"/>
                </a:solidFill>
                <a:effectLst>
                  <a:outerShdw dist="20320" dir="1799969" algn="tl" rotWithShape="0">
                    <a:srgbClr val="000000">
                      <a:alpha val="39998"/>
                    </a:srgbClr>
                  </a:outerShdw>
                </a:effectLst>
                <a:latin typeface="Arial"/>
                <a:cs typeface="Arial"/>
              </a:rPr>
              <a:t>	</a:t>
            </a:r>
            <a:r>
              <a:rPr lang="ru-RU" sz="2800" i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"/>
                <a:cs typeface="Arial"/>
              </a:rPr>
              <a:t>В бочке 80 л воды. Из неё наполнили 2 больших ведра по 15 л в каждом. Остальную воду перелили поровну в 5 маленьких вёдер. Сколько литров воды налили в каждое маленькое ведро?</a:t>
            </a:r>
            <a:endParaRPr lang="ru-RU" sz="2800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4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7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nimBg="1"/>
      <p:bldP spid="17415" grpId="0" animBg="1"/>
      <p:bldP spid="17424" grpId="0"/>
      <p:bldP spid="17426" grpId="0"/>
      <p:bldP spid="17427" grpId="0"/>
      <p:bldP spid="17428" grpId="0"/>
      <p:bldP spid="17429" grpId="0"/>
      <p:bldP spid="17430" grpId="0"/>
      <p:bldP spid="17432" grpId="0"/>
      <p:bldP spid="17433" grpId="0"/>
      <p:bldP spid="17435" grpId="0"/>
      <p:bldP spid="29" grpId="0" animBg="1"/>
      <p:bldP spid="3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WordArt 5"/>
          <p:cNvSpPr>
            <a:spLocks noChangeArrowheads="1" noChangeShapeType="1" noTextEdit="1"/>
          </p:cNvSpPr>
          <p:nvPr/>
        </p:nvSpPr>
        <p:spPr bwMode="auto">
          <a:xfrm>
            <a:off x="1187450" y="836613"/>
            <a:ext cx="6985000" cy="12525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600" b="1" i="1" kern="10" dirty="0">
                <a:ln w="1143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/>
                <a:cs typeface="Arial"/>
              </a:rPr>
              <a:t>Деление с остатком</a:t>
            </a:r>
          </a:p>
        </p:txBody>
      </p:sp>
      <p:sp>
        <p:nvSpPr>
          <p:cNvPr id="18443" name="WordArt 11"/>
          <p:cNvSpPr>
            <a:spLocks noChangeArrowheads="1" noChangeShapeType="1" noTextEdit="1"/>
          </p:cNvSpPr>
          <p:nvPr/>
        </p:nvSpPr>
        <p:spPr bwMode="auto">
          <a:xfrm>
            <a:off x="214282" y="2428868"/>
            <a:ext cx="428628" cy="142876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645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18445" name="WordArt 13"/>
          <p:cNvSpPr>
            <a:spLocks noChangeArrowheads="1" noChangeShapeType="1" noTextEdit="1"/>
          </p:cNvSpPr>
          <p:nvPr/>
        </p:nvSpPr>
        <p:spPr bwMode="auto">
          <a:xfrm>
            <a:off x="1000100" y="2500306"/>
            <a:ext cx="7858180" cy="1257307"/>
          </a:xfrm>
          <a:prstGeom prst="rect">
            <a:avLst/>
          </a:prstGeom>
          <a:ln w="38100">
            <a:solidFill>
              <a:srgbClr val="FF6600"/>
            </a:solidFill>
          </a:ln>
        </p:spPr>
        <p:txBody>
          <a:bodyPr wrap="none" lIns="144000" fromWordArt="1">
            <a:prstTxWarp prst="textPlain">
              <a:avLst>
                <a:gd name="adj" fmla="val 50360"/>
              </a:avLst>
            </a:prstTxWarp>
          </a:bodyPr>
          <a:lstStyle/>
          <a:p>
            <a:pPr marL="72000" algn="ctr"/>
            <a:r>
              <a:rPr lang="ru-RU" sz="3600" b="1" i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606060"/>
                </a:solidFill>
                <a:effectLst>
                  <a:outerShdw dist="20320" dir="1799969" algn="tl" rotWithShape="0">
                    <a:srgbClr val="000000">
                      <a:alpha val="39998"/>
                    </a:srgbClr>
                  </a:outerShdw>
                </a:effectLst>
                <a:latin typeface="Arial"/>
                <a:cs typeface="Arial"/>
              </a:rPr>
              <a:t> Остаток </a:t>
            </a:r>
            <a:r>
              <a:rPr lang="ru-RU" sz="3600" b="1" i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606060"/>
                </a:solidFill>
                <a:effectLst>
                  <a:outerShdw dist="20320" dir="1799969" algn="tl" rotWithShape="0">
                    <a:srgbClr val="000000">
                      <a:alpha val="39998"/>
                    </a:srgbClr>
                  </a:outerShdw>
                </a:effectLst>
                <a:latin typeface="Arial"/>
                <a:cs typeface="Arial"/>
              </a:rPr>
              <a:t>всегда </a:t>
            </a:r>
            <a:r>
              <a:rPr lang="ru-RU" sz="3600" b="1" i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606060"/>
                </a:solidFill>
                <a:effectLst>
                  <a:outerShdw dist="20320" dir="1799969" algn="tl" rotWithShape="0">
                    <a:srgbClr val="000000">
                      <a:alpha val="39998"/>
                    </a:srgbClr>
                  </a:outerShdw>
                </a:effectLst>
                <a:latin typeface="Arial"/>
                <a:cs typeface="Arial"/>
              </a:rPr>
              <a:t>меньше</a:t>
            </a:r>
          </a:p>
          <a:p>
            <a:pPr marL="72000" algn="ctr"/>
            <a:r>
              <a:rPr lang="ru-RU" sz="3600" b="1" i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606060"/>
                </a:solidFill>
                <a:effectLst>
                  <a:outerShdw dist="20320" dir="1799969" algn="tl" rotWithShape="0">
                    <a:srgbClr val="000000">
                      <a:alpha val="39998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b="1" i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606060"/>
                </a:solidFill>
                <a:effectLst>
                  <a:outerShdw dist="20320" dir="1799969" algn="tl" rotWithShape="0">
                    <a:srgbClr val="000000">
                      <a:alpha val="39998"/>
                    </a:srgbClr>
                  </a:outerShdw>
                </a:effectLst>
                <a:latin typeface="Arial"/>
                <a:cs typeface="Arial"/>
              </a:rPr>
              <a:t>делителя.</a:t>
            </a:r>
          </a:p>
        </p:txBody>
      </p:sp>
      <p:pic>
        <p:nvPicPr>
          <p:cNvPr id="9224" name="Picture 1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4046538"/>
            <a:ext cx="2263775" cy="281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3" grpId="0" animBg="1"/>
      <p:bldP spid="1844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12 005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D6C4BA"/>
              </a:clrFrom>
              <a:clrTo>
                <a:srgbClr val="D6C4BA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71868" y="2643182"/>
            <a:ext cx="1727013" cy="1512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Прямоугольник 11"/>
          <p:cNvSpPr/>
          <p:nvPr/>
        </p:nvSpPr>
        <p:spPr>
          <a:xfrm>
            <a:off x="5000628" y="2857496"/>
            <a:ext cx="1071570" cy="5715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4714876" y="2857496"/>
            <a:ext cx="1571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29 : 3</a:t>
            </a:r>
            <a:endParaRPr lang="ru-RU" sz="28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072198" y="1142984"/>
            <a:ext cx="13573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32 : 5</a:t>
            </a:r>
            <a:endParaRPr lang="ru-RU" sz="2800" b="1" dirty="0"/>
          </a:p>
        </p:txBody>
      </p:sp>
      <p:pic>
        <p:nvPicPr>
          <p:cNvPr id="21" name="Рисунок 20" descr="12 001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1EAE4"/>
              </a:clrFrom>
              <a:clrTo>
                <a:srgbClr val="F1EAE4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929322" y="3786190"/>
            <a:ext cx="2094181" cy="2772000"/>
          </a:xfrm>
          <a:prstGeom prst="rect">
            <a:avLst/>
          </a:prstGeom>
        </p:spPr>
      </p:pic>
      <p:sp>
        <p:nvSpPr>
          <p:cNvPr id="23" name="Прямоугольник 22"/>
          <p:cNvSpPr/>
          <p:nvPr/>
        </p:nvSpPr>
        <p:spPr>
          <a:xfrm>
            <a:off x="5000628" y="4572008"/>
            <a:ext cx="1285884" cy="5715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5072066" y="4572008"/>
            <a:ext cx="12197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45 :6</a:t>
            </a:r>
            <a:endParaRPr lang="ru-RU" sz="2800" b="1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714612" y="1857364"/>
            <a:ext cx="10054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/>
              <a:t>19 </a:t>
            </a:r>
            <a:r>
              <a:rPr lang="ru-RU" sz="2800" b="1" dirty="0" smtClean="0"/>
              <a:t>:2</a:t>
            </a:r>
            <a:endParaRPr lang="ru-RU" sz="2800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1714480" y="3214686"/>
            <a:ext cx="11047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/>
              <a:t>41 </a:t>
            </a:r>
            <a:r>
              <a:rPr lang="ru-RU" sz="2800" b="1" dirty="0" smtClean="0"/>
              <a:t>: 4</a:t>
            </a:r>
            <a:endParaRPr lang="ru-RU" sz="2800" b="1" dirty="0"/>
          </a:p>
        </p:txBody>
      </p:sp>
      <p:pic>
        <p:nvPicPr>
          <p:cNvPr id="22" name="Рисунок 21" descr="12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500958" y="285728"/>
            <a:ext cx="1251569" cy="3060000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6000760" y="1000108"/>
            <a:ext cx="1500198" cy="7143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1" name="Рисунок 30" descr="12 002.jpg"/>
          <p:cNvPicPr>
            <a:picLocks noChangeAspect="1"/>
          </p:cNvPicPr>
          <p:nvPr/>
        </p:nvPicPr>
        <p:blipFill>
          <a:blip r:embed="rId5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14283" y="2571744"/>
            <a:ext cx="1554013" cy="3816000"/>
          </a:xfrm>
          <a:prstGeom prst="rect">
            <a:avLst/>
          </a:prstGeom>
        </p:spPr>
      </p:pic>
      <p:pic>
        <p:nvPicPr>
          <p:cNvPr id="32" name="Рисунок 31" descr="12 003.jpg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00166" y="0"/>
            <a:ext cx="1327411" cy="2736000"/>
          </a:xfrm>
          <a:prstGeom prst="rect">
            <a:avLst/>
          </a:prstGeom>
        </p:spPr>
      </p:pic>
      <p:sp>
        <p:nvSpPr>
          <p:cNvPr id="19" name="Прямоугольник 18"/>
          <p:cNvSpPr/>
          <p:nvPr/>
        </p:nvSpPr>
        <p:spPr>
          <a:xfrm>
            <a:off x="1643042" y="3214686"/>
            <a:ext cx="1285884" cy="5715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2714612" y="1785926"/>
            <a:ext cx="1285884" cy="5715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6" grpId="0"/>
      <p:bldP spid="23" grpId="0" animBg="1"/>
      <p:bldP spid="24" grpId="0"/>
      <p:bldP spid="27" grpId="0"/>
      <p:bldP spid="20" grpId="0"/>
      <p:bldP spid="15" grpId="0" animBg="1"/>
      <p:bldP spid="19" grpId="0" animBg="1"/>
      <p:bldP spid="26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</TotalTime>
  <Words>131</Words>
  <Application>Microsoft Office PowerPoint</Application>
  <PresentationFormat>Экран (4:3)</PresentationFormat>
  <Paragraphs>39</Paragraphs>
  <Slides>10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Наталья</dc:creator>
  <cp:lastModifiedBy>Вера</cp:lastModifiedBy>
  <cp:revision>56</cp:revision>
  <dcterms:created xsi:type="dcterms:W3CDTF">2007-05-01T10:01:46Z</dcterms:created>
  <dcterms:modified xsi:type="dcterms:W3CDTF">2009-01-04T15:22:10Z</dcterms:modified>
</cp:coreProperties>
</file>