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67" r:id="rId2"/>
    <p:sldId id="256" r:id="rId3"/>
    <p:sldId id="257" r:id="rId4"/>
    <p:sldId id="273" r:id="rId5"/>
    <p:sldId id="258" r:id="rId6"/>
    <p:sldId id="259" r:id="rId7"/>
    <p:sldId id="280" r:id="rId8"/>
    <p:sldId id="277" r:id="rId9"/>
    <p:sldId id="260" r:id="rId10"/>
    <p:sldId id="276" r:id="rId11"/>
    <p:sldId id="261" r:id="rId12"/>
    <p:sldId id="263" r:id="rId13"/>
    <p:sldId id="264" r:id="rId14"/>
    <p:sldId id="262" r:id="rId15"/>
    <p:sldId id="265" r:id="rId16"/>
    <p:sldId id="266" r:id="rId17"/>
    <p:sldId id="269" r:id="rId18"/>
    <p:sldId id="270" r:id="rId19"/>
    <p:sldId id="271" r:id="rId20"/>
    <p:sldId id="278" r:id="rId21"/>
    <p:sldId id="274" r:id="rId22"/>
    <p:sldId id="272" r:id="rId23"/>
    <p:sldId id="275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CC00"/>
    <a:srgbClr val="DEDEE2"/>
    <a:srgbClr val="66CCFF"/>
    <a:srgbClr val="FF0000"/>
    <a:srgbClr val="FF6600"/>
    <a:srgbClr val="34F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6" autoAdjust="0"/>
    <p:restoredTop sz="94660"/>
  </p:normalViewPr>
  <p:slideViewPr>
    <p:cSldViewPr>
      <p:cViewPr varScale="1">
        <p:scale>
          <a:sx n="65" d="100"/>
          <a:sy n="6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AF370-0C7B-4E6F-AD39-C06E39C4BAE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52C35E-C090-4651-918A-56E99DA6D8C9}">
      <dgm:prSet phldrT="[Текст]"/>
      <dgm:spPr/>
      <dgm:t>
        <a:bodyPr/>
        <a:lstStyle/>
        <a:p>
          <a:r>
            <a:rPr lang="ru-RU" dirty="0" smtClean="0"/>
            <a:t>Тогда</a:t>
          </a:r>
          <a:endParaRPr lang="ru-RU" dirty="0"/>
        </a:p>
      </dgm:t>
    </dgm:pt>
    <dgm:pt modelId="{31553151-960A-48B9-8857-764A3A1071C4}" type="parTrans" cxnId="{B92357B5-9D58-4F83-B226-B3EE64426667}">
      <dgm:prSet/>
      <dgm:spPr/>
      <dgm:t>
        <a:bodyPr/>
        <a:lstStyle/>
        <a:p>
          <a:endParaRPr lang="ru-RU"/>
        </a:p>
      </dgm:t>
    </dgm:pt>
    <dgm:pt modelId="{2CE616F5-413D-48AE-BD86-9568EADA819F}" type="sibTrans" cxnId="{B92357B5-9D58-4F83-B226-B3EE64426667}">
      <dgm:prSet/>
      <dgm:spPr/>
      <dgm:t>
        <a:bodyPr/>
        <a:lstStyle/>
        <a:p>
          <a:endParaRPr lang="ru-RU"/>
        </a:p>
      </dgm:t>
    </dgm:pt>
    <dgm:pt modelId="{4431904B-A7F3-411A-BB24-8DB00D37D3D2}">
      <dgm:prSet phldrT="[Текст]"/>
      <dgm:spPr/>
      <dgm:t>
        <a:bodyPr/>
        <a:lstStyle/>
        <a:p>
          <a:r>
            <a:rPr lang="ru-RU" dirty="0" smtClean="0"/>
            <a:t>Когда…</a:t>
          </a:r>
          <a:endParaRPr lang="ru-RU" dirty="0"/>
        </a:p>
      </dgm:t>
    </dgm:pt>
    <dgm:pt modelId="{F4BFB420-F424-4AC4-A3D2-635D343F1D47}" type="parTrans" cxnId="{7D4B5F52-4E3E-43CB-8B3E-B4358EBA4351}">
      <dgm:prSet/>
      <dgm:spPr/>
      <dgm:t>
        <a:bodyPr/>
        <a:lstStyle/>
        <a:p>
          <a:endParaRPr lang="ru-RU"/>
        </a:p>
      </dgm:t>
    </dgm:pt>
    <dgm:pt modelId="{0B3C49E8-8FBA-4305-A014-93AABCFD50DD}" type="sibTrans" cxnId="{7D4B5F52-4E3E-43CB-8B3E-B4358EBA4351}">
      <dgm:prSet/>
      <dgm:spPr/>
      <dgm:t>
        <a:bodyPr/>
        <a:lstStyle/>
        <a:p>
          <a:endParaRPr lang="ru-RU"/>
        </a:p>
      </dgm:t>
    </dgm:pt>
    <dgm:pt modelId="{CC269FF3-329A-4910-8612-C8DD43685FFC}">
      <dgm:prSet phldrT="[Текст]"/>
      <dgm:spPr/>
      <dgm:t>
        <a:bodyPr/>
        <a:lstStyle/>
        <a:p>
          <a:r>
            <a:rPr lang="ru-RU" dirty="0" smtClean="0"/>
            <a:t>Когда…</a:t>
          </a:r>
          <a:endParaRPr lang="ru-RU" dirty="0"/>
        </a:p>
      </dgm:t>
    </dgm:pt>
    <dgm:pt modelId="{EF396CF4-79B5-4D2F-8CBD-934F28B8106B}" type="parTrans" cxnId="{D65DE12F-2507-4019-B853-E5F431C0BBD3}">
      <dgm:prSet/>
      <dgm:spPr/>
      <dgm:t>
        <a:bodyPr/>
        <a:lstStyle/>
        <a:p>
          <a:endParaRPr lang="ru-RU"/>
        </a:p>
      </dgm:t>
    </dgm:pt>
    <dgm:pt modelId="{F2B7A96F-EBE7-43B3-BE4F-ED52036FA0F6}" type="sibTrans" cxnId="{D65DE12F-2507-4019-B853-E5F431C0BBD3}">
      <dgm:prSet/>
      <dgm:spPr/>
      <dgm:t>
        <a:bodyPr/>
        <a:lstStyle/>
        <a:p>
          <a:endParaRPr lang="ru-RU"/>
        </a:p>
      </dgm:t>
    </dgm:pt>
    <dgm:pt modelId="{65C1720D-96AA-4F0E-99B6-0FE82BFAC909}">
      <dgm:prSet phldrT="[Текст]"/>
      <dgm:spPr/>
      <dgm:t>
        <a:bodyPr/>
        <a:lstStyle/>
        <a:p>
          <a:r>
            <a:rPr lang="ru-RU" dirty="0" smtClean="0"/>
            <a:t>Когда…</a:t>
          </a:r>
          <a:endParaRPr lang="ru-RU" dirty="0"/>
        </a:p>
      </dgm:t>
    </dgm:pt>
    <dgm:pt modelId="{68CD0774-6BBF-453C-8426-C83B61345B1A}" type="parTrans" cxnId="{EA5C7C20-7473-4B38-8B0A-F6BA6D3F9EE3}">
      <dgm:prSet/>
      <dgm:spPr/>
      <dgm:t>
        <a:bodyPr/>
        <a:lstStyle/>
        <a:p>
          <a:endParaRPr lang="ru-RU"/>
        </a:p>
      </dgm:t>
    </dgm:pt>
    <dgm:pt modelId="{2FF77FA4-E36A-4FDC-8158-62947EF35BDA}" type="sibTrans" cxnId="{EA5C7C20-7473-4B38-8B0A-F6BA6D3F9EE3}">
      <dgm:prSet/>
      <dgm:spPr/>
      <dgm:t>
        <a:bodyPr/>
        <a:lstStyle/>
        <a:p>
          <a:endParaRPr lang="ru-RU"/>
        </a:p>
      </dgm:t>
    </dgm:pt>
    <dgm:pt modelId="{81386597-7FC2-40BF-8EA4-0E1A31939133}" type="pres">
      <dgm:prSet presAssocID="{93CAF370-0C7B-4E6F-AD39-C06E39C4BA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A6640-664C-4A76-AA5F-8B1CCE6E3A00}" type="pres">
      <dgm:prSet presAssocID="{3252C35E-C090-4651-918A-56E99DA6D8C9}" presName="centerShape" presStyleLbl="node0" presStyleIdx="0" presStyleCnt="1" custLinFactNeighborX="-2161" custLinFactNeighborY="-628"/>
      <dgm:spPr/>
      <dgm:t>
        <a:bodyPr/>
        <a:lstStyle/>
        <a:p>
          <a:endParaRPr lang="ru-RU"/>
        </a:p>
      </dgm:t>
    </dgm:pt>
    <dgm:pt modelId="{F7333A01-713E-4CFE-AE3B-6B9439AD1AB5}" type="pres">
      <dgm:prSet presAssocID="{F4BFB420-F424-4AC4-A3D2-635D343F1D4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78600F8-86E0-4337-8FF5-E233E52A846E}" type="pres">
      <dgm:prSet presAssocID="{4431904B-A7F3-411A-BB24-8DB00D37D3D2}" presName="node" presStyleLbl="node1" presStyleIdx="0" presStyleCnt="3" custRadScaleRad="124458" custRadScaleInc="25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C59B2-FDBF-4CCA-B7BC-9A0605613332}" type="pres">
      <dgm:prSet presAssocID="{EF396CF4-79B5-4D2F-8CBD-934F28B8106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34201D7-CEFC-4762-B024-42AE97C0DC90}" type="pres">
      <dgm:prSet presAssocID="{CC269FF3-329A-4910-8612-C8DD43685FFC}" presName="node" presStyleLbl="node1" presStyleIdx="1" presStyleCnt="3" custRadScaleRad="96115" custRadScaleInc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E883-22ED-403B-AC85-2AD8B5877908}" type="pres">
      <dgm:prSet presAssocID="{68CD0774-6BBF-453C-8426-C83B61345B1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9238904-3BE3-483D-9590-3F7E73BF836C}" type="pres">
      <dgm:prSet presAssocID="{65C1720D-96AA-4F0E-99B6-0FE82BFAC909}" presName="node" presStyleLbl="node1" presStyleIdx="2" presStyleCnt="3" custRadScaleRad="124434" custRadScaleInc="-25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DE12F-2507-4019-B853-E5F431C0BBD3}" srcId="{3252C35E-C090-4651-918A-56E99DA6D8C9}" destId="{CC269FF3-329A-4910-8612-C8DD43685FFC}" srcOrd="1" destOrd="0" parTransId="{EF396CF4-79B5-4D2F-8CBD-934F28B8106B}" sibTransId="{F2B7A96F-EBE7-43B3-BE4F-ED52036FA0F6}"/>
    <dgm:cxn modelId="{7D4B5F52-4E3E-43CB-8B3E-B4358EBA4351}" srcId="{3252C35E-C090-4651-918A-56E99DA6D8C9}" destId="{4431904B-A7F3-411A-BB24-8DB00D37D3D2}" srcOrd="0" destOrd="0" parTransId="{F4BFB420-F424-4AC4-A3D2-635D343F1D47}" sibTransId="{0B3C49E8-8FBA-4305-A014-93AABCFD50DD}"/>
    <dgm:cxn modelId="{B92357B5-9D58-4F83-B226-B3EE64426667}" srcId="{93CAF370-0C7B-4E6F-AD39-C06E39C4BAE3}" destId="{3252C35E-C090-4651-918A-56E99DA6D8C9}" srcOrd="0" destOrd="0" parTransId="{31553151-960A-48B9-8857-764A3A1071C4}" sibTransId="{2CE616F5-413D-48AE-BD86-9568EADA819F}"/>
    <dgm:cxn modelId="{8712B45F-FCBF-4DFD-9534-1B7D7CB08B95}" type="presOf" srcId="{CC269FF3-329A-4910-8612-C8DD43685FFC}" destId="{A34201D7-CEFC-4762-B024-42AE97C0DC90}" srcOrd="0" destOrd="0" presId="urn:microsoft.com/office/officeart/2005/8/layout/radial4"/>
    <dgm:cxn modelId="{EA5C7C20-7473-4B38-8B0A-F6BA6D3F9EE3}" srcId="{3252C35E-C090-4651-918A-56E99DA6D8C9}" destId="{65C1720D-96AA-4F0E-99B6-0FE82BFAC909}" srcOrd="2" destOrd="0" parTransId="{68CD0774-6BBF-453C-8426-C83B61345B1A}" sibTransId="{2FF77FA4-E36A-4FDC-8158-62947EF35BDA}"/>
    <dgm:cxn modelId="{2996D6F5-DB0C-4782-8B5A-D5BB94A6AE30}" type="presOf" srcId="{3252C35E-C090-4651-918A-56E99DA6D8C9}" destId="{F3BA6640-664C-4A76-AA5F-8B1CCE6E3A00}" srcOrd="0" destOrd="0" presId="urn:microsoft.com/office/officeart/2005/8/layout/radial4"/>
    <dgm:cxn modelId="{DC104B8F-F513-4647-88C4-50D324D99546}" type="presOf" srcId="{F4BFB420-F424-4AC4-A3D2-635D343F1D47}" destId="{F7333A01-713E-4CFE-AE3B-6B9439AD1AB5}" srcOrd="0" destOrd="0" presId="urn:microsoft.com/office/officeart/2005/8/layout/radial4"/>
    <dgm:cxn modelId="{B9337788-3E61-458E-A3A3-0E7CDDAEC612}" type="presOf" srcId="{68CD0774-6BBF-453C-8426-C83B61345B1A}" destId="{B030E883-22ED-403B-AC85-2AD8B5877908}" srcOrd="0" destOrd="0" presId="urn:microsoft.com/office/officeart/2005/8/layout/radial4"/>
    <dgm:cxn modelId="{33A701A6-672B-4903-8E7A-198B85F09A0F}" type="presOf" srcId="{65C1720D-96AA-4F0E-99B6-0FE82BFAC909}" destId="{39238904-3BE3-483D-9590-3F7E73BF836C}" srcOrd="0" destOrd="0" presId="urn:microsoft.com/office/officeart/2005/8/layout/radial4"/>
    <dgm:cxn modelId="{55C47573-4647-4638-AC24-34ECD082E900}" type="presOf" srcId="{4431904B-A7F3-411A-BB24-8DB00D37D3D2}" destId="{078600F8-86E0-4337-8FF5-E233E52A846E}" srcOrd="0" destOrd="0" presId="urn:microsoft.com/office/officeart/2005/8/layout/radial4"/>
    <dgm:cxn modelId="{68E9958E-DA5D-49CB-B00A-E2BC36FD5CF1}" type="presOf" srcId="{93CAF370-0C7B-4E6F-AD39-C06E39C4BAE3}" destId="{81386597-7FC2-40BF-8EA4-0E1A31939133}" srcOrd="0" destOrd="0" presId="urn:microsoft.com/office/officeart/2005/8/layout/radial4"/>
    <dgm:cxn modelId="{E3C87CE7-6CA1-4A66-BCEB-63D152D51C58}" type="presOf" srcId="{EF396CF4-79B5-4D2F-8CBD-934F28B8106B}" destId="{961C59B2-FDBF-4CCA-B7BC-9A0605613332}" srcOrd="0" destOrd="0" presId="urn:microsoft.com/office/officeart/2005/8/layout/radial4"/>
    <dgm:cxn modelId="{CD41FAA6-B854-4760-95BD-2A97A7485207}" type="presParOf" srcId="{81386597-7FC2-40BF-8EA4-0E1A31939133}" destId="{F3BA6640-664C-4A76-AA5F-8B1CCE6E3A00}" srcOrd="0" destOrd="0" presId="urn:microsoft.com/office/officeart/2005/8/layout/radial4"/>
    <dgm:cxn modelId="{F45C8534-7D1F-4F60-98FD-E00F606781C7}" type="presParOf" srcId="{81386597-7FC2-40BF-8EA4-0E1A31939133}" destId="{F7333A01-713E-4CFE-AE3B-6B9439AD1AB5}" srcOrd="1" destOrd="0" presId="urn:microsoft.com/office/officeart/2005/8/layout/radial4"/>
    <dgm:cxn modelId="{AE3DCEFE-A42E-41D3-8938-4E363BD1D3A0}" type="presParOf" srcId="{81386597-7FC2-40BF-8EA4-0E1A31939133}" destId="{078600F8-86E0-4337-8FF5-E233E52A846E}" srcOrd="2" destOrd="0" presId="urn:microsoft.com/office/officeart/2005/8/layout/radial4"/>
    <dgm:cxn modelId="{9BC8A535-5318-41B2-AFFF-A9DB869C5185}" type="presParOf" srcId="{81386597-7FC2-40BF-8EA4-0E1A31939133}" destId="{961C59B2-FDBF-4CCA-B7BC-9A0605613332}" srcOrd="3" destOrd="0" presId="urn:microsoft.com/office/officeart/2005/8/layout/radial4"/>
    <dgm:cxn modelId="{C58EB0AA-E40A-4193-BEDA-DC9E28548F21}" type="presParOf" srcId="{81386597-7FC2-40BF-8EA4-0E1A31939133}" destId="{A34201D7-CEFC-4762-B024-42AE97C0DC90}" srcOrd="4" destOrd="0" presId="urn:microsoft.com/office/officeart/2005/8/layout/radial4"/>
    <dgm:cxn modelId="{C5FCA542-4410-48E0-855B-19F6D4E7B7BA}" type="presParOf" srcId="{81386597-7FC2-40BF-8EA4-0E1A31939133}" destId="{B030E883-22ED-403B-AC85-2AD8B5877908}" srcOrd="5" destOrd="0" presId="urn:microsoft.com/office/officeart/2005/8/layout/radial4"/>
    <dgm:cxn modelId="{113A0A8C-A953-4A46-9567-7AE450CCCFBB}" type="presParOf" srcId="{81386597-7FC2-40BF-8EA4-0E1A31939133}" destId="{39238904-3BE3-483D-9590-3F7E73BF836C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25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25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0547-3B98-4E13-8182-1D4E7B7168F3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67FD-1248-4CE6-A54F-6741A780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A4029-0577-408B-A66F-709AFB84A2EB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D886-D6B3-4F50-ADA2-0EB331773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9F65A-EBD1-4A9A-AFEF-3D4A63CFFBB5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F444-B3B1-42DC-9602-6712B497E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992A-34D5-4D72-B5A1-47EBF5EF0262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761C-66F8-4CFA-9AAD-61A7AECA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7546-D896-4DE1-89B1-930CF0233302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4F8D6-CB3D-4FBF-9C86-C23CBA05F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2E2C-97E8-4A8E-A7EB-72413940AB7D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51FD-9FB2-4D11-8F12-E7C482BBD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412F-F617-414F-8784-51AA91D76131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900D3-EFEC-4511-A5E5-0292B3657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1722-1E34-4439-B063-AF3B5491CC88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5ED3-5890-4A1F-9C73-0659C3F0E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9FAF4-DA4D-4146-AAD9-C4D454792199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2DB7-650C-441D-A4A6-410B9F7D3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BBBD-8433-43D9-AA00-228E39D507E6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BC75-3531-457A-8C8A-486D7ADB9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2693-1423-4319-926C-D3F4FB5BB99B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F741-9F79-4BC2-9FD8-3A6CFF404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6B678-16C5-4A25-83E0-4FAE06CD65C1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DD05-3090-4CF6-A34B-3FEDDA4A5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155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5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6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6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6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6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6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5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15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15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C552D66-B570-4DCD-B327-5055105E3053}" type="datetimeFigureOut">
              <a:rPr lang="ru-RU"/>
              <a:pPr>
                <a:defRPr/>
              </a:pPr>
              <a:t>13.12.2008</a:t>
            </a:fld>
            <a:endParaRPr lang="ru-RU"/>
          </a:p>
        </p:txBody>
      </p:sp>
      <p:sp>
        <p:nvSpPr>
          <p:cNvPr id="1515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1B3DF34-A4D2-4F96-BF5B-EB8D6738A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6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ru.wikipedia.org/wiki/%D0%98%D0%B7%D0%BE%D0%B1%D1%80%D0%B0%D0%B6%D0%B5%D0%BD%D0%B8%D0%B5:Volga_river_from_NASA_satellit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7%D0%BE%D0%B1%D1%80%D0%B0%D0%B6%D0%B5%D0%BD%D0%B8%D0%B5:Rzhev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ru.wikipedia.org/wiki/%D0%98%D0%B7%D0%BE%D0%B1%D1%80%D0%B0%D0%B6%D0%B5%D0%BD%D0%B8%D0%B5:The_Bridge_through_the_Volga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ru.wikipedia.org/wiki/%D0%98%D0%B7%D0%BE%D0%B1%D1%80%D0%B0%D0%B6%D0%B5%D0%BD%D0%B8%D0%B5:Archangel_Cathedral_and_Monument_to_Prince_Yury_Vsevolodovich_and_Bishop_Simon_Suzdalsk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14818"/>
            <a:ext cx="3071802" cy="230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188913"/>
            <a:ext cx="8713787" cy="9540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Имя нам – Россия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4810" y="4071942"/>
            <a:ext cx="4714908" cy="250030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Franklin Gothic Medium" pitchFamily="34" charset="0"/>
              </a:rPr>
              <a:t>Интегрированный  урок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Franklin Gothic Medium" pitchFamily="34" charset="0"/>
              </a:rPr>
              <a:t> русского  языка  и  географии</a:t>
            </a:r>
            <a:endParaRPr lang="en-US" sz="2400" dirty="0" smtClean="0">
              <a:latin typeface="Franklin Gothic Medium" pitchFamily="34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Franklin Gothic Medium" pitchFamily="34" charset="0"/>
              </a:rPr>
              <a:t>«География в русских пословицах»      </a:t>
            </a:r>
            <a:endParaRPr lang="en-US" sz="2400" b="1" i="1" dirty="0" smtClean="0">
              <a:solidFill>
                <a:srgbClr val="FFFF00"/>
              </a:solidFill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              </a:t>
            </a:r>
            <a:endParaRPr lang="en-US" sz="1900" dirty="0" smtClean="0"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Учитель  географии - Баскакова  С. И. </a:t>
            </a:r>
            <a:endParaRPr lang="en-US" sz="1900" dirty="0" smtClean="0">
              <a:latin typeface="Franklin Gothic Medium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Учитель русского языка  -  Круглова О. 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Franklin Gothic Medium" pitchFamily="34" charset="0"/>
              </a:rPr>
              <a:t>           </a:t>
            </a:r>
          </a:p>
        </p:txBody>
      </p:sp>
      <p:pic>
        <p:nvPicPr>
          <p:cNvPr id="3078" name="Picture 7" descr="p9_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3305">
            <a:off x="3482975" y="1568450"/>
            <a:ext cx="2736850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au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1051">
            <a:off x="519113" y="18923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66CCFF"/>
                </a:solidFill>
              </a:rPr>
              <a:t>Россия – страна городская или сельская?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Деревень – 153 тыс.         27% живёт в сёлах (40 млн.чел)</a:t>
            </a:r>
          </a:p>
          <a:p>
            <a:pPr eaLnBrk="1" hangingPunct="1">
              <a:defRPr/>
            </a:pPr>
            <a:r>
              <a:rPr lang="ru-RU" sz="2000" dirty="0" smtClean="0"/>
              <a:t>Городов – 1087                73% живёт в городах (108 млн.)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800" i="1" u="sng" dirty="0" smtClean="0">
                <a:solidFill>
                  <a:schemeClr val="tx2">
                    <a:lumMod val="90000"/>
                  </a:schemeClr>
                </a:solidFill>
              </a:rPr>
              <a:t>Типы городов: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i="1" u="sng" dirty="0" smtClean="0"/>
          </a:p>
          <a:p>
            <a:pPr eaLnBrk="1" hangingPunct="1">
              <a:defRPr/>
            </a:pPr>
            <a:r>
              <a:rPr lang="ru-RU" sz="2000" dirty="0" smtClean="0"/>
              <a:t>По численности населения (малые, средние, большие, крупные, крупнейшие, города-миллионеры).</a:t>
            </a:r>
          </a:p>
          <a:p>
            <a:pPr eaLnBrk="1" hangingPunct="1">
              <a:defRPr/>
            </a:pPr>
            <a:r>
              <a:rPr lang="ru-RU" sz="2000" dirty="0" smtClean="0"/>
              <a:t>По времени возникновения (древние, старые, новые).</a:t>
            </a:r>
          </a:p>
          <a:p>
            <a:pPr eaLnBrk="1" hangingPunct="1">
              <a:defRPr/>
            </a:pPr>
            <a:r>
              <a:rPr lang="ru-RU" sz="2000" dirty="0" smtClean="0"/>
              <a:t>По выполняемым функциям (столицы, промышленные или транспортные центры, </a:t>
            </a:r>
            <a:r>
              <a:rPr lang="ru-RU" sz="2000" dirty="0" err="1" smtClean="0"/>
              <a:t>наукограды</a:t>
            </a:r>
            <a:r>
              <a:rPr lang="ru-RU" sz="2000" dirty="0" smtClean="0"/>
              <a:t>, города-курорты).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1643050"/>
            <a:ext cx="4857784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 Руси </a:t>
            </a:r>
            <a:r>
              <a:rPr lang="ru-RU" sz="3200" b="1" dirty="0" smtClean="0">
                <a:solidFill>
                  <a:srgbClr val="FFCC00"/>
                </a:solidFill>
              </a:rPr>
              <a:t>Новгород </a:t>
            </a:r>
            <a:r>
              <a:rPr lang="ru-RU" sz="3200" dirty="0" smtClean="0"/>
              <a:t>- отец, </a:t>
            </a:r>
            <a:r>
              <a:rPr lang="ru-RU" sz="3200" b="1" dirty="0" smtClean="0">
                <a:solidFill>
                  <a:srgbClr val="FFCC00"/>
                </a:solidFill>
              </a:rPr>
              <a:t>Москва </a:t>
            </a:r>
            <a:r>
              <a:rPr lang="ru-RU" sz="3200" dirty="0" smtClean="0"/>
              <a:t>- сердце, </a:t>
            </a:r>
            <a:r>
              <a:rPr lang="ru-RU" sz="3200" b="1" dirty="0" smtClean="0">
                <a:solidFill>
                  <a:srgbClr val="FFCC00"/>
                </a:solidFill>
              </a:rPr>
              <a:t>Петербург </a:t>
            </a:r>
            <a:r>
              <a:rPr lang="ru-RU" sz="3200" dirty="0" smtClean="0"/>
              <a:t>- голова.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/>
          </a:bodyPr>
          <a:lstStyle/>
          <a:p>
            <a:pPr algn="ctr" eaLnBrk="1" hangingPunct="1">
              <a:defRPr/>
            </a:pPr>
            <a:r>
              <a:rPr lang="ru-RU" sz="3900" dirty="0" smtClean="0">
                <a:solidFill>
                  <a:srgbClr val="FF6600"/>
                </a:solidFill>
              </a:rPr>
              <a:t>Города  России в  русских  пословицах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928813"/>
            <a:ext cx="4786312" cy="22145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На Руси … - отец, … - сердце, ... -голова.</a:t>
            </a:r>
          </a:p>
        </p:txBody>
      </p:sp>
      <p:pic>
        <p:nvPicPr>
          <p:cNvPr id="12293" name="Picture 5" descr="ms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929063"/>
            <a:ext cx="3540125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5" name="Picture 7" descr="Вид на город с башни Кокуй Новгородского крем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143375"/>
            <a:ext cx="3552825" cy="2500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p8_3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785938"/>
            <a:ext cx="3571875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/>
          </a:bodyPr>
          <a:lstStyle/>
          <a:p>
            <a:pPr eaLnBrk="1" hangingPunct="1">
              <a:defRPr/>
            </a:pPr>
            <a:r>
              <a:rPr lang="ru-RU" sz="3900" smtClean="0"/>
              <a:t>Москва. Санкт - Петербург. Великий Новгород.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1928813"/>
            <a:ext cx="786288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Основан в 1703 году Петром </a:t>
            </a:r>
            <a:r>
              <a:rPr lang="en-US" sz="2600" dirty="0" smtClean="0"/>
              <a:t>I</a:t>
            </a:r>
            <a:r>
              <a:rPr lang="ru-RU" sz="26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Упомянут в летописи в 1147 году. Основал Юрий Долгорукий.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Упомянут в летописи в 859 году. Основан Ярославом Мудрым.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Находится на </a:t>
            </a:r>
            <a:r>
              <a:rPr lang="ru-RU" sz="2600" dirty="0" err="1" smtClean="0"/>
              <a:t>Приильменской</a:t>
            </a:r>
            <a:r>
              <a:rPr lang="ru-RU" sz="2600" dirty="0" smtClean="0"/>
              <a:t> низменности на берегах реки Волхов, близ озера Ильмень.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Расположен в Европейской части РФ, в междуречье Оки и Волги.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600" dirty="0" smtClean="0"/>
              <a:t>Находится на северо-западе Европейской части России на реке Неве и побережье Финского залива Балтийского моря.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285750"/>
            <a:ext cx="7543800" cy="635793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 В древности это второй по значению центр Киевской Руси. Управляло городом</a:t>
            </a:r>
            <a:r>
              <a:rPr lang="ru-RU" sz="1800" u="sng" dirty="0" smtClean="0">
                <a:solidFill>
                  <a:schemeClr val="tx2">
                    <a:lumMod val="90000"/>
                  </a:schemeClr>
                </a:solidFill>
              </a:rPr>
              <a:t> вече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- народное собрание. Жители писали на берёсте. История города расцвечена сказаниями, легендами, былинами о Василии Буслаеве, Садко. Ныне этот город – крупный промышленный и торговый центр. Его памятники включены в Список объектов Всемирного наследия.</a:t>
            </a:r>
          </a:p>
          <a:p>
            <a:pPr eaLnBrk="1" hangingPunct="1">
              <a:defRPr/>
            </a:pPr>
            <a:endParaRPr lang="ru-RU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Более 200 лет город был столицей России. Здесь произошли Февральская и Октябрьская революции. В годы Великой Отечественной войны город выдержал 900-дневную осаду немецких войск. Четырежды  переименовывался. Сейчас этот город - второй по значимости в стране, Северная столица России, морской порт, центр кораблестроения.</a:t>
            </a:r>
          </a:p>
          <a:p>
            <a:pPr eaLnBrk="1" hangingPunct="1">
              <a:defRPr/>
            </a:pPr>
            <a:endParaRPr lang="ru-RU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За историю своего существования город несколько раз был охвачен огнём и разорён монголо-татарами, но вновь отстроен. В 1380 году близ этого города произошла Куликовская Битва. Его правителями были: сын Александра Невского -Даниил Александрович, Иван </a:t>
            </a:r>
            <a:r>
              <a:rPr lang="ru-RU" sz="1800" dirty="0" err="1" smtClean="0">
                <a:solidFill>
                  <a:schemeClr val="tx2">
                    <a:lumMod val="90000"/>
                  </a:schemeClr>
                </a:solidFill>
              </a:rPr>
              <a:t>Калита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, Дмитрий Донской. Сейчас это крупнейший по численности населения город в Европе. Здесь находится ПОСТ № 1 – главный пост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7543800" cy="3195638"/>
          </a:xfrm>
        </p:spPr>
        <p:txBody>
          <a:bodyPr lIns="45720" rIns="45720"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Москва</a:t>
            </a:r>
            <a:r>
              <a:rPr lang="ru-RU" sz="3900" dirty="0" smtClean="0"/>
              <a:t/>
            </a:r>
            <a:br>
              <a:rPr lang="ru-RU" sz="39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Санкт - Петербург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Великий Новгород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3286124"/>
            <a:ext cx="5500726" cy="35718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В красном поле два серебряных якоря, положенные крестом, а на них золотой скипетр.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err="1" smtClean="0"/>
              <a:t>Святый</a:t>
            </a:r>
            <a:r>
              <a:rPr lang="ru-RU" sz="2000" dirty="0" smtClean="0"/>
              <a:t> Георгий на коне, в красном поле, поражающий </a:t>
            </a:r>
            <a:r>
              <a:rPr lang="ru-RU" sz="2000" dirty="0" err="1" smtClean="0"/>
              <a:t>копием</a:t>
            </a:r>
            <a:r>
              <a:rPr lang="ru-RU" sz="2000" dirty="0" smtClean="0"/>
              <a:t> чёрного змия.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В серебряном  поле  златые кресла с лежащею красной подушкою, на коей крестообразно с правой стороны скипетр, а с левой крест, наверху кресла подсвечник, с тремя горящими свечами, а по сторонам - стоящие два медведя.</a:t>
            </a:r>
          </a:p>
        </p:txBody>
      </p:sp>
      <p:pic>
        <p:nvPicPr>
          <p:cNvPr id="15364" name="Picture 2" descr="G:\города  россии\Coat_of_Arms_of_Saint_Petersburg_large_%282003%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17478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G:\города  россии\Coat_of_Arms_of_Veliky_Novgorod_%281781%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3116"/>
            <a:ext cx="20161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G:\города  россии\Gerb-moskv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000636"/>
            <a:ext cx="13906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8385 -0.6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5278 L 0.16319 -0.2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07673 0.3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/>
          <a:lstStyle/>
          <a:p>
            <a:pPr eaLnBrk="1" hangingPunct="1">
              <a:defRPr/>
            </a:pPr>
            <a:r>
              <a:rPr lang="ru-RU" sz="4000" smtClean="0"/>
              <a:t>Москва. Санкт- Петербург.</a:t>
            </a:r>
            <a:br>
              <a:rPr lang="ru-RU" sz="4000" smtClean="0"/>
            </a:br>
            <a:r>
              <a:rPr lang="ru-RU" sz="4000" smtClean="0"/>
              <a:t>Великий Новгород.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Не  разом … строилась.</a:t>
            </a:r>
          </a:p>
          <a:p>
            <a:pPr eaLnBrk="1" hangingPunct="1">
              <a:defRPr/>
            </a:pPr>
            <a:r>
              <a:rPr lang="ru-RU" dirty="0" smtClean="0"/>
              <a:t>Галдели,  да … проглядели. </a:t>
            </a:r>
          </a:p>
          <a:p>
            <a:pPr eaLnBrk="1" hangingPunct="1">
              <a:defRPr/>
            </a:pPr>
            <a:r>
              <a:rPr lang="ru-RU" dirty="0" smtClean="0"/>
              <a:t>… женится, … замуж  идёт.</a:t>
            </a:r>
          </a:p>
          <a:p>
            <a:pPr eaLnBrk="1" hangingPunct="1">
              <a:defRPr/>
            </a:pPr>
            <a:r>
              <a:rPr lang="ru-RU" dirty="0" smtClean="0"/>
              <a:t>… верстой  далека,  да  сердцу  рядом.</a:t>
            </a:r>
          </a:p>
          <a:p>
            <a:pPr eaLnBrk="1" hangingPunct="1">
              <a:defRPr/>
            </a:pPr>
            <a:r>
              <a:rPr lang="ru-RU" dirty="0" smtClean="0"/>
              <a:t>… создана  веками,</a:t>
            </a:r>
            <a:r>
              <a:rPr lang="en-US" dirty="0" smtClean="0"/>
              <a:t> </a:t>
            </a:r>
            <a:r>
              <a:rPr lang="ru-RU" dirty="0" smtClean="0"/>
              <a:t>… миллионами.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Москва. Санкт – Петербург.</a:t>
            </a:r>
            <a:br>
              <a:rPr lang="ru-RU" sz="4000" smtClean="0"/>
            </a:br>
            <a:r>
              <a:rPr lang="ru-RU" sz="4000" smtClean="0"/>
              <a:t>Великий  Новгород.</a:t>
            </a:r>
          </a:p>
        </p:txBody>
      </p:sp>
      <p:pic>
        <p:nvPicPr>
          <p:cNvPr id="17412" name="Picture 6" descr="k_333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1923370" cy="271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7" descr="s00005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2066925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8" descr="s_513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857364"/>
            <a:ext cx="1714529" cy="232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9" descr="s_900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71678"/>
            <a:ext cx="1928826" cy="239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15" descr="Собор святой Софи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3071802" y="4714884"/>
            <a:ext cx="2519362" cy="1893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1928802"/>
            <a:ext cx="1771650" cy="243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714884"/>
            <a:ext cx="2376487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2000232" y="335756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929058" y="40719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86512" y="40719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429652" y="400050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000232" y="614364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429256" y="614364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358214" y="614364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Города  России в русских  пословицах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Ехал в город Казань, а приехал в Рязань.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Один глаз на нас, а другой в город Арзамас.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Новгород Нижний – сосед Москве ближний.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Хвалится Казань осетрами, а Сибирь соболями.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304800"/>
            <a:ext cx="7129463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66CCFF"/>
                </a:solidFill>
              </a:rPr>
              <a:t>Великая русская река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14563"/>
            <a:ext cx="7207250" cy="40719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Протекает по Европейской части России.</a:t>
            </a:r>
          </a:p>
          <a:p>
            <a:pPr eaLnBrk="1" hangingPunct="1">
              <a:defRPr/>
            </a:pPr>
            <a:r>
              <a:rPr lang="ru-RU" sz="2400" dirty="0" smtClean="0"/>
              <a:t>Древние названия: «Ра»-щедрая, «</a:t>
            </a:r>
            <a:r>
              <a:rPr lang="ru-RU" sz="2400" dirty="0" err="1" smtClean="0"/>
              <a:t>Атель</a:t>
            </a:r>
            <a:r>
              <a:rPr lang="ru-RU" sz="2400" dirty="0" smtClean="0"/>
              <a:t>»-великая река.</a:t>
            </a:r>
          </a:p>
          <a:p>
            <a:pPr eaLnBrk="1" hangingPunct="1">
              <a:defRPr/>
            </a:pPr>
            <a:r>
              <a:rPr lang="ru-RU" sz="2400" dirty="0" smtClean="0"/>
              <a:t>Исток – Валдайская возвышенность.</a:t>
            </a:r>
          </a:p>
          <a:p>
            <a:pPr eaLnBrk="1" hangingPunct="1">
              <a:defRPr/>
            </a:pPr>
            <a:r>
              <a:rPr lang="ru-RU" sz="2400" dirty="0" smtClean="0"/>
              <a:t>Устье – Каспийское море.</a:t>
            </a:r>
          </a:p>
          <a:p>
            <a:pPr eaLnBrk="1" hangingPunct="1">
              <a:defRPr/>
            </a:pPr>
            <a:r>
              <a:rPr lang="ru-RU" sz="2400" dirty="0" smtClean="0"/>
              <a:t>Крупнейшая в Европе. Длина 3530 км. Принимает 200 притоков.</a:t>
            </a:r>
          </a:p>
          <a:p>
            <a:pPr eaLnBrk="1" hangingPunct="1">
              <a:defRPr/>
            </a:pPr>
            <a:r>
              <a:rPr lang="ru-RU" sz="2400" dirty="0" smtClean="0"/>
              <a:t>Имеет важное транспортное значение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5892" name="Рисунок 1" descr="Вид Волги со спутника NASA. Показаны основные города на средней и нижней Волге.">
            <a:hlinkClick r:id="rId2" tooltip="&quot;Вид Волги со спутника NASA. Показаны основные города на средней и нижней Волге.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1785938"/>
            <a:ext cx="2001837" cy="243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5894" name="Рисунок 1" descr="Мост, соединяющий Саратов и Энгельс">
            <a:hlinkClick r:id="rId4" tooltip="&quot;Мост, соединяющий Саратов и Энгельс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643438"/>
            <a:ext cx="2484438" cy="1852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5895" name="Рисунок 5" descr="Волга в Ржеве, первом городе от истока. Фото начала XX века.">
            <a:hlinkClick r:id="rId6" tooltip="&quot;Волга в Ржеве, первом городе от истока. Фото начала XX века.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1909762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	 </a:t>
            </a:r>
            <a:r>
              <a:rPr lang="ru-RU" dirty="0" smtClean="0">
                <a:solidFill>
                  <a:srgbClr val="FFCC00"/>
                </a:solidFill>
              </a:rPr>
              <a:t>Арзамас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85875"/>
            <a:ext cx="6858030" cy="42862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Основан в 1552 году Иваном Грозным.</a:t>
            </a:r>
          </a:p>
          <a:p>
            <a:pPr eaLnBrk="1" hangingPunct="1">
              <a:defRPr/>
            </a:pPr>
            <a:r>
              <a:rPr lang="ru-RU" sz="2400" dirty="0" smtClean="0"/>
              <a:t>«Эрзя» и «Мазы» - красивый.</a:t>
            </a:r>
          </a:p>
          <a:p>
            <a:pPr eaLnBrk="1" hangingPunct="1">
              <a:defRPr/>
            </a:pPr>
            <a:r>
              <a:rPr lang="ru-RU" sz="2400" dirty="0" smtClean="0"/>
              <a:t>В древности славился кожевенным, скорняжным, салотопенным, войлочным ремёслами и знаменитыми </a:t>
            </a:r>
            <a:r>
              <a:rPr lang="ru-RU" sz="2400" dirty="0" err="1" smtClean="0"/>
              <a:t>арзамасскими</a:t>
            </a:r>
            <a:r>
              <a:rPr lang="ru-RU" sz="2400" dirty="0" smtClean="0"/>
              <a:t> гусями.</a:t>
            </a:r>
          </a:p>
          <a:p>
            <a:pPr eaLnBrk="1" hangingPunct="1">
              <a:defRPr/>
            </a:pPr>
            <a:r>
              <a:rPr lang="ru-RU" sz="2400" dirty="0" smtClean="0"/>
              <a:t>Сейчас «город румяных куполов» - построено свыше 20 церковных зданий.</a:t>
            </a:r>
          </a:p>
        </p:txBody>
      </p:sp>
      <p:pic>
        <p:nvPicPr>
          <p:cNvPr id="20484" name="Picture 4" descr="Coat_of_Arms_of_Arzamas_%28Nizhny_Novgorod_oblast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18843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00438"/>
            <a:ext cx="2374900" cy="264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6918" name="Picture 6" descr="250px-Resurrection_Cathedral_Arzam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643446"/>
            <a:ext cx="2571768" cy="1933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6919" name="Picture 7" descr="250px-%D0%A6%D0%B5%D1%80%D0%BA%D0%BE%D0%B2%D1%8C_%D0%B6%D0%B8%D0%B2%D0%BE%D0%BD%D0%BE%D1%81%D0%BD%D0%BE%D0%B3%D0%BE_%D0%B8%D1%81%D1%82%D0%BE%D1%87%D0%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643446"/>
            <a:ext cx="2700338" cy="203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G:\SWScan0025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3267074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5" descr="G:\SWScan0025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86190"/>
            <a:ext cx="3311525" cy="216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358188" cy="809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“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Родина-это очень много…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”</a:t>
            </a:r>
            <a:endParaRPr lang="ru-RU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9" name="Picture 11" descr="reco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29368">
            <a:off x="325346" y="1876650"/>
            <a:ext cx="3000396" cy="214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3" descr="120px-Russie_-_Moscou_-_Novodevichy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357694"/>
            <a:ext cx="3071834" cy="230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357688" y="1214438"/>
            <a:ext cx="4572000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/>
              <a:t>Нет в мире краше родины нашей.</a:t>
            </a:r>
          </a:p>
          <a:p>
            <a:pPr algn="ctr">
              <a:defRPr/>
            </a:pPr>
            <a:r>
              <a:rPr lang="ru-RU" dirty="0"/>
              <a:t>		</a:t>
            </a:r>
            <a:r>
              <a:rPr lang="ru-RU" i="1" dirty="0"/>
              <a:t>Русская пословица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8" y="2500313"/>
            <a:ext cx="5143500" cy="1071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FF00"/>
                </a:solidFill>
              </a:rPr>
              <a:t>Из чего же вырастает огромная человеческая любовь ко всему, что умещается в одном слове – РОДИНА?..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Рисунок 4" descr="Памятник князю Юрию Всеволодовичу и епископу Симону Суздальскому у Архангельского собора в Кремле">
            <a:hlinkClick r:id="rId2" tooltip="&quot;Памятник князю Юрию Всеволодовичу и епископу Симону Суздальскому у Архангельского собора в Кремле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643314"/>
            <a:ext cx="331166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Нижний Новгород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6035686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Основан в 1221 году князем Юрием Всеволодовичем.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Играл роль сторожевого поста, имел постоянное войско, являлся местом сбора при походах на Казанское ханство.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Широкую известность получил благодаря ежегодным ярмаркам.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В период с 1932 по 1990 годы носил название Горький.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Город Д.Пожарского, В.И.Даля, В.Г.Короленко, А.С.Попова, А.Д.Сахарова.</a:t>
            </a:r>
          </a:p>
        </p:txBody>
      </p:sp>
      <p:pic>
        <p:nvPicPr>
          <p:cNvPr id="24580" name="Picture 4" descr="Coat_of_arms_Nizhny_Novgor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00042"/>
            <a:ext cx="197526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543800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DEDEE2"/>
                </a:solidFill>
              </a:rPr>
              <a:t>Казань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3" y="1214438"/>
            <a:ext cx="742955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Основан в 1777 году булгарами.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 древности – Новый Булгар.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 1552 году завоёван Иваном </a:t>
            </a:r>
            <a:r>
              <a:rPr lang="en-US" sz="2400" dirty="0" smtClean="0"/>
              <a:t>IV</a:t>
            </a:r>
            <a:r>
              <a:rPr lang="ru-RU" sz="2400" dirty="0" smtClean="0"/>
              <a:t>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присоединён к Русскому государству.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Город Н.И. Лобачевского, А.М. Бутлерова,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Г.Р. Державина, Ф.И. Шаляпина,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Н.И. Заболоцкого.</a:t>
            </a:r>
          </a:p>
        </p:txBody>
      </p:sp>
      <p:pic>
        <p:nvPicPr>
          <p:cNvPr id="22532" name="Picture 5" descr="Coat_of_Arms_of_Kazan_%28Tatarstan%29_%282004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14312"/>
            <a:ext cx="1732049" cy="29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Рисунок 15" descr="http://www.kitaphane.ru/ebooks/15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6" y="3714751"/>
            <a:ext cx="2309160" cy="2786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143380"/>
            <a:ext cx="2143125" cy="238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786190"/>
            <a:ext cx="243865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643446"/>
            <a:ext cx="352425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83818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Саратов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8115330" cy="502445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Основан в 1590 году как крепость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для охраны Волжского пути.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«Сары» - жёлтый, «</a:t>
            </a:r>
            <a:r>
              <a:rPr lang="ru-RU" sz="2400" dirty="0" err="1" smtClean="0"/>
              <a:t>тау</a:t>
            </a:r>
            <a:r>
              <a:rPr lang="ru-RU" sz="2400" dirty="0" smtClean="0"/>
              <a:t>» - гора.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В древности был пунктом охраны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Волжского торгового пути, центром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хлебопашества, огородничества, рыболовства и охоты.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Сейчас – крупный промышленный центр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	со множеством культурных и образовательных учреждений.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21509" name="Picture 4" descr="Coat_of_Arms_of_Saratov_%281781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14313"/>
            <a:ext cx="192881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500563"/>
            <a:ext cx="3286125" cy="218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428625"/>
            <a:ext cx="4000500" cy="9096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FFC000"/>
                </a:solidFill>
              </a:rPr>
              <a:t>Рязань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928934"/>
            <a:ext cx="5786478" cy="35623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До 1237 года – центр Рязанского княжества.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В 1237 году разрушен монголо-татарами.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С 1778 года называется Рязанью.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В древности центр полотняного, кожевенного, лесопильного, пивоваренного производства.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В городе действуют старейшие в России типография и драматический театр. Сейчас – многоотраслевой  промышленный центр.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Близ города находится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музей-заповедник  С.А. Есенина.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23556" name="Picture 4" descr="69px-Coat_of_Arms_of_Ryazan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928670"/>
            <a:ext cx="1714512" cy="24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3" name="Picture 5" descr="220px-Ryazan_drama_the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3207075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8" descr="Есен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5" y="4071942"/>
            <a:ext cx="2875957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304800"/>
            <a:ext cx="4752980" cy="143192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981200"/>
            <a:ext cx="4548218" cy="4448196"/>
          </a:xfrm>
        </p:spPr>
        <p:txBody>
          <a:bodyPr/>
          <a:lstStyle/>
          <a:p>
            <a:r>
              <a:rPr lang="ru-RU" sz="2400" b="1" u="sng" dirty="0" smtClean="0"/>
              <a:t>География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Опираясь на знания, полученные на уроке, </a:t>
            </a:r>
            <a:r>
              <a:rPr lang="ru-RU" sz="2000" dirty="0" smtClean="0"/>
              <a:t>заполните </a:t>
            </a:r>
            <a:r>
              <a:rPr lang="ru-RU" sz="2000" dirty="0" smtClean="0"/>
              <a:t>таблицу  «Города России». 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000" i="1" u="sng" dirty="0" smtClean="0">
                <a:solidFill>
                  <a:schemeClr val="tx2"/>
                </a:solidFill>
              </a:rPr>
              <a:t>Для справки:</a:t>
            </a:r>
          </a:p>
          <a:p>
            <a:pPr>
              <a:buNone/>
            </a:pPr>
            <a:r>
              <a:rPr lang="ru-RU" sz="2000" i="1" dirty="0" smtClean="0"/>
              <a:t>	</a:t>
            </a:r>
            <a:r>
              <a:rPr lang="ru-RU" sz="2000" i="1" dirty="0" smtClean="0">
                <a:solidFill>
                  <a:srgbClr val="FFCC00"/>
                </a:solidFill>
              </a:rPr>
              <a:t>Ассоциативный </a:t>
            </a:r>
            <a:r>
              <a:rPr lang="ru-RU" sz="2000" i="1" dirty="0" smtClean="0"/>
              <a:t>– устанавливаемый по ассоциации.</a:t>
            </a:r>
          </a:p>
          <a:p>
            <a:pPr>
              <a:buNone/>
            </a:pPr>
            <a:r>
              <a:rPr lang="ru-RU" sz="2000" i="1" dirty="0" smtClean="0"/>
              <a:t>	</a:t>
            </a:r>
            <a:r>
              <a:rPr lang="ru-RU" sz="2000" i="1" dirty="0" smtClean="0">
                <a:solidFill>
                  <a:srgbClr val="FFCC00"/>
                </a:solidFill>
              </a:rPr>
              <a:t>Ассоциация </a:t>
            </a:r>
            <a:r>
              <a:rPr lang="ru-RU" sz="2000" i="1" dirty="0" smtClean="0"/>
              <a:t>– связь между отдельными представлениями,  при которой одно из представлений вызывает другое.</a:t>
            </a:r>
            <a:endParaRPr lang="ru-RU" sz="2000" i="1" dirty="0"/>
          </a:p>
        </p:txBody>
      </p:sp>
      <p:pic>
        <p:nvPicPr>
          <p:cNvPr id="7" name="Рисунок 6" descr="Alafot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28"/>
            <a:ext cx="2214578" cy="141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014818" cy="4662510"/>
          </a:xfrm>
        </p:spPr>
        <p:txBody>
          <a:bodyPr/>
          <a:lstStyle/>
          <a:p>
            <a:r>
              <a:rPr lang="ru-RU" sz="2400" b="1" u="sng" smtClean="0"/>
              <a:t>Русский язык</a:t>
            </a:r>
            <a:endParaRPr lang="ru-RU" sz="2400" b="1" u="sng" dirty="0" smtClean="0"/>
          </a:p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1800" dirty="0" smtClean="0"/>
              <a:t> </a:t>
            </a:r>
            <a:r>
              <a:rPr lang="ru-RU" sz="1800" dirty="0" smtClean="0"/>
              <a:t>Перечитав текст К.Г.Паустовского «Города России», определите </a:t>
            </a:r>
            <a:r>
              <a:rPr lang="ru-RU" sz="1800" dirty="0" err="1" smtClean="0"/>
              <a:t>микротемы</a:t>
            </a:r>
            <a:r>
              <a:rPr lang="ru-RU" sz="1800" dirty="0" smtClean="0"/>
              <a:t> каждого абзаца и впишите их в схему. Объясните, как отражены в схеме структура текста и способы связи его частей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Вставьте пропущенные буквы, распределите слова с пропущенными буквами в две группы по одинаковым орфограммам, обозначив их сверху цифрами 1, 2.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42875"/>
            <a:ext cx="8786812" cy="1593850"/>
          </a:xfrm>
        </p:spPr>
        <p:txBody>
          <a:bodyPr lIns="45720" rIns="45720"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				</a:t>
            </a:r>
            <a:r>
              <a:rPr lang="ru-RU" sz="2400" dirty="0" smtClean="0">
                <a:solidFill>
                  <a:srgbClr val="FFC000"/>
                </a:solidFill>
              </a:rPr>
              <a:t>Без корня и полынь не растёт.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						 </a:t>
            </a:r>
            <a:r>
              <a:rPr lang="ru-RU" sz="2000" i="1" dirty="0" smtClean="0">
                <a:solidFill>
                  <a:srgbClr val="FFC000"/>
                </a:solidFill>
              </a:rPr>
              <a:t>Русская пословица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Корни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– это наша история</a:t>
            </a:r>
          </a:p>
        </p:txBody>
      </p:sp>
      <p:pic>
        <p:nvPicPr>
          <p:cNvPr id="8195" name="Содержимое 3" descr="67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24513" y="2149475"/>
            <a:ext cx="2952750" cy="26860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3" descr="G:\p66_2_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00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G:\savanna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643438"/>
            <a:ext cx="29352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G:\SWScan0025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4214813"/>
            <a:ext cx="1714500" cy="23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2" descr="G:\c7_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214813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6" descr="Собор святой Софи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1857375"/>
            <a:ext cx="2719387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Россия – страна азиатская или европейская?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22% территории – Европа           78% населения – Европа</a:t>
            </a:r>
          </a:p>
          <a:p>
            <a:pPr eaLnBrk="1" hangingPunct="1">
              <a:defRPr/>
            </a:pPr>
            <a:r>
              <a:rPr lang="ru-RU" sz="2000" dirty="0" smtClean="0"/>
              <a:t>78% территории – Азия               22% населения – Азия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6148" name="Picture 5" descr="Евро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2727325" cy="34559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9" name="Picture 6" descr="Аз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2769830" cy="3500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04800"/>
            <a:ext cx="8358246" cy="2266944"/>
          </a:xfrm>
        </p:spPr>
        <p:txBody>
          <a:bodyPr lIns="45720" rIns="45720">
            <a:normAutofit/>
          </a:bodyPr>
          <a:lstStyle/>
          <a:p>
            <a:pPr algn="r" eaLnBrk="1" hangingPunct="1"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Истинная любовь к родной стране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немыслима без любви к родному языку.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i="1" dirty="0" smtClean="0">
                <a:solidFill>
                  <a:srgbClr val="FFC000"/>
                </a:solidFill>
              </a:rPr>
              <a:t>К.Г.Паустовский</a:t>
            </a:r>
            <a:r>
              <a:rPr lang="ru-RU" sz="3900" dirty="0" smtClean="0">
                <a:solidFill>
                  <a:srgbClr val="FF6600"/>
                </a:solidFill>
              </a:rPr>
              <a:t/>
            </a:r>
            <a:br>
              <a:rPr lang="ru-RU" sz="3900" dirty="0" smtClean="0">
                <a:solidFill>
                  <a:srgbClr val="FF6600"/>
                </a:solidFill>
              </a:rPr>
            </a:br>
            <a:r>
              <a:rPr lang="ru-RU" sz="3900" dirty="0" smtClean="0">
                <a:solidFill>
                  <a:srgbClr val="FF6600"/>
                </a:solidFill>
              </a:rPr>
              <a:t>Текст. Стили речи. Типы речи.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2714620"/>
            <a:ext cx="7543800" cy="385765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Текст </a:t>
            </a:r>
            <a:r>
              <a:rPr lang="ru-RU" dirty="0" smtClean="0"/>
              <a:t>- от латинского </a:t>
            </a:r>
            <a:r>
              <a:rPr lang="en-US" dirty="0" err="1" smtClean="0"/>
              <a:t>textum</a:t>
            </a:r>
            <a:r>
              <a:rPr lang="ru-RU" dirty="0" smtClean="0"/>
              <a:t> - </a:t>
            </a:r>
            <a:r>
              <a:rPr lang="en-US" dirty="0" smtClean="0"/>
              <a:t>”</a:t>
            </a:r>
            <a:r>
              <a:rPr lang="ru-RU" dirty="0" smtClean="0"/>
              <a:t>ткань, связь,</a:t>
            </a:r>
            <a:r>
              <a:rPr lang="en-US" dirty="0" smtClean="0"/>
              <a:t> </a:t>
            </a:r>
            <a:r>
              <a:rPr lang="ru-RU" dirty="0" smtClean="0"/>
              <a:t>соединение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Текст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это несколько предложений и абзацев, расположенных в определённой последовательности и связанных в целое темой и основной мыслью.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/>
          </a:bodyPr>
          <a:lstStyle/>
          <a:p>
            <a:pPr algn="ctr" eaLnBrk="1" hangingPunct="1">
              <a:defRPr/>
            </a:pPr>
            <a:r>
              <a:rPr lang="ru-RU" sz="3900" dirty="0" smtClean="0">
                <a:solidFill>
                  <a:srgbClr val="FF6600"/>
                </a:solidFill>
              </a:rPr>
              <a:t>Основные  признаки  текста: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1981200"/>
            <a:ext cx="7543800" cy="43767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/>
              <a:t>тематическое  и  композиционное  единство  всех  его  частей;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/>
              <a:t>смысловая  цельность;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/>
              <a:t>относительная  законченность;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/>
              <a:t>наличие  грамматической  связи между  частями (цепная,  параллельная);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i="1" dirty="0" smtClean="0"/>
              <a:t>стилевое  единство</a:t>
            </a:r>
            <a:r>
              <a:rPr lang="ru-RU" sz="30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>
                <a:solidFill>
                  <a:schemeClr val="tx2">
                    <a:lumMod val="90000"/>
                  </a:schemeClr>
                </a:solidFill>
              </a:rPr>
              <a:t>Текст</a:t>
            </a:r>
            <a:r>
              <a:rPr lang="ru-RU" sz="3000" dirty="0" smtClean="0"/>
              <a:t> имеет  или  может  иметь  заголовок.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/>
              <a:t>Минимальная  единица  текста – </a:t>
            </a:r>
            <a:r>
              <a:rPr lang="ru-RU" sz="3000" i="1" dirty="0" smtClean="0"/>
              <a:t>предложение.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04800"/>
            <a:ext cx="6715172" cy="1431925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Текст может состоять из одного предложения</a:t>
            </a:r>
            <a:endParaRPr lang="ru-RU" sz="4000" dirty="0"/>
          </a:p>
        </p:txBody>
      </p:sp>
      <p:pic>
        <p:nvPicPr>
          <p:cNvPr id="10" name="Содержимое 9" descr="P00000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9190" y="1857364"/>
            <a:ext cx="33407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rus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180117">
            <a:off x="5562212" y="4083829"/>
            <a:ext cx="3245945" cy="243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20" y="2000240"/>
            <a:ext cx="428628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ПЕРИОД</a:t>
            </a:r>
          </a:p>
          <a:p>
            <a:pPr algn="ctr"/>
            <a:r>
              <a:rPr lang="ru-RU" dirty="0" smtClean="0"/>
              <a:t>Второстепенные предложения всесторонне освещают содержание главного предложения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357158" y="3500438"/>
          <a:ext cx="428628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04800"/>
            <a:ext cx="7358114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Текст может состоять из одного предложения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86000"/>
            <a:ext cx="75438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Умом Россию не понять,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Аршином общим не измерить: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У ней особенная стать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 Россию можно только верить.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				</a:t>
            </a:r>
            <a:r>
              <a:rPr lang="ru-RU" i="1" dirty="0" smtClean="0"/>
              <a:t>Ф.И.Тютчев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280400" cy="1125538"/>
          </a:xfrm>
        </p:spPr>
        <p:txBody>
          <a:bodyPr lIns="45720" rIns="45720"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CC00"/>
                </a:solidFill>
              </a:rPr>
              <a:t>Пословица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971550" y="1196975"/>
            <a:ext cx="75438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DEDEE2"/>
                </a:solidFill>
              </a:rPr>
              <a:t>Пословица – краткое  мудрое  изречение,  имеющее  поучительный  смысл,  заключающее  в  себе  законченную  мысль,  житейскую мудрость.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C00"/>
                </a:solidFill>
              </a:rPr>
              <a:t>Своя  земля  и  в  горсти  мила.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C00"/>
                </a:solidFill>
              </a:rPr>
              <a:t>Глупа  та  птица, которой  своё  гнездо  не  мило.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C00"/>
                </a:solidFill>
              </a:rPr>
              <a:t>Родина-мать, умей  за  неё  постоять.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6">
      <a:dk1>
        <a:srgbClr val="6B6C75"/>
      </a:dk1>
      <a:lt1>
        <a:srgbClr val="FFFFFF"/>
      </a:lt1>
      <a:dk2>
        <a:srgbClr val="575863"/>
      </a:dk2>
      <a:lt2>
        <a:srgbClr val="FFFFCC"/>
      </a:lt2>
      <a:accent1>
        <a:srgbClr val="677481"/>
      </a:accent1>
      <a:accent2>
        <a:srgbClr val="697E5E"/>
      </a:accent2>
      <a:accent3>
        <a:srgbClr val="B4B4B7"/>
      </a:accent3>
      <a:accent4>
        <a:srgbClr val="DADADA"/>
      </a:accent4>
      <a:accent5>
        <a:srgbClr val="B8BCC1"/>
      </a:accent5>
      <a:accent6>
        <a:srgbClr val="5E7254"/>
      </a:accent6>
      <a:hlink>
        <a:srgbClr val="E9E77F"/>
      </a:hlink>
      <a:folHlink>
        <a:srgbClr val="D3A44F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1118</Words>
  <Application>Microsoft Office PowerPoint</Application>
  <PresentationFormat>Экран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Сумерки</vt:lpstr>
      <vt:lpstr>Имя нам – Россия</vt:lpstr>
      <vt:lpstr>“Родина-это очень много…”</vt:lpstr>
      <vt:lpstr>    Без корня и полынь не растёт.        Русская пословица Корни – это наша история</vt:lpstr>
      <vt:lpstr>Россия – страна азиатская или европейская?</vt:lpstr>
      <vt:lpstr>Истинная любовь к родной стране немыслима без любви к родному языку. К.Г.Паустовский Текст. Стили речи. Типы речи.</vt:lpstr>
      <vt:lpstr>Основные  признаки  текста:</vt:lpstr>
      <vt:lpstr>Текст может состоять из одного предложения</vt:lpstr>
      <vt:lpstr>Текст может состоять из одного предложения</vt:lpstr>
      <vt:lpstr>Пословица</vt:lpstr>
      <vt:lpstr>Россия – страна городская или сельская?</vt:lpstr>
      <vt:lpstr>Города  России в  русских  пословицах</vt:lpstr>
      <vt:lpstr>Москва. Санкт - Петербург. Великий Новгород.</vt:lpstr>
      <vt:lpstr>Слайд 13</vt:lpstr>
      <vt:lpstr>Москва   Санкт - Петербург   Великий Новгород</vt:lpstr>
      <vt:lpstr>Москва. Санкт- Петербург. Великий Новгород.</vt:lpstr>
      <vt:lpstr>Москва. Санкт – Петербург. Великий  Новгород.</vt:lpstr>
      <vt:lpstr>Города  России в русских  пословицах</vt:lpstr>
      <vt:lpstr>   Великая русская река</vt:lpstr>
      <vt:lpstr>           Арзамас</vt:lpstr>
      <vt:lpstr>Нижний Новгород</vt:lpstr>
      <vt:lpstr>Казань</vt:lpstr>
      <vt:lpstr>Саратов</vt:lpstr>
      <vt:lpstr>         Рязань</vt:lpstr>
      <vt:lpstr>Домашнее задание</vt:lpstr>
      <vt:lpstr>Слайд 25</vt:lpstr>
    </vt:vector>
  </TitlesOfParts>
  <Company>МОУ 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Родина-Россия.Имя нам-Россия</dc:title>
  <dc:creator>Круглов</dc:creator>
  <cp:lastModifiedBy>Alex&amp;Olga</cp:lastModifiedBy>
  <cp:revision>67</cp:revision>
  <dcterms:created xsi:type="dcterms:W3CDTF">2008-05-14T05:00:37Z</dcterms:created>
  <dcterms:modified xsi:type="dcterms:W3CDTF">2008-12-13T21:04:23Z</dcterms:modified>
</cp:coreProperties>
</file>