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96" r:id="rId4"/>
    <p:sldId id="298" r:id="rId5"/>
    <p:sldId id="257" r:id="rId6"/>
    <p:sldId id="261" r:id="rId7"/>
    <p:sldId id="262" r:id="rId8"/>
    <p:sldId id="293" r:id="rId9"/>
    <p:sldId id="269" r:id="rId10"/>
    <p:sldId id="265" r:id="rId11"/>
    <p:sldId id="280" r:id="rId12"/>
    <p:sldId id="272" r:id="rId13"/>
    <p:sldId id="289" r:id="rId14"/>
    <p:sldId id="290" r:id="rId15"/>
    <p:sldId id="291" r:id="rId16"/>
    <p:sldId id="292" r:id="rId17"/>
    <p:sldId id="267" r:id="rId18"/>
    <p:sldId id="268" r:id="rId19"/>
    <p:sldId id="266" r:id="rId20"/>
    <p:sldId id="273" r:id="rId21"/>
    <p:sldId id="259" r:id="rId22"/>
    <p:sldId id="260" r:id="rId23"/>
    <p:sldId id="277" r:id="rId24"/>
    <p:sldId id="275" r:id="rId25"/>
    <p:sldId id="276" r:id="rId26"/>
    <p:sldId id="278" r:id="rId27"/>
    <p:sldId id="281" r:id="rId28"/>
    <p:sldId id="286" r:id="rId29"/>
    <p:sldId id="29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0D78-2CDF-4CB2-B674-E09414888D5F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49F-1001-4360-AB3B-C3C224A9B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0D78-2CDF-4CB2-B674-E09414888D5F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49F-1001-4360-AB3B-C3C224A9B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0D78-2CDF-4CB2-B674-E09414888D5F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49F-1001-4360-AB3B-C3C224A9B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0D78-2CDF-4CB2-B674-E09414888D5F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49F-1001-4360-AB3B-C3C224A9B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0D78-2CDF-4CB2-B674-E09414888D5F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49F-1001-4360-AB3B-C3C224A9B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0D78-2CDF-4CB2-B674-E09414888D5F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49F-1001-4360-AB3B-C3C224A9B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0D78-2CDF-4CB2-B674-E09414888D5F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49F-1001-4360-AB3B-C3C224A9B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0D78-2CDF-4CB2-B674-E09414888D5F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49F-1001-4360-AB3B-C3C224A9B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0D78-2CDF-4CB2-B674-E09414888D5F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49F-1001-4360-AB3B-C3C224A9B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0D78-2CDF-4CB2-B674-E09414888D5F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49F-1001-4360-AB3B-C3C224A9B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0D78-2CDF-4CB2-B674-E09414888D5F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49F-1001-4360-AB3B-C3C224A9B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0D78-2CDF-4CB2-B674-E09414888D5F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49F-1001-4360-AB3B-C3C224A9B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0D78-2CDF-4CB2-B674-E09414888D5F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49F-1001-4360-AB3B-C3C224A9B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0D78-2CDF-4CB2-B674-E09414888D5F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49F-1001-4360-AB3B-C3C224A9B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0D78-2CDF-4CB2-B674-E09414888D5F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49F-1001-4360-AB3B-C3C224A9B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1540D78-2CDF-4CB2-B674-E09414888D5F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68D49F-1001-4360-AB3B-C3C224A9B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40D78-2CDF-4CB2-B674-E09414888D5F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68D49F-1001-4360-AB3B-C3C224A9BF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40D78-2CDF-4CB2-B674-E09414888D5F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68D49F-1001-4360-AB3B-C3C224A9BF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40D78-2CDF-4CB2-B674-E09414888D5F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68D49F-1001-4360-AB3B-C3C224A9BF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40D78-2CDF-4CB2-B674-E09414888D5F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68D49F-1001-4360-AB3B-C3C224A9B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40D78-2CDF-4CB2-B674-E09414888D5F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68D49F-1001-4360-AB3B-C3C224A9BF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40D78-2CDF-4CB2-B674-E09414888D5F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68D49F-1001-4360-AB3B-C3C224A9B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0D78-2CDF-4CB2-B674-E09414888D5F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49F-1001-4360-AB3B-C3C224A9B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1540D78-2CDF-4CB2-B674-E09414888D5F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68D49F-1001-4360-AB3B-C3C224A9B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1540D78-2CDF-4CB2-B674-E09414888D5F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A68D49F-1001-4360-AB3B-C3C224A9BF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40D78-2CDF-4CB2-B674-E09414888D5F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68D49F-1001-4360-AB3B-C3C224A9B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40D78-2CDF-4CB2-B674-E09414888D5F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68D49F-1001-4360-AB3B-C3C224A9B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0D78-2CDF-4CB2-B674-E09414888D5F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49F-1001-4360-AB3B-C3C224A9B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0D78-2CDF-4CB2-B674-E09414888D5F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49F-1001-4360-AB3B-C3C224A9B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0D78-2CDF-4CB2-B674-E09414888D5F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49F-1001-4360-AB3B-C3C224A9B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0D78-2CDF-4CB2-B674-E09414888D5F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49F-1001-4360-AB3B-C3C224A9B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0D78-2CDF-4CB2-B674-E09414888D5F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49F-1001-4360-AB3B-C3C224A9B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0D78-2CDF-4CB2-B674-E09414888D5F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49F-1001-4360-AB3B-C3C224A9B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40D78-2CDF-4CB2-B674-E09414888D5F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8D49F-1001-4360-AB3B-C3C224A9B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40D78-2CDF-4CB2-B674-E09414888D5F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8D49F-1001-4360-AB3B-C3C224A9B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1540D78-2CDF-4CB2-B674-E09414888D5F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A68D49F-1001-4360-AB3B-C3C224A9B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198"/>
            <a:ext cx="8686800" cy="828662"/>
          </a:xfrm>
        </p:spPr>
        <p:txBody>
          <a:bodyPr>
            <a:normAutofit/>
          </a:bodyPr>
          <a:lstStyle/>
          <a:p>
            <a:pPr algn="ctr"/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85852" y="1357298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Урок русского языка в 10 классе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Documents and Settings\Пользователь\Мои документы\Мои результаты сканирования\2008-02 (фев)\сканирование0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714752"/>
            <a:ext cx="2520980" cy="285752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077" name="Picture 5" descr="C:\Documents and Settings\Пользователь\Мои документы\Мои результаты сканирования\2008-02 (фев)\сканирование00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714752"/>
            <a:ext cx="1847850" cy="28575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89" name="WordArt 1"/>
          <p:cNvSpPr>
            <a:spLocks noChangeArrowheads="1" noChangeShapeType="1" noTextEdit="1"/>
          </p:cNvSpPr>
          <p:nvPr/>
        </p:nvSpPr>
        <p:spPr bwMode="auto">
          <a:xfrm>
            <a:off x="214282" y="214290"/>
            <a:ext cx="8929718" cy="121444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6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Старокарачинская СОШ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8596" y="2071678"/>
            <a:ext cx="8143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</a:rPr>
              <a:t>«Морфологические нормы русского литературного языка»</a:t>
            </a:r>
            <a:endParaRPr lang="ru-RU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22" name="Picture 2" descr="C:\Documents and Settings\Пользователь\Мои документы\Мои рисунки\Рисунок15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282" y="4143380"/>
            <a:ext cx="3617843" cy="240167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Пользователь\Мои документы\Мои результаты сканирования\2008-02 (фев)\сканирование0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2464308" cy="189280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Picture 3" descr="C:\Documents and Settings\Пользователь\Мои документы\Мои результаты сканирования\2008-02 (фев)\сканирование0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643446"/>
            <a:ext cx="2368550" cy="19208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466725" y="466725"/>
            <a:ext cx="8105803" cy="89057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fromWordArt="1">
            <a:prstTxWarp prst="textPlain">
              <a:avLst>
                <a:gd name="adj" fmla="val 47532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Склонение существительных</a:t>
            </a:r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1802" y="1785927"/>
            <a:ext cx="585791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Надо говорить:  </a:t>
            </a:r>
            <a:r>
              <a:rPr lang="ru-RU" sz="3200" b="1" i="1" dirty="0" smtClean="0">
                <a:solidFill>
                  <a:srgbClr val="7030A0"/>
                </a:solidFill>
              </a:rPr>
              <a:t>сто грамм</a:t>
            </a:r>
            <a:r>
              <a:rPr lang="ru-RU" sz="3200" b="1" i="1" u="sng" dirty="0" smtClean="0">
                <a:solidFill>
                  <a:srgbClr val="7030A0"/>
                </a:solidFill>
              </a:rPr>
              <a:t>ов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Допустимо (в разговоре):</a:t>
            </a:r>
          </a:p>
          <a:p>
            <a:pPr algn="ctr"/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>килограмм абрикос, </a:t>
            </a:r>
          </a:p>
          <a:p>
            <a:pPr algn="ctr"/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>тонна помидор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3857628"/>
            <a:ext cx="5786478" cy="261610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u="sng" dirty="0" smtClean="0">
                <a:solidFill>
                  <a:srgbClr val="C00000"/>
                </a:solidFill>
              </a:rPr>
              <a:t>Но:</a:t>
            </a:r>
          </a:p>
          <a:p>
            <a:pPr algn="ctr"/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</a:rPr>
              <a:t>пять абрикос</a:t>
            </a:r>
            <a:r>
              <a:rPr lang="ru-RU" sz="4000" b="1" i="1" u="sng" dirty="0" smtClean="0">
                <a:solidFill>
                  <a:schemeClr val="accent5">
                    <a:lumMod val="50000"/>
                  </a:schemeClr>
                </a:solidFill>
              </a:rPr>
              <a:t>ов</a:t>
            </a:r>
          </a:p>
          <a:p>
            <a:pPr algn="ctr"/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</a:rPr>
              <a:t>запах апельсин</a:t>
            </a:r>
            <a:r>
              <a:rPr lang="ru-RU" sz="4000" b="1" i="1" u="sng" dirty="0" smtClean="0">
                <a:solidFill>
                  <a:schemeClr val="accent5">
                    <a:lumMod val="50000"/>
                  </a:schemeClr>
                </a:solidFill>
              </a:rPr>
              <a:t>ов</a:t>
            </a:r>
          </a:p>
          <a:p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</a:rPr>
              <a:t>ящик из-под помидор</a:t>
            </a:r>
            <a:r>
              <a:rPr lang="ru-RU" sz="4000" b="1" i="1" u="sng" dirty="0" smtClean="0">
                <a:solidFill>
                  <a:schemeClr val="accent5">
                    <a:lumMod val="50000"/>
                  </a:schemeClr>
                </a:solidFill>
              </a:rPr>
              <a:t>ов</a:t>
            </a:r>
            <a:endParaRPr lang="ru-RU" sz="4000" b="1" i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    </a:t>
            </a:r>
            <a:r>
              <a:rPr lang="ru-RU" i="1" dirty="0" smtClean="0"/>
              <a:t>          </a:t>
            </a:r>
            <a:r>
              <a:rPr lang="ru-RU" i="1" dirty="0"/>
              <a:t>Какого рода слово такси?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Слово </a:t>
            </a:r>
            <a:r>
              <a:rPr lang="ru-RU" sz="2800" i="1" dirty="0"/>
              <a:t>такси,  </a:t>
            </a:r>
            <a:r>
              <a:rPr lang="ru-RU" sz="2800" dirty="0"/>
              <a:t>например, ассоциируясь то с</a:t>
            </a:r>
            <a:r>
              <a:rPr lang="ru-RU" sz="2800" i="1" dirty="0"/>
              <a:t> автомобилем,</a:t>
            </a:r>
            <a:r>
              <a:rPr lang="ru-RU" sz="2800" dirty="0"/>
              <a:t> то с </a:t>
            </a:r>
            <a:r>
              <a:rPr lang="ru-RU" sz="2800" i="1" dirty="0"/>
              <a:t> машиной </a:t>
            </a:r>
            <a:r>
              <a:rPr lang="ru-RU" sz="2800" dirty="0"/>
              <a:t>в период вхождения в широкое употребление, использовалось не только, как сейчас, в среднем роде, но также в мужском и женском. Примеры:</a:t>
            </a:r>
          </a:p>
          <a:p>
            <a:r>
              <a:rPr lang="ru-RU" sz="2800" i="1" dirty="0"/>
              <a:t>Такси остановился (А.Н.толстой «Эмигранты»).</a:t>
            </a:r>
          </a:p>
          <a:p>
            <a:r>
              <a:rPr lang="ru-RU" sz="2800" i="1" dirty="0"/>
              <a:t> Моя такси. (М.Кольцов «Три дня в такси»).</a:t>
            </a:r>
          </a:p>
          <a:p>
            <a:pPr>
              <a:buFont typeface="Wingdings" pitchFamily="2" charset="2"/>
              <a:buNone/>
            </a:pPr>
            <a:endParaRPr lang="ru-RU" sz="2800" i="1" dirty="0"/>
          </a:p>
        </p:txBody>
      </p:sp>
      <p:pic>
        <p:nvPicPr>
          <p:cNvPr id="3074" name="Picture 2" descr="C:\Documents and Settings\Пользователь\Мои документы\Мои рисунки\Рисунок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1706563" cy="1700213"/>
          </a:xfrm>
          <a:prstGeom prst="rect">
            <a:avLst/>
          </a:prstGeom>
          <a:noFill/>
        </p:spPr>
      </p:pic>
      <p:pic>
        <p:nvPicPr>
          <p:cNvPr id="3075" name="Picture 3" descr="C:\Documents and Settings\Пользователь\Мои документы\Мои рисунки\Рисунок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5286388"/>
            <a:ext cx="3395663" cy="847725"/>
          </a:xfrm>
          <a:prstGeom prst="rect">
            <a:avLst/>
          </a:prstGeom>
          <a:noFill/>
        </p:spPr>
      </p:pic>
      <p:pic>
        <p:nvPicPr>
          <p:cNvPr id="3076" name="Picture 4" descr="C:\Documents and Settings\Пользователь\Мои документы\Мои рисунки\Рисунок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857760"/>
            <a:ext cx="1822450" cy="18097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4638"/>
            <a:ext cx="6786610" cy="1143000"/>
          </a:xfrm>
        </p:spPr>
        <p:txBody>
          <a:bodyPr>
            <a:normAutofit/>
          </a:bodyPr>
          <a:lstStyle/>
          <a:p>
            <a:r>
              <a:rPr lang="ru-RU" sz="4000" i="1" dirty="0"/>
              <a:t>   </a:t>
            </a:r>
            <a:r>
              <a:rPr lang="ru-RU" sz="4000" i="1" dirty="0" smtClean="0"/>
              <a:t>                  </a:t>
            </a:r>
            <a:r>
              <a:rPr lang="ru-RU" sz="4000" b="1" dirty="0" smtClean="0">
                <a:solidFill>
                  <a:srgbClr val="C00000"/>
                </a:solidFill>
              </a:rPr>
              <a:t>Род Слова 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i="1" dirty="0" smtClean="0">
                <a:solidFill>
                  <a:srgbClr val="C00000"/>
                </a:solidFill>
              </a:rPr>
              <a:t>галифе 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/>
              <a:t>На наших глазах слово </a:t>
            </a:r>
            <a:r>
              <a:rPr lang="ru-RU" i="1" dirty="0"/>
              <a:t>галифе</a:t>
            </a:r>
            <a:r>
              <a:rPr lang="ru-RU" dirty="0"/>
              <a:t> под влиянием родового понятия (брюки) теряет  принадлежность к среднему роду и все чаще употребляется как существительное, имеющие только множественное число. Согласование слова</a:t>
            </a:r>
            <a:r>
              <a:rPr lang="ru-RU" i="1" dirty="0"/>
              <a:t> галифе </a:t>
            </a:r>
            <a:r>
              <a:rPr lang="ru-RU" dirty="0"/>
              <a:t>с прилагательными во множественном числе (</a:t>
            </a:r>
            <a:r>
              <a:rPr lang="ru-RU" i="1" dirty="0"/>
              <a:t>широкие галифе, синие галифе и др.</a:t>
            </a:r>
            <a:r>
              <a:rPr lang="ru-RU" dirty="0"/>
              <a:t>) зафиксировано у Шолохова, Н.Островского, А.Н.Толстого.     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     </a:t>
            </a:r>
            <a:r>
              <a:rPr lang="ru-RU" i="1" dirty="0" smtClean="0"/>
              <a:t>                      </a:t>
            </a:r>
            <a:r>
              <a:rPr lang="ru-RU" i="1" dirty="0"/>
              <a:t>Род слова авеню. 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/>
              <a:t>Например, слово </a:t>
            </a:r>
            <a:r>
              <a:rPr lang="ru-RU" sz="2800" i="1" dirty="0"/>
              <a:t>авеню </a:t>
            </a:r>
            <a:r>
              <a:rPr lang="ru-RU" sz="2800" dirty="0"/>
              <a:t>в свободных словосочетаниях встречается в среднем и женском роде (ассоциация со словами </a:t>
            </a:r>
            <a:r>
              <a:rPr lang="ru-RU" sz="2800" i="1" dirty="0"/>
              <a:t>улица, аллея</a:t>
            </a:r>
            <a:r>
              <a:rPr lang="ru-RU" sz="2800" dirty="0"/>
              <a:t>) пример: </a:t>
            </a:r>
            <a:r>
              <a:rPr lang="ru-RU" sz="2800" i="1" dirty="0"/>
              <a:t>озеленить асфальтовое авеню</a:t>
            </a:r>
            <a:r>
              <a:rPr lang="ru-RU" sz="2800" dirty="0"/>
              <a:t> («Лит. Газета», 1973, 12 сен.) и </a:t>
            </a:r>
            <a:r>
              <a:rPr lang="ru-RU" sz="2800" i="1" dirty="0"/>
              <a:t>широкая тернистая авеню де </a:t>
            </a:r>
            <a:r>
              <a:rPr lang="ru-RU" sz="2800" i="1" dirty="0" err="1"/>
              <a:t>Версай</a:t>
            </a:r>
            <a:r>
              <a:rPr lang="ru-RU" sz="2800" i="1" dirty="0"/>
              <a:t>. </a:t>
            </a:r>
            <a:r>
              <a:rPr lang="ru-RU" sz="2800" dirty="0"/>
              <a:t>В сочетаниях же с</a:t>
            </a:r>
            <a:r>
              <a:rPr lang="ru-RU" sz="2800" i="1" dirty="0"/>
              <a:t> </a:t>
            </a:r>
            <a:r>
              <a:rPr lang="ru-RU" sz="2800" dirty="0"/>
              <a:t>порядковым числительным </a:t>
            </a:r>
            <a:r>
              <a:rPr lang="ru-RU" sz="2800" i="1" dirty="0"/>
              <a:t>авеню</a:t>
            </a:r>
            <a:r>
              <a:rPr lang="ru-RU" sz="2800" dirty="0"/>
              <a:t> зарегистрировано только как существительное женского рода: </a:t>
            </a:r>
            <a:r>
              <a:rPr lang="ru-RU" sz="2800" i="1" dirty="0"/>
              <a:t>первая, вторая </a:t>
            </a:r>
            <a:r>
              <a:rPr lang="ru-RU" sz="2800" dirty="0"/>
              <a:t>и т.д. </a:t>
            </a:r>
            <a:r>
              <a:rPr lang="ru-RU" sz="2800" i="1" dirty="0"/>
              <a:t>авеню, </a:t>
            </a:r>
            <a:r>
              <a:rPr lang="ru-RU" sz="2800" dirty="0"/>
              <a:t>а не </a:t>
            </a:r>
            <a:r>
              <a:rPr lang="ru-RU" sz="2800" i="1" dirty="0"/>
              <a:t>первое, второе </a:t>
            </a:r>
            <a:r>
              <a:rPr lang="ru-RU" sz="2800" dirty="0"/>
              <a:t>и т.д. </a:t>
            </a:r>
            <a:r>
              <a:rPr lang="ru-RU" sz="2800" i="1" dirty="0"/>
              <a:t>авеню.</a:t>
            </a:r>
          </a:p>
          <a:p>
            <a:pPr>
              <a:lnSpc>
                <a:spcPct val="90000"/>
              </a:lnSpc>
            </a:pPr>
            <a:endParaRPr lang="ru-RU" sz="2800" dirty="0"/>
          </a:p>
        </p:txBody>
      </p:sp>
      <p:pic>
        <p:nvPicPr>
          <p:cNvPr id="2051" name="Picture 3" descr="C:\Documents and Settings\Пользователь\Мои документы\Мои рисунки\Рисунок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2640013" cy="13589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i="1" dirty="0" smtClean="0"/>
              <a:t>                        Род </a:t>
            </a:r>
            <a:r>
              <a:rPr lang="ru-RU" sz="4000" i="1" dirty="0"/>
              <a:t>слова кофе.</a:t>
            </a:r>
            <a:br>
              <a:rPr lang="ru-RU" sz="4000" i="1" dirty="0"/>
            </a:br>
            <a:endParaRPr lang="ru-RU" sz="4000" i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ru-RU" sz="2800" dirty="0"/>
              <a:t>Иногда встречаются капризы</a:t>
            </a:r>
            <a:r>
              <a:rPr lang="ru-RU" sz="2800" i="1" dirty="0"/>
              <a:t> </a:t>
            </a:r>
            <a:r>
              <a:rPr lang="ru-RU" sz="2800" dirty="0"/>
              <a:t>литературного языка, который нередко удерживает в качестве нормы непродуктивные варианты (например: </a:t>
            </a:r>
            <a:r>
              <a:rPr lang="ru-RU" sz="2800" i="1" dirty="0"/>
              <a:t>кофе</a:t>
            </a:r>
            <a:r>
              <a:rPr lang="ru-RU" sz="2800" dirty="0"/>
              <a:t> – мужской рода). Кстати, в непринужденной речи интеллигенции и даже у известных современных писателей слово кофе нередко употребляется в среднем роде, например: </a:t>
            </a:r>
            <a:r>
              <a:rPr lang="ru-RU" sz="2800" i="1" dirty="0"/>
              <a:t>Я обменял на это кофе коробку табака </a:t>
            </a:r>
            <a:r>
              <a:rPr lang="ru-RU" sz="2800" dirty="0"/>
              <a:t>( Паустовский. Повесть о жизни).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  </a:t>
            </a:r>
            <a:r>
              <a:rPr lang="ru-RU" sz="2800" i="1" dirty="0"/>
              <a:t> установление единой нормы – это длительный процесс, особенно если вариантность форм вызвана живыми внутрисистемными причинами.</a:t>
            </a:r>
          </a:p>
        </p:txBody>
      </p:sp>
      <p:pic>
        <p:nvPicPr>
          <p:cNvPr id="69637" name="Picture 5" descr="AG00126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4875" y="5545138"/>
            <a:ext cx="1889125" cy="1312862"/>
          </a:xfrm>
          <a:prstGeom prst="rect">
            <a:avLst/>
          </a:prstGeom>
          <a:noFill/>
        </p:spPr>
      </p:pic>
      <p:pic>
        <p:nvPicPr>
          <p:cNvPr id="69638" name="Picture 6" descr="AG00175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8575" y="-387350"/>
            <a:ext cx="1495425" cy="1773238"/>
          </a:xfrm>
          <a:prstGeom prst="rect">
            <a:avLst/>
          </a:prstGeom>
          <a:noFill/>
        </p:spPr>
      </p:pic>
      <p:pic>
        <p:nvPicPr>
          <p:cNvPr id="69640" name="Picture 8" descr="J014537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051050" cy="16287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2174875"/>
            <a:ext cx="4068792" cy="3951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214282" y="214290"/>
            <a:ext cx="8643998" cy="114300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fromWordArt="1">
            <a:prstTxWarp prst="textPlain">
              <a:avLst>
                <a:gd name="adj" fmla="val 5018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о категории рода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иноязычных слов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457200" y="1571612"/>
            <a:ext cx="4043362" cy="571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такси, авеню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4643438" y="1428736"/>
            <a:ext cx="4071966" cy="7143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галифе, кофе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428596" y="2214554"/>
            <a:ext cx="4000528" cy="385765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u="sng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Норма: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такси остановил</a:t>
            </a:r>
            <a:r>
              <a:rPr lang="ru-RU" sz="3600" u="sng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</a:t>
            </a:r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сь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широк</a:t>
            </a:r>
            <a:r>
              <a:rPr lang="ru-RU" sz="3600" u="sng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ая</a:t>
            </a:r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авеню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4643438" y="2214554"/>
            <a:ext cx="4071966" cy="392908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u="sng" kern="10" spc="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Норма: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широк</a:t>
            </a:r>
            <a:r>
              <a:rPr lang="ru-RU" sz="3600" u="sng" kern="10" spc="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ие</a:t>
            </a:r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галифе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крепк</a:t>
            </a:r>
            <a:r>
              <a:rPr lang="ru-RU" sz="3600" u="sng" kern="10" spc="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ий</a:t>
            </a:r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кофе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chemeClr val="accent2">
                  <a:lumMod val="50000"/>
                </a:schemeClr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535113"/>
            <a:ext cx="3643338" cy="639762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172" name="WordArt 4"/>
          <p:cNvSpPr>
            <a:spLocks noGrp="1" noChangeArrowheads="1" noChangeShapeType="1" noTextEdit="1"/>
          </p:cNvSpPr>
          <p:nvPr>
            <p:ph type="body" sz="quarter" idx="3"/>
          </p:nvPr>
        </p:nvSpPr>
        <p:spPr bwMode="auto">
          <a:xfrm>
            <a:off x="4645025" y="1428736"/>
            <a:ext cx="4292241" cy="64294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Impact"/>
              </a:rPr>
              <a:t>склонение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/>
              <a:latin typeface="Impac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730" y="2143116"/>
            <a:ext cx="4288536" cy="31146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457200" y="285728"/>
            <a:ext cx="8258204" cy="114300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нормы употребления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сложных слов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642910" y="1571612"/>
            <a:ext cx="3429024" cy="57150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Impact"/>
              </a:rPr>
              <a:t>род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Impact"/>
            </a:endParaRP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457200" y="2143116"/>
            <a:ext cx="4043362" cy="3929089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платье-костюм 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сшито</a:t>
            </a:r>
          </a:p>
          <a:p>
            <a:pPr algn="ctr" rtl="0"/>
            <a:endParaRPr lang="ru-RU" sz="3600" kern="10" dirty="0" smtClean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письмо-жалоба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получено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chemeClr val="accent2">
                  <a:lumMod val="50000"/>
                </a:schemeClr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4643438" y="2143116"/>
            <a:ext cx="4071966" cy="400052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был в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музее-квартире</a:t>
            </a:r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</a:p>
          <a:p>
            <a:pPr algn="ctr" rtl="0"/>
            <a:r>
              <a:rPr lang="ru-RU" sz="3600" u="sng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но: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испекли в</a:t>
            </a:r>
          </a:p>
          <a:p>
            <a:pPr algn="ctr" rtl="0"/>
            <a:r>
              <a:rPr lang="ru-RU" sz="3600" kern="10" spc="0" dirty="0" err="1" smtClean="0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чудо-печке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chemeClr val="accent1">
                  <a:lumMod val="50000"/>
                </a:schemeClr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 </a:t>
            </a:r>
            <a:r>
              <a:rPr lang="ru-RU" dirty="0" err="1" smtClean="0"/>
              <a:t>ленский</a:t>
            </a:r>
            <a:r>
              <a:rPr lang="ru-RU" dirty="0" smtClean="0"/>
              <a:t>, не имев, конечно,</a:t>
            </a:r>
            <a:endParaRPr lang="ru-RU" dirty="0"/>
          </a:p>
        </p:txBody>
      </p:sp>
      <p:pic>
        <p:nvPicPr>
          <p:cNvPr id="2050" name="Picture 2" descr="C:\Documents and Settings\Пользователь\Мои документы\Мои результаты сканирования\2008-02 (фев)\сканирование0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2071702" cy="2643206"/>
          </a:xfrm>
          <a:prstGeom prst="rect">
            <a:avLst/>
          </a:prstGeom>
          <a:noFill/>
        </p:spPr>
      </p:pic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466725" y="357166"/>
            <a:ext cx="8177241" cy="10001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варианты инфинитива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1571612"/>
            <a:ext cx="64294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«Утратить жизнь  - и с нею честь, 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Друзей с собой на плаху </a:t>
            </a:r>
            <a:r>
              <a:rPr lang="ru-RU" sz="2800" b="1" u="sng" dirty="0" smtClean="0">
                <a:solidFill>
                  <a:schemeClr val="tx2">
                    <a:lumMod val="50000"/>
                  </a:schemeClr>
                </a:solidFill>
              </a:rPr>
              <a:t>весть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…»</a:t>
            </a:r>
          </a:p>
          <a:p>
            <a:pPr algn="r"/>
            <a:r>
              <a:rPr lang="ru-RU" sz="2400" b="1" i="1" dirty="0" smtClean="0">
                <a:solidFill>
                  <a:srgbClr val="FF0000"/>
                </a:solidFill>
              </a:rPr>
              <a:t>«Полтава»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«Остаток горьких юных дней </a:t>
            </a:r>
          </a:p>
          <a:p>
            <a:r>
              <a:rPr lang="ru-RU" sz="2800" b="1" u="sng" dirty="0" err="1" smtClean="0">
                <a:solidFill>
                  <a:schemeClr val="accent5">
                    <a:lumMod val="50000"/>
                  </a:schemeClr>
                </a:solidFill>
              </a:rPr>
              <a:t>Провесть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наложницей презренной…»</a:t>
            </a:r>
          </a:p>
          <a:p>
            <a:pPr algn="r"/>
            <a:r>
              <a:rPr lang="ru-RU" sz="2400" b="1" i="1" dirty="0" smtClean="0">
                <a:solidFill>
                  <a:srgbClr val="FF0000"/>
                </a:solidFill>
              </a:rPr>
              <a:t>«Бахчисарайский фонтан»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«Но Ленский, не имев, конечно,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Охоты узы брака </a:t>
            </a:r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</a:rPr>
              <a:t>несть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 Онегиным желал сердечно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Знакомство покороче </a:t>
            </a:r>
            <a:r>
              <a:rPr lang="ru-RU" sz="2800" b="1" u="sng" dirty="0" err="1" smtClean="0">
                <a:solidFill>
                  <a:schemeClr val="accent1">
                    <a:lumMod val="50000"/>
                  </a:schemeClr>
                </a:solidFill>
              </a:rPr>
              <a:t>свесть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…»</a:t>
            </a:r>
          </a:p>
          <a:p>
            <a:pPr algn="r"/>
            <a:r>
              <a:rPr lang="ru-RU" sz="2400" b="1" i="1" dirty="0" smtClean="0">
                <a:solidFill>
                  <a:srgbClr val="FF0000"/>
                </a:solidFill>
              </a:rPr>
              <a:t>«Евгений Онегин»</a:t>
            </a:r>
          </a:p>
          <a:p>
            <a:pPr algn="ctr"/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  <a:solidFill>
            <a:schemeClr val="accent1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</a:rPr>
              <a:t>Таким образом, происшедшее уменьшение количества вариантных пар в морфологическом строе языка по сравнению с </a:t>
            </a:r>
            <a:r>
              <a:rPr lang="en-US" sz="3600" b="1" i="1" dirty="0" smtClean="0">
                <a:solidFill>
                  <a:schemeClr val="bg1"/>
                </a:solidFill>
              </a:rPr>
              <a:t>XIX </a:t>
            </a:r>
            <a:r>
              <a:rPr lang="ru-RU" sz="3600" b="1" i="1" dirty="0" smtClean="0">
                <a:solidFill>
                  <a:schemeClr val="bg1"/>
                </a:solidFill>
              </a:rPr>
              <a:t>веком ещё не говорит о том, что варьирование форм преодолено. Вечная эволюция языка вносит изменения даже в закреплённые правилами формы слов.  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6146" name="WordArt 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500034" y="357166"/>
            <a:ext cx="8143932" cy="107157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Сделаем вывод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32" name="WordArt 8"/>
          <p:cNvSpPr>
            <a:spLocks noChangeArrowheads="1" noChangeShapeType="1" noTextEdit="1"/>
          </p:cNvSpPr>
          <p:nvPr/>
        </p:nvSpPr>
        <p:spPr bwMode="auto">
          <a:xfrm>
            <a:off x="0" y="214290"/>
            <a:ext cx="8643966" cy="107157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" name="WordArt 10"/>
          <p:cNvSpPr>
            <a:spLocks noChangeArrowheads="1" noChangeShapeType="1" noTextEdit="1"/>
          </p:cNvSpPr>
          <p:nvPr/>
        </p:nvSpPr>
        <p:spPr bwMode="auto">
          <a:xfrm>
            <a:off x="500034" y="214290"/>
            <a:ext cx="8143932" cy="107157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none" fromWordArt="1">
            <a:prstTxWarp prst="textWave1">
              <a:avLst>
                <a:gd name="adj1" fmla="val 13005"/>
                <a:gd name="adj2" fmla="val 35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Сложные слова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357298"/>
            <a:ext cx="8786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Поставьте  сложные слова в косвенный падеж  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C:\Documents and Settings\Пользователь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2389187" cy="1895475"/>
          </a:xfrm>
          <a:prstGeom prst="rect">
            <a:avLst/>
          </a:prstGeom>
          <a:noFill/>
        </p:spPr>
      </p:pic>
      <p:pic>
        <p:nvPicPr>
          <p:cNvPr id="4" name="Picture 3" descr="C:\Documents and Settings\Пользователь\Мои документы\Мои рисунки\Рисунок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000240"/>
            <a:ext cx="2525713" cy="1816100"/>
          </a:xfrm>
          <a:prstGeom prst="rect">
            <a:avLst/>
          </a:prstGeom>
          <a:noFill/>
        </p:spPr>
      </p:pic>
      <p:pic>
        <p:nvPicPr>
          <p:cNvPr id="5" name="Picture 4" descr="C:\Documents and Settings\Пользователь\Мои документы\Мои рисунки\Рисунок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071678"/>
            <a:ext cx="2324100" cy="1889125"/>
          </a:xfrm>
          <a:prstGeom prst="rect">
            <a:avLst/>
          </a:prstGeom>
          <a:noFill/>
        </p:spPr>
      </p:pic>
      <p:pic>
        <p:nvPicPr>
          <p:cNvPr id="6" name="Picture 5" descr="C:\Documents and Settings\Пользователь\Мои документы\Мои рисунки\Рисунок5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28596" y="4071942"/>
            <a:ext cx="2543695" cy="2316480"/>
          </a:xfrm>
          <a:prstGeom prst="rect">
            <a:avLst/>
          </a:prstGeom>
          <a:noFill/>
        </p:spPr>
      </p:pic>
      <p:pic>
        <p:nvPicPr>
          <p:cNvPr id="7" name="Picture 6" descr="C:\Documents and Settings\Пользователь\Мои документы\Мои рисунки\Рисунок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4000504"/>
            <a:ext cx="2119313" cy="2560637"/>
          </a:xfrm>
          <a:prstGeom prst="rect">
            <a:avLst/>
          </a:prstGeom>
          <a:noFill/>
        </p:spPr>
      </p:pic>
      <p:pic>
        <p:nvPicPr>
          <p:cNvPr id="8" name="Picture 7" descr="C:\Documents and Settings\Пользователь\Мои документы\Мои рисунки\Рисунок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4143380"/>
            <a:ext cx="2168525" cy="25050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57256"/>
          </a:xfrm>
        </p:spPr>
        <p:txBody>
          <a:bodyPr/>
          <a:lstStyle/>
          <a:p>
            <a:pPr algn="ctr"/>
            <a:r>
              <a:rPr lang="ru-RU" dirty="0" smtClean="0"/>
              <a:t>Лексический круг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429288"/>
          </a:xfrm>
        </p:spPr>
        <p:txBody>
          <a:bodyPr>
            <a:normAutofit fontScale="92500" lnSpcReduction="20000"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</a:rPr>
              <a:t>Литературный язык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исторически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сложившаяся образцовая форма национального языка, обладающая богатой лексикой, </a:t>
            </a:r>
            <a:r>
              <a:rPr lang="ru-RU" b="1" i="1" u="sng" dirty="0" smtClean="0">
                <a:solidFill>
                  <a:srgbClr val="C00000"/>
                </a:solidFill>
              </a:rPr>
              <a:t>нормированной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грамматической структурой и развитой системой стилей</a:t>
            </a:r>
          </a:p>
          <a:p>
            <a:r>
              <a:rPr lang="ru-RU" b="1" i="1" u="sng" dirty="0" smtClean="0">
                <a:solidFill>
                  <a:srgbClr val="C00000"/>
                </a:solidFill>
              </a:rPr>
              <a:t>Литературная норма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– это принятые на данном этапе развития языка правила (словоупотребления, произношения, построения предложений и т.д.)</a:t>
            </a:r>
          </a:p>
          <a:p>
            <a:r>
              <a:rPr lang="ru-RU" b="1" i="1" u="sng" dirty="0" smtClean="0">
                <a:solidFill>
                  <a:srgbClr val="C00000"/>
                </a:solidFill>
              </a:rPr>
              <a:t>Норма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имеет объективный характер, она не придумывается никем, она проистекает из законов языка, она предписывает всем носителям языка следовать ей.</a:t>
            </a:r>
          </a:p>
          <a:p>
            <a:endParaRPr lang="ru-RU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0002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466725" y="0"/>
            <a:ext cx="8177241" cy="1857364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1048"/>
              </a:avLst>
            </a:prstTxWarp>
          </a:bodyPr>
          <a:lstStyle/>
          <a:p>
            <a:pPr algn="ctr" rtl="0"/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428596" y="2643182"/>
            <a:ext cx="8358246" cy="335758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none" fromWordArt="1">
            <a:prstTxWarp prst="textPlain">
              <a:avLst>
                <a:gd name="adj" fmla="val 47949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Это было не простое выступление, </a:t>
            </a:r>
          </a:p>
          <a:p>
            <a:pPr algn="ctr" rtl="0"/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а</a:t>
            </a:r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интригующ</a:t>
            </a:r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…   </a:t>
            </a:r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к</a:t>
            </a:r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онцерт-загадка.</a:t>
            </a: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642910" y="714356"/>
            <a:ext cx="8215370" cy="15716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128"/>
              </a:avLst>
            </a:prstTxWarp>
          </a:bodyPr>
          <a:lstStyle/>
          <a:p>
            <a:pPr algn="ctr" rtl="0"/>
            <a:r>
              <a:rPr lang="ru-RU" sz="36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Вставьте пропущенные буквы:</a:t>
            </a:r>
            <a:endParaRPr lang="ru-RU" sz="3600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Сравните предложения.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 чём разница между ними?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357158" y="2000240"/>
            <a:ext cx="8429684" cy="4500594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txBody>
          <a:bodyPr wrap="none" fromWordArt="1">
            <a:prstTxWarp prst="textPlain">
              <a:avLst>
                <a:gd name="adj" fmla="val 4824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Arial Black"/>
              </a:rPr>
              <a:t>1. 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lack"/>
              </a:rPr>
              <a:t>Друзья расположились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lack"/>
              </a:rPr>
              <a:t>у дома великана.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Arial Black"/>
              </a:rPr>
              <a:t>2. 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Arial Black"/>
              </a:rPr>
              <a:t>Друзья расположились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Arial Black"/>
              </a:rPr>
              <a:t> у дома-великана.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  <a:solidFill>
            <a:schemeClr val="bg2">
              <a:lumMod val="9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Когда я видел сестру,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а когда – брата? 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466725" y="428604"/>
            <a:ext cx="8034365" cy="17145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Impact"/>
            </a:endParaRP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714348" y="500042"/>
            <a:ext cx="7786742" cy="15716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fromWordArt="1">
            <a:prstTxWarp prst="textPlain">
              <a:avLst>
                <a:gd name="adj" fmla="val 4871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Вчера я видел </a:t>
            </a:r>
            <a:r>
              <a:rPr lang="ru-RU" sz="3600" kern="10" spc="0" dirty="0" err="1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Кемпель</a:t>
            </a:r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 сегодня - </a:t>
            </a:r>
            <a:r>
              <a:rPr lang="ru-RU" sz="3600" kern="10" spc="0" dirty="0" err="1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Кемпеля</a:t>
            </a:r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Всё ли здесь правильно?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5123" name="Picture 3" descr="C:\Documents and Settings\Пользователь\Мои документы\Мои результаты сканирования\2008-02 (фев)\сканирование00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143248"/>
            <a:ext cx="3286148" cy="257176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122" name="WordArt 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571472" y="1714489"/>
            <a:ext cx="8072494" cy="2428891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Я изрядно </a:t>
            </a:r>
            <a:r>
              <a:rPr lang="ru-RU" sz="3600" kern="10" spc="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вымокнул</a:t>
            </a:r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под дождём.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                     Мотор заглохнул.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5124" name="Picture 4" descr="C:\Documents and Settings\Пользователь\Мои документы\Мои результаты сканирования\2008-02 (фев)\сканирование0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214818"/>
            <a:ext cx="3214710" cy="185738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Прокомментируйте написанное: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642910" y="1714488"/>
            <a:ext cx="7929618" cy="442915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none" fromWordArt="1">
            <a:prstTxWarp prst="textWave1">
              <a:avLst>
                <a:gd name="adj1" fmla="val 13005"/>
                <a:gd name="adj2" fmla="val -144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"Дельфин медленно поплыл.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Учёные Института океанологии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сказали, что за животного 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можно не беспокоиться".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7223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714349" y="500043"/>
            <a:ext cx="7572428" cy="14287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052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Найдите несоответствие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нормам литературного языка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428596" y="2000240"/>
            <a:ext cx="8143932" cy="442915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47512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«А вдруг </a:t>
            </a: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-</a:t>
            </a: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о каком-то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Неслыха</a:t>
            </a: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5">
                    <a:lumMod val="7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н</a:t>
            </a: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н</a:t>
            </a: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ом чуде, 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О чём </a:t>
            </a: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н</a:t>
            </a: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икогда 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Не изве</a:t>
            </a: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д</a:t>
            </a: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а</a:t>
            </a: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ю</a:t>
            </a: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т</a:t>
            </a: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люди?»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             Б. </a:t>
            </a:r>
            <a:r>
              <a:rPr lang="ru-RU" sz="3600" kern="10" spc="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Захо</a:t>
            </a:r>
            <a:r>
              <a:rPr lang="ru-RU" sz="3600" kern="10" spc="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д</a:t>
            </a:r>
            <a:r>
              <a:rPr lang="ru-RU" sz="3600" kern="10" spc="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ер</a:t>
            </a: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.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C00000"/>
                </a:solidFill>
              </a:rPr>
              <a:t>И</a:t>
            </a:r>
            <a:r>
              <a:rPr lang="ru-RU" sz="7200" b="1" i="1" dirty="0" smtClean="0">
                <a:solidFill>
                  <a:srgbClr val="00B050"/>
                </a:solidFill>
              </a:rPr>
              <a:t>т</a:t>
            </a:r>
            <a:r>
              <a:rPr lang="ru-RU" sz="7200" b="1" i="1" dirty="0" smtClean="0">
                <a:solidFill>
                  <a:schemeClr val="accent4">
                    <a:lumMod val="50000"/>
                  </a:schemeClr>
                </a:solidFill>
              </a:rPr>
              <a:t>о</a:t>
            </a:r>
            <a:r>
              <a:rPr lang="ru-RU" sz="7200" b="1" i="1" dirty="0" smtClean="0">
                <a:solidFill>
                  <a:schemeClr val="accent6">
                    <a:lumMod val="75000"/>
                  </a:schemeClr>
                </a:solidFill>
              </a:rPr>
              <a:t>г</a:t>
            </a:r>
            <a:r>
              <a:rPr lang="ru-RU" sz="7200" b="1" i="1" dirty="0" smtClean="0">
                <a:solidFill>
                  <a:srgbClr val="C00000"/>
                </a:solidFill>
              </a:rPr>
              <a:t>и</a:t>
            </a:r>
            <a:r>
              <a:rPr lang="ru-RU" sz="7200" b="1" i="1" dirty="0" smtClean="0"/>
              <a:t> </a:t>
            </a:r>
            <a:r>
              <a:rPr lang="ru-RU" sz="7200" b="1" i="1" dirty="0" smtClean="0">
                <a:solidFill>
                  <a:schemeClr val="accent6">
                    <a:lumMod val="50000"/>
                  </a:schemeClr>
                </a:solidFill>
              </a:rPr>
              <a:t>у</a:t>
            </a:r>
            <a:r>
              <a:rPr lang="ru-RU" sz="7200" b="1" i="1" dirty="0" smtClean="0">
                <a:solidFill>
                  <a:srgbClr val="00B050"/>
                </a:solidFill>
              </a:rPr>
              <a:t>р</a:t>
            </a:r>
            <a:r>
              <a:rPr lang="ru-RU" sz="7200" b="1" i="1" dirty="0" smtClean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sz="7200" b="1" i="1" dirty="0" smtClean="0">
                <a:solidFill>
                  <a:schemeClr val="accent6">
                    <a:lumMod val="75000"/>
                  </a:schemeClr>
                </a:solidFill>
              </a:rPr>
              <a:t>к</a:t>
            </a:r>
            <a:r>
              <a:rPr lang="ru-RU" sz="7200" b="1" i="1" dirty="0" smtClean="0">
                <a:solidFill>
                  <a:srgbClr val="C00000"/>
                </a:solidFill>
              </a:rPr>
              <a:t>а</a:t>
            </a:r>
            <a:endParaRPr lang="ru-RU" sz="72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</a:rPr>
              <a:t> Что вы повторили на уроке?</a:t>
            </a:r>
          </a:p>
          <a:p>
            <a:pPr>
              <a:buFont typeface="Wingdings" pitchFamily="2" charset="2"/>
              <a:buChar char="v"/>
            </a:pPr>
            <a:r>
              <a:rPr lang="ru-RU" sz="4800" b="1" i="1" dirty="0" smtClean="0">
                <a:solidFill>
                  <a:srgbClr val="C00000"/>
                </a:solidFill>
              </a:rPr>
              <a:t> Что для вас было новым?</a:t>
            </a:r>
          </a:p>
          <a:p>
            <a:pPr>
              <a:buFont typeface="Wingdings" pitchFamily="2" charset="2"/>
              <a:buChar char="v"/>
            </a:pPr>
            <a:r>
              <a:rPr lang="ru-RU" sz="4800" b="1" i="1" dirty="0" smtClean="0">
                <a:solidFill>
                  <a:srgbClr val="002060"/>
                </a:solidFill>
              </a:rPr>
              <a:t> Какие морфологические нормы вы усвоили?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401080" cy="542928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* Жилкова В.И.,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учитель русского языка и литературы;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* Учащиеся 10 класса Старокарачинской СОШ.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Презентацию подготовили: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6147" name="Picture 3" descr="C:\Documents and Settings\Пользователь\Мои документы\Мои рисунки\Рисунок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286124"/>
            <a:ext cx="5588000" cy="200501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endParaRPr lang="ru-RU" i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5" name="WordArt 1"/>
          <p:cNvSpPr>
            <a:spLocks noChangeArrowheads="1" noChangeShapeType="1" noTextEdit="1"/>
          </p:cNvSpPr>
          <p:nvPr/>
        </p:nvSpPr>
        <p:spPr bwMode="auto">
          <a:xfrm>
            <a:off x="357158" y="285728"/>
            <a:ext cx="8143932" cy="1366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fromWordArt="1">
            <a:prstTxWarp prst="textPlain">
              <a:avLst>
                <a:gd name="adj" fmla="val 5035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Морфологические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варианты и нормы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bg2">
                  <a:lumMod val="25000"/>
                </a:schemeClr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14282" y="1857364"/>
            <a:ext cx="8643998" cy="450059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none" fromWordArt="1">
            <a:prstTxWarp prst="textWave1">
              <a:avLst>
                <a:gd name="adj1" fmla="val 13005"/>
                <a:gd name="adj2" fmla="val 669"/>
              </a:avLst>
            </a:prstTxWarp>
          </a:bodyPr>
          <a:lstStyle/>
          <a:p>
            <a:pPr algn="ctr" rtl="0"/>
            <a:r>
              <a:rPr lang="ru-RU" sz="3600" u="sng" kern="10" spc="0" dirty="0" smtClean="0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Холодина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ужасный (ужасная) </a:t>
            </a:r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холодина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098" name="Picture 2" descr="C:\Documents and Settings\Пользователь\Мои документы\Мои рисунки\Рисунок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1773237" cy="1592263"/>
          </a:xfrm>
          <a:prstGeom prst="rect">
            <a:avLst/>
          </a:prstGeom>
          <a:noFill/>
        </p:spPr>
      </p:pic>
      <p:pic>
        <p:nvPicPr>
          <p:cNvPr id="4099" name="Picture 3" descr="C:\Documents and Settings\Пользователь\Мои документы\Мои рисунки\Рисунок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071678"/>
            <a:ext cx="1773237" cy="15922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2050" name="WordArt 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357158" y="285728"/>
            <a:ext cx="8215370" cy="1143008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арестовать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466724" y="1643050"/>
            <a:ext cx="8177241" cy="45005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40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Солдаты в дивизионе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были рады тому, 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что начальство ведёт себя смирно 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и никого не </a:t>
            </a:r>
            <a:r>
              <a:rPr lang="ru-RU" sz="3600" u="sng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арестуют</a:t>
            </a:r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.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(вм</a:t>
            </a:r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есто</a:t>
            </a:r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 </a:t>
            </a:r>
            <a:r>
              <a:rPr lang="ru-RU" sz="3600" i="1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3">
                    <a:lumMod val="7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арестовывают</a:t>
            </a:r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)</a:t>
            </a:r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00306"/>
            <a:ext cx="2143141" cy="246697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074" name="WordArt 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466725" y="357167"/>
            <a:ext cx="8105803" cy="100013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атаковать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2571736" y="1714489"/>
            <a:ext cx="6072230" cy="46434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002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Отдыхать было некогда: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противник беспрерывно 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атаковал</a:t>
            </a:r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(</a:t>
            </a:r>
            <a:r>
              <a:rPr lang="ru-RU" sz="3600" kern="10" spc="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атаковывал</a:t>
            </a:r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).</a:t>
            </a:r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 некоторых морфологических вариантах и нормах</a:t>
            </a:r>
            <a:r>
              <a:rPr lang="en-US" dirty="0" smtClean="0"/>
              <a:t>: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50005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    </a:t>
            </a:r>
            <a:r>
              <a:rPr lang="ru-RU" sz="2400" dirty="0" smtClean="0"/>
              <a:t> </a:t>
            </a:r>
            <a:r>
              <a:rPr lang="ru-RU" sz="2400" dirty="0" smtClean="0"/>
              <a:t>Рассмотрим некоторые морфологические варианты:</a:t>
            </a: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642910" y="1928802"/>
            <a:ext cx="807249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itchFamily="34" charset="0"/>
              </a:rPr>
              <a:t>     </a:t>
            </a:r>
            <a:r>
              <a:rPr lang="ru-RU" sz="2400" u="sng" dirty="0">
                <a:latin typeface="Calibri" pitchFamily="34" charset="0"/>
              </a:rPr>
              <a:t>Притяжательные прилагательные</a:t>
            </a:r>
            <a:r>
              <a:rPr lang="ru-RU" sz="2400" dirty="0">
                <a:latin typeface="Calibri" pitchFamily="34" charset="0"/>
              </a:rPr>
              <a:t> с суффиксом </a:t>
            </a:r>
            <a:r>
              <a:rPr lang="ru-RU" sz="2400" i="1" dirty="0">
                <a:latin typeface="Calibri" pitchFamily="34" charset="0"/>
              </a:rPr>
              <a:t>–ин </a:t>
            </a:r>
            <a:r>
              <a:rPr lang="ru-RU" sz="2400" dirty="0">
                <a:latin typeface="Calibri" pitchFamily="34" charset="0"/>
              </a:rPr>
              <a:t>(</a:t>
            </a:r>
            <a:r>
              <a:rPr lang="ru-RU" sz="2400" i="1" dirty="0">
                <a:latin typeface="Calibri" pitchFamily="34" charset="0"/>
              </a:rPr>
              <a:t>мамин, бабушкин </a:t>
            </a:r>
            <a:r>
              <a:rPr lang="ru-RU" sz="2400" dirty="0">
                <a:latin typeface="Calibri" pitchFamily="34" charset="0"/>
              </a:rPr>
              <a:t>и т.п.) имели формы с кратким окончанием. Нормой было говорить</a:t>
            </a:r>
            <a:r>
              <a:rPr lang="en-US" sz="2400" dirty="0">
                <a:latin typeface="Calibri" pitchFamily="34" charset="0"/>
              </a:rPr>
              <a:t>:</a:t>
            </a:r>
            <a:r>
              <a:rPr lang="ru-RU" sz="2400" dirty="0">
                <a:latin typeface="Calibri" pitchFamily="34" charset="0"/>
              </a:rPr>
              <a:t> у </a:t>
            </a:r>
            <a:r>
              <a:rPr lang="ru-RU" sz="2400" dirty="0">
                <a:latin typeface="Arial Black" pitchFamily="34" charset="0"/>
              </a:rPr>
              <a:t>мамина</a:t>
            </a:r>
            <a:r>
              <a:rPr lang="ru-RU" sz="2400" dirty="0">
                <a:latin typeface="Calibri" pitchFamily="34" charset="0"/>
              </a:rPr>
              <a:t> стола, к </a:t>
            </a:r>
            <a:r>
              <a:rPr lang="ru-RU" sz="2400" dirty="0">
                <a:latin typeface="Arial Black" pitchFamily="34" charset="0"/>
              </a:rPr>
              <a:t>бабушкину</a:t>
            </a:r>
            <a:r>
              <a:rPr lang="ru-RU" sz="2400" dirty="0">
                <a:latin typeface="Calibri" pitchFamily="34" charset="0"/>
              </a:rPr>
              <a:t> креслу. </a:t>
            </a:r>
          </a:p>
          <a:p>
            <a:r>
              <a:rPr lang="ru-RU" sz="2400" b="1" i="1" dirty="0">
                <a:latin typeface="Calibri" pitchFamily="34" charset="0"/>
              </a:rPr>
              <a:t>    </a:t>
            </a:r>
            <a:r>
              <a:rPr lang="ru-RU" sz="2400" b="1" i="1" u="sng" dirty="0">
                <a:latin typeface="Calibri" pitchFamily="34" charset="0"/>
              </a:rPr>
              <a:t>Например</a:t>
            </a:r>
            <a:r>
              <a:rPr lang="en-US" sz="2400" b="1" i="1" u="sng" dirty="0">
                <a:latin typeface="Calibri" pitchFamily="34" charset="0"/>
              </a:rPr>
              <a:t>:</a:t>
            </a:r>
            <a:endParaRPr lang="ru-RU" sz="2400" b="1" i="1" u="sng" dirty="0">
              <a:latin typeface="Calibri" pitchFamily="34" charset="0"/>
            </a:endParaRPr>
          </a:p>
          <a:p>
            <a:r>
              <a:rPr lang="ru-RU" sz="2400" dirty="0">
                <a:latin typeface="Calibri" pitchFamily="34" charset="0"/>
              </a:rPr>
              <a:t>    Только съезди ты, поклонись гробу матери твоей да </a:t>
            </a:r>
            <a:r>
              <a:rPr lang="ru-RU" sz="2400" dirty="0">
                <a:latin typeface="Arial Black" pitchFamily="34" charset="0"/>
              </a:rPr>
              <a:t>бабкину</a:t>
            </a:r>
            <a:r>
              <a:rPr lang="ru-RU" sz="2400" dirty="0">
                <a:latin typeface="Calibri" pitchFamily="34" charset="0"/>
              </a:rPr>
              <a:t> гробу кстати (</a:t>
            </a:r>
            <a:r>
              <a:rPr lang="ru-RU" sz="2400" i="1" dirty="0">
                <a:latin typeface="Calibri" pitchFamily="34" charset="0"/>
              </a:rPr>
              <a:t>Тургенев. Дворянское гнездо</a:t>
            </a:r>
            <a:r>
              <a:rPr lang="ru-RU" sz="2400" dirty="0">
                <a:latin typeface="Calibri" pitchFamily="34" charset="0"/>
              </a:rPr>
              <a:t>)</a:t>
            </a:r>
            <a:r>
              <a:rPr lang="en-US" sz="2400" dirty="0">
                <a:latin typeface="Calibri" pitchFamily="34" charset="0"/>
              </a:rPr>
              <a:t>;</a:t>
            </a:r>
            <a:r>
              <a:rPr lang="ru-RU" sz="2400" dirty="0">
                <a:latin typeface="Calibri" pitchFamily="34" charset="0"/>
              </a:rPr>
              <a:t> Из </a:t>
            </a:r>
            <a:r>
              <a:rPr lang="ru-RU" sz="2400" dirty="0">
                <a:latin typeface="Arial Black" pitchFamily="34" charset="0"/>
              </a:rPr>
              <a:t>хозяйкина</a:t>
            </a:r>
            <a:r>
              <a:rPr lang="ru-RU" sz="2400" dirty="0">
                <a:latin typeface="Calibri" pitchFamily="34" charset="0"/>
              </a:rPr>
              <a:t> кармана было тут тысячи три, не больше (</a:t>
            </a:r>
            <a:r>
              <a:rPr lang="ru-RU" sz="2400" i="1" dirty="0">
                <a:latin typeface="Calibri" pitchFamily="34" charset="0"/>
              </a:rPr>
              <a:t>Чернышевский. Что делать?)</a:t>
            </a:r>
          </a:p>
          <a:p>
            <a:r>
              <a:rPr lang="ru-RU" sz="2400" dirty="0">
                <a:latin typeface="Calibri" pitchFamily="34" charset="0"/>
              </a:rPr>
              <a:t>     Однако сейчас эти формы активно вытесняются полными</a:t>
            </a:r>
            <a:r>
              <a:rPr lang="en-US" sz="2400" dirty="0">
                <a:latin typeface="Calibri" pitchFamily="34" charset="0"/>
              </a:rPr>
              <a:t>: </a:t>
            </a:r>
            <a:r>
              <a:rPr lang="ru-RU" sz="2400" dirty="0">
                <a:latin typeface="Calibri" pitchFamily="34" charset="0"/>
              </a:rPr>
              <a:t>у маминого стола, к бабушкиному креслу и т.п.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Нормой было в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XIX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веке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</a:rPr>
              <a:t>Формы с </a:t>
            </a:r>
            <a:r>
              <a:rPr lang="ru-RU" sz="4800" b="1" i="1" u="sng" dirty="0" smtClean="0">
                <a:solidFill>
                  <a:schemeClr val="accent2">
                    <a:lumMod val="50000"/>
                  </a:schemeClr>
                </a:solidFill>
              </a:rPr>
              <a:t>кратким</a:t>
            </a:r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</a:rPr>
              <a:t> окончанием</a:t>
            </a:r>
          </a:p>
          <a:p>
            <a:r>
              <a:rPr lang="ru-RU" sz="4400" b="1" dirty="0" smtClean="0">
                <a:solidFill>
                  <a:srgbClr val="0070C0"/>
                </a:solidFill>
              </a:rPr>
              <a:t>К мамин</a:t>
            </a:r>
            <a:r>
              <a:rPr lang="ru-RU" sz="4400" b="1" u="sng" dirty="0" smtClean="0">
                <a:solidFill>
                  <a:srgbClr val="0070C0"/>
                </a:solidFill>
              </a:rPr>
              <a:t>у</a:t>
            </a:r>
            <a:r>
              <a:rPr lang="ru-RU" sz="4400" b="1" dirty="0" smtClean="0">
                <a:solidFill>
                  <a:srgbClr val="0070C0"/>
                </a:solidFill>
              </a:rPr>
              <a:t> столу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Нормой стало сейчас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</a:rPr>
              <a:t>Формы с </a:t>
            </a:r>
            <a:r>
              <a:rPr lang="ru-RU" sz="4800" b="1" i="1" u="sng" dirty="0" smtClean="0">
                <a:solidFill>
                  <a:schemeClr val="accent2">
                    <a:lumMod val="75000"/>
                  </a:schemeClr>
                </a:solidFill>
              </a:rPr>
              <a:t>полным </a:t>
            </a: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</a:rPr>
              <a:t>окончанием</a:t>
            </a:r>
          </a:p>
          <a:p>
            <a:r>
              <a:rPr lang="ru-RU" sz="4400" b="1" dirty="0" smtClean="0">
                <a:solidFill>
                  <a:srgbClr val="00B050"/>
                </a:solidFill>
              </a:rPr>
              <a:t>К мамин</a:t>
            </a:r>
            <a:r>
              <a:rPr lang="ru-RU" sz="4400" b="1" u="sng" dirty="0" smtClean="0">
                <a:solidFill>
                  <a:srgbClr val="00B050"/>
                </a:solidFill>
              </a:rPr>
              <a:t>ому </a:t>
            </a:r>
            <a:r>
              <a:rPr lang="ru-RU" sz="4400" b="1" dirty="0" smtClean="0">
                <a:solidFill>
                  <a:srgbClr val="00B050"/>
                </a:solidFill>
              </a:rPr>
              <a:t>столу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kern="10" dirty="0">
              <a:ln w="9525"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latin typeface="Arial Black"/>
            </a:endParaRPr>
          </a:p>
        </p:txBody>
      </p:sp>
      <p:sp>
        <p:nvSpPr>
          <p:cNvPr id="2050" name="WordArt 2" descr="Белый мрамор"/>
          <p:cNvSpPr>
            <a:spLocks noChangeArrowheads="1" noChangeShapeType="1" noTextEdit="1"/>
          </p:cNvSpPr>
          <p:nvPr/>
        </p:nvSpPr>
        <p:spPr bwMode="auto">
          <a:xfrm>
            <a:off x="214282" y="214290"/>
            <a:ext cx="8429684" cy="107157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fromWordArt="1">
            <a:prstTxWarp prst="textPlain">
              <a:avLst>
                <a:gd name="adj" fmla="val 4825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rPr>
              <a:t>притяжательные  прилагательные</a:t>
            </a:r>
            <a:endParaRPr lang="ru-RU" sz="3600" kern="10" spc="0" dirty="0">
              <a:ln w="9525">
                <a:round/>
                <a:headEnd/>
                <a:tailEnd/>
              </a:ln>
              <a:solidFill>
                <a:schemeClr val="bg1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Documents and Settings\Пользователь\Мои документы\Мои результаты сканирования\2008-02 (фев)\сканирование0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4143380"/>
            <a:ext cx="2587188" cy="214314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466725" y="428604"/>
            <a:ext cx="8105803" cy="85725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fromWordArt="1">
            <a:prstTxWarp prst="textPlain">
              <a:avLst>
                <a:gd name="adj" fmla="val 48238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Склонение  существительных</a:t>
            </a:r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714488"/>
            <a:ext cx="3786214" cy="230832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</a:rPr>
              <a:t>XIX </a:t>
            </a:r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</a:rPr>
              <a:t>веке:</a:t>
            </a:r>
          </a:p>
          <a:p>
            <a:pPr algn="ctr"/>
            <a:r>
              <a:rPr lang="ru-RU" sz="3200" b="1" dirty="0" smtClean="0"/>
              <a:t>Р.П.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Пять) полотенец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и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(пять) полотенцев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</a:rPr>
              <a:t>Сейчас: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Пять полотенец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714488"/>
            <a:ext cx="4071966" cy="267765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</a:rPr>
              <a:t>В современном языке варианты возможны у слов: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волоконце, корытце,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поленце, копытце,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донце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C:\Documents and Settings\Пользователь\Мои документы\Мои результаты сканирования\2008-02 (фев)\сканирование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643446"/>
            <a:ext cx="1527175" cy="145573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1029" name="Picture 5" descr="C:\Documents and Settings\Пользователь\Мои документы\Мои результаты сканирования\2008-02 (фев)\сканирование0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643446"/>
            <a:ext cx="1571637" cy="150019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Склонение существительных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Пользователь\Мои документы\Мои результаты сканирования\2008-02 (фев)\сканирование00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4"/>
            <a:ext cx="3286148" cy="164307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027" name="Picture 3" descr="C:\Documents and Settings\Пользователь\Мои документы\Мои результаты сканирования\2008-02 (фев)\сканирование0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214554"/>
            <a:ext cx="4041775" cy="164307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028" name="Picture 4" descr="C:\Documents and Settings\Пользователь\Мои документы\Мои результаты сканирования\2008-02 (фев)\сканирование00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4000504"/>
            <a:ext cx="6500858" cy="15001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85720" y="5643578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Обеими (или обоими) руками?  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У обоих ножниц, очков  (или обеих)?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937</TotalTime>
  <Words>947</Words>
  <Application>Microsoft Office PowerPoint</Application>
  <PresentationFormat>Экран (4:3)</PresentationFormat>
  <Paragraphs>153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Тема Office</vt:lpstr>
      <vt:lpstr>1_Тема Office</vt:lpstr>
      <vt:lpstr>Открытая</vt:lpstr>
      <vt:lpstr>Слайд 1</vt:lpstr>
      <vt:lpstr>Лексический круг</vt:lpstr>
      <vt:lpstr> </vt:lpstr>
      <vt:lpstr>Слайд 4</vt:lpstr>
      <vt:lpstr>Слайд 5</vt:lpstr>
      <vt:lpstr>О некоторых морфологических вариантах и нормах:</vt:lpstr>
      <vt:lpstr>Слайд 7</vt:lpstr>
      <vt:lpstr>Слайд 8</vt:lpstr>
      <vt:lpstr>Склонение существительных</vt:lpstr>
      <vt:lpstr>Слайд 10</vt:lpstr>
      <vt:lpstr>              Какого рода слово такси?</vt:lpstr>
      <vt:lpstr>                     Род Слова  галифе </vt:lpstr>
      <vt:lpstr>                           Род слова авеню.  </vt:lpstr>
      <vt:lpstr>                        Род слова кофе. </vt:lpstr>
      <vt:lpstr>Слайд 15</vt:lpstr>
      <vt:lpstr>Слайд 16</vt:lpstr>
      <vt:lpstr>Но ленский, не имев, конечно,</vt:lpstr>
      <vt:lpstr>Слайд 18</vt:lpstr>
      <vt:lpstr>Слайд 19</vt:lpstr>
      <vt:lpstr> </vt:lpstr>
      <vt:lpstr>Сравните предложения.  В чём разница между ними?</vt:lpstr>
      <vt:lpstr>Слайд 22</vt:lpstr>
      <vt:lpstr>Всё ли здесь правильно?</vt:lpstr>
      <vt:lpstr>Прокомментируйте написанное:</vt:lpstr>
      <vt:lpstr> </vt:lpstr>
      <vt:lpstr>Итоги урока</vt:lpstr>
      <vt:lpstr>Презентацию подготовили: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119</cp:revision>
  <dcterms:created xsi:type="dcterms:W3CDTF">2008-01-25T10:20:47Z</dcterms:created>
  <dcterms:modified xsi:type="dcterms:W3CDTF">2008-12-25T18:54:30Z</dcterms:modified>
</cp:coreProperties>
</file>