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</p:sldMasterIdLst>
  <p:sldIdLst>
    <p:sldId id="256" r:id="rId6"/>
    <p:sldId id="258" r:id="rId7"/>
    <p:sldId id="259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39" autoAdjust="0"/>
  </p:normalViewPr>
  <p:slideViewPr>
    <p:cSldViewPr>
      <p:cViewPr varScale="1">
        <p:scale>
          <a:sx n="95" d="100"/>
          <a:sy n="95" d="100"/>
        </p:scale>
        <p:origin x="-1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BF78493-27B8-4142-A1A0-8F4FB09EE6E3}" type="datetimeFigureOut">
              <a:rPr lang="ru-RU" smtClean="0"/>
              <a:pPr/>
              <a:t>05.01.2009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6565CE9-53EB-4C7F-8DC1-B43BB8B84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8001056" cy="564360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Культурологический аспект в изучении русского языка.</a:t>
            </a: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Роль и значение фразеологических оборотов в современном русском языке.</a:t>
            </a:r>
          </a:p>
          <a:p>
            <a:pPr algn="ctr"/>
            <a:endParaRPr lang="ru-RU" sz="1800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Фразеологический оборот – это воспроизводимая в готовом виде языковая единица, состоящая из двух или более ударных компонентов словного характера, фиксированная по своему значению, составу и структуре.</a:t>
            </a:r>
          </a:p>
          <a:p>
            <a:pPr algn="ctr"/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Например: точка зрения, ни рыба ни мясо, во весь дух, вот это да! 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357982"/>
          </a:xfrm>
        </p:spPr>
        <p:txBody>
          <a:bodyPr>
            <a:normAutofit/>
          </a:bodyPr>
          <a:lstStyle/>
          <a:p>
            <a:endPara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Выделяются следующие разряды фразеологизмов:</a:t>
            </a:r>
          </a:p>
          <a:p>
            <a:endPara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именные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обозначающие лицо, предмет, явление (Фома неверный)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глагольные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обозначающие действие, состояние или процесс (Бить ключом, идти в ногу)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качественные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обозначающие свойства, признаки лица (Зелёная улица, золотые руки)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4.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наречные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обозначающие свойства, признаки (Лицом к лицу, с пустыми руками)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модальные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обозначающие различное отношение говорящего к тому, что говорится (Таким образом, может быть)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6.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междометные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выражающие чувства (Боже мой! Вот это да!)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7.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связочные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служащие для связи отдельных частей или целых предложений (В то время как, тем более).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Этимологический состав фразеологических оборотов</a:t>
            </a:r>
          </a:p>
          <a:p>
            <a:endParaRPr lang="ru-RU" dirty="0" smtClean="0">
              <a:solidFill>
                <a:srgbClr val="00B050"/>
              </a:solidFill>
            </a:endParaRPr>
          </a:p>
          <a:p>
            <a:r>
              <a:rPr lang="ru-RU" sz="1600" dirty="0" smtClean="0">
                <a:solidFill>
                  <a:srgbClr val="00B050"/>
                </a:solidFill>
              </a:rPr>
              <a:t>1. Профессиональная лексика (попасть в тон, играть первую скрипку) – из речи музыкантов</a:t>
            </a:r>
          </a:p>
          <a:p>
            <a:r>
              <a:rPr lang="ru-RU" sz="1600" dirty="0" smtClean="0">
                <a:solidFill>
                  <a:srgbClr val="00B050"/>
                </a:solidFill>
              </a:rPr>
              <a:t>(Разделать под орех, без сучка, без задоринки) – из речи столяров.</a:t>
            </a:r>
          </a:p>
          <a:p>
            <a:endParaRPr lang="ru-RU" sz="1600" dirty="0" smtClean="0">
              <a:solidFill>
                <a:srgbClr val="00B050"/>
              </a:solidFill>
            </a:endParaRPr>
          </a:p>
          <a:p>
            <a:r>
              <a:rPr lang="ru-RU" sz="1600" dirty="0" smtClean="0">
                <a:solidFill>
                  <a:srgbClr val="00B050"/>
                </a:solidFill>
              </a:rPr>
              <a:t>2. Факты из русской истории (отложить дело в долгий ящик)</a:t>
            </a:r>
          </a:p>
          <a:p>
            <a:r>
              <a:rPr lang="ru-RU" sz="1600" dirty="0" smtClean="0">
                <a:solidFill>
                  <a:srgbClr val="00B050"/>
                </a:solidFill>
              </a:rPr>
              <a:t>Предполагают, что в основе лежит следующий факт: у царя Алексея Михайловича (</a:t>
            </a:r>
            <a:r>
              <a:rPr lang="en-US" sz="1600" dirty="0" smtClean="0">
                <a:solidFill>
                  <a:srgbClr val="00B050"/>
                </a:solidFill>
              </a:rPr>
              <a:t>XVII</a:t>
            </a:r>
            <a:r>
              <a:rPr lang="ru-RU" sz="1600" dirty="0" smtClean="0">
                <a:solidFill>
                  <a:srgbClr val="00B050"/>
                </a:solidFill>
              </a:rPr>
              <a:t> век) в селе Коломенском под Москвой был сделан в столбе длинные ящик, куда клали жалобы, которые долго не рассматривались.</a:t>
            </a:r>
          </a:p>
          <a:p>
            <a:endParaRPr lang="ru-RU" sz="1600" dirty="0" smtClean="0">
              <a:solidFill>
                <a:srgbClr val="00B050"/>
              </a:solidFill>
            </a:endParaRPr>
          </a:p>
          <a:p>
            <a:r>
              <a:rPr lang="ru-RU" sz="1600" dirty="0" smtClean="0">
                <a:solidFill>
                  <a:srgbClr val="00B050"/>
                </a:solidFill>
              </a:rPr>
              <a:t>3. Легенды и факты античной истории (яблоко раздора – причина спора, вражды)</a:t>
            </a:r>
          </a:p>
          <a:p>
            <a:r>
              <a:rPr lang="ru-RU" sz="1600" dirty="0" smtClean="0">
                <a:solidFill>
                  <a:srgbClr val="00B050"/>
                </a:solidFill>
              </a:rPr>
              <a:t>Восходит к древнегреческому мифу о начале Троянской войны.</a:t>
            </a:r>
          </a:p>
          <a:p>
            <a:endParaRPr lang="ru-RU" sz="1600" dirty="0" smtClean="0">
              <a:solidFill>
                <a:srgbClr val="00B050"/>
              </a:solidFill>
            </a:endParaRPr>
          </a:p>
          <a:p>
            <a:r>
              <a:rPr lang="ru-RU" sz="1600" dirty="0" smtClean="0">
                <a:solidFill>
                  <a:srgbClr val="00B050"/>
                </a:solidFill>
              </a:rPr>
              <a:t>4. Фразеологизмы, перешедшие из религиозных книг (беречь как зеницу ока, вавилонское столпотворение, знать как Отче наш)  </a:t>
            </a:r>
            <a:endParaRPr lang="ru-RU" sz="1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dirty="0" smtClean="0">
                <a:solidFill>
                  <a:srgbClr val="00B0F0"/>
                </a:solidFill>
              </a:rPr>
              <a:t>Творческое задание № 1</a:t>
            </a:r>
          </a:p>
          <a:p>
            <a:endParaRPr lang="ru-RU" dirty="0" smtClean="0"/>
          </a:p>
          <a:p>
            <a:r>
              <a:rPr lang="ru-RU" sz="2000" b="1" dirty="0" smtClean="0">
                <a:solidFill>
                  <a:srgbClr val="7030A0"/>
                </a:solidFill>
              </a:rPr>
              <a:t>Определить, какие из данных фразеологизмов обозначают положительные свойства человека, а какие – отрицательные. 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Определить этимологию фразеологизмов:</a:t>
            </a:r>
          </a:p>
          <a:p>
            <a:r>
              <a:rPr lang="ru-RU" sz="2000" dirty="0" smtClean="0"/>
              <a:t> </a:t>
            </a:r>
          </a:p>
          <a:p>
            <a:r>
              <a:rPr lang="ru-RU" sz="2000" dirty="0" smtClean="0"/>
              <a:t>- семи пядей во лбу, Фома неверный, семь пятниц на неделе, голова на плечах, ни то ни сё, лёгок на подъём, правая рука, мелко плавать, пройти огонь и воду, родиться в сорочке, молоко на губах не обсохло, пятое колесо, не робкого десятка, цены нет, собаку съел, тише воды, ниже травы, язык хорошо подвешен, выйти сухим из воды, звёзд с неба не хватает, мухи не обидит, владеть собой, каши не сваришь, медведь на ухо наступил. 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86800" cy="6215106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            </a:t>
            </a:r>
            <a:r>
              <a:rPr lang="ru-RU" dirty="0" smtClean="0">
                <a:solidFill>
                  <a:srgbClr val="7030A0"/>
                </a:solidFill>
              </a:rPr>
              <a:t>Творческое задание № 2</a:t>
            </a: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Опишите состояние человека, используя следующие фразеологизмы:</a:t>
            </a: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- болеть душой, валиться с ног, висеть на волоске, голова идёт кругом, дух захватывает, душа болит, ждать у моря погоды, кошки скребут на сердце, на седьмом небе, не в своей тарелке, не сомкнув глаз, опустить руки, почивать на лаврах, сам не свой, сквозь землю провалиться, схватиться за соломинку, как гора с плеч, между двух огней, мороз по коже, мурашки бегают по спине, не найти слов, не показать вида, не чувствовать под собой ног, ни жив ни мёртв, принимать близко к сердцу, сгореть от стыда, сердце кровью обливается, смотреть в стороне, стоять на своём. </a:t>
            </a:r>
          </a:p>
          <a:p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5">
                <a:lumMod val="60000"/>
                <a:lumOff val="40000"/>
                <a:alpha val="4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            Творческое задание № 3</a:t>
            </a:r>
          </a:p>
          <a:p>
            <a:endParaRPr lang="ru-RU" sz="2000" dirty="0" smtClean="0"/>
          </a:p>
          <a:p>
            <a:r>
              <a:rPr lang="ru-RU" sz="2000" dirty="0" smtClean="0"/>
              <a:t>Составьте предложения со следующими фразеологическими оборотами, обозначающими выражение чувств, эмоций:</a:t>
            </a:r>
          </a:p>
          <a:p>
            <a:endParaRPr lang="ru-RU" sz="2000" dirty="0" smtClean="0"/>
          </a:p>
          <a:p>
            <a:r>
              <a:rPr lang="ru-RU" sz="2000" dirty="0" smtClean="0"/>
              <a:t> </a:t>
            </a:r>
          </a:p>
          <a:p>
            <a:r>
              <a:rPr lang="ru-RU" sz="2000" dirty="0" smtClean="0"/>
              <a:t>- Бог мой! Бог с тобой! Вот ещё! Вот оно что! Вот тебе на! Вот это да! Давно бы так!</a:t>
            </a:r>
          </a:p>
          <a:p>
            <a:endParaRPr lang="ru-RU" sz="2000" dirty="0" smtClean="0"/>
          </a:p>
          <a:p>
            <a:r>
              <a:rPr lang="ru-RU" sz="2000" dirty="0" smtClean="0"/>
              <a:t> </a:t>
            </a:r>
          </a:p>
          <a:p>
            <a:r>
              <a:rPr lang="ru-RU" sz="2000" dirty="0" smtClean="0"/>
              <a:t>- Не тут-то было, ничего подобного, пора и честь знать, что за вопрос, что поделаешь, шутка сказать. 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99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            Творческое задание № 4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Напишите сочинение – миниатюру, включив в него фразеологизмы, являющиеся синонимами к данным ниже сочетаниям: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- бить баклуши - (валять </a:t>
            </a:r>
            <a:r>
              <a:rPr lang="ru-RU" sz="2000" dirty="0" err="1" smtClean="0">
                <a:solidFill>
                  <a:schemeClr val="tx1"/>
                </a:solidFill>
              </a:rPr>
              <a:t>дурака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- бок о бок -  (плечом к плечу)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- была не была - (будь что будет)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- в одно мгновение – (в два счёта)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- во весь дух – (на всех парусах, сломя голову)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- водить за нос – (обвести вокруг пальца)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- и был таков – (и след простыл).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CC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00079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              Творческое задание № 5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Напишите сочинение – миниатюру, включив в него фразеологизмы, являющиеся антонимами к данным ниже сочетаниям: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- брать себя в руки – (выходить из себя)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в двух шагах – (за тридевять земель, на краю света)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в лучшем случае – (на худой конец)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- воспрянуть духом – (пасть духом)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- заваривать кашу – (расхлёбывать кашу)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засучив рукава – (спустя рукава)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звёзд с неба не хватает – (семи пядей во лбу)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капля в море – (хоть пруд пруди)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не покладая рук – (сложа руки)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- тяжёл на подъём – (лёгок на подъём)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- самое меньшее – (самое большее)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- с лёгким сердцем – (с тяжёлым сердцем).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3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79</TotalTime>
  <Words>912</Words>
  <Application>Microsoft Office PowerPoint</Application>
  <PresentationFormat>Экран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Трек</vt:lpstr>
      <vt:lpstr>Поток</vt:lpstr>
      <vt:lpstr>Апекс</vt:lpstr>
      <vt:lpstr>Эркер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Валера</dc:creator>
  <cp:lastModifiedBy>Валера</cp:lastModifiedBy>
  <cp:revision>39</cp:revision>
  <dcterms:created xsi:type="dcterms:W3CDTF">2008-03-15T16:08:47Z</dcterms:created>
  <dcterms:modified xsi:type="dcterms:W3CDTF">2009-01-04T21:15:42Z</dcterms:modified>
</cp:coreProperties>
</file>