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handoutMasterIdLst>
    <p:handoutMasterId r:id="rId25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028D1-4873-468C-B175-13986CDA9399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F49EA-1123-4FE1-90F9-BEFA82C0954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12985B6-B535-4C8D-AF3F-5F331A232777}" type="datetimeFigureOut">
              <a:rPr lang="ru-RU" smtClean="0"/>
              <a:t>23.11.2008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86F671F-7822-48EB-A10A-20CA3E9EE90B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Урок № 2 </a:t>
            </a:r>
            <a:br>
              <a:rPr lang="ru-RU" sz="3000" b="1" dirty="0"/>
            </a:br>
            <a:r>
              <a:rPr lang="ru-RU" sz="3000" b="1" dirty="0"/>
              <a:t>Герои «Слова о полку Игореве» и позиция автора, сквозные образы; выявление фольклорных мотивов.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"Игорь к Дону войско ведет", 1932-1933, </a:t>
            </a:r>
            <a:br>
              <a:rPr lang="ru-RU" sz="2400" dirty="0"/>
            </a:br>
            <a:r>
              <a:rPr lang="ru-RU" sz="2400" dirty="0"/>
              <a:t>из серии иллюстраций к "Слову о полку Игореве"</a:t>
            </a:r>
            <a:r>
              <a:rPr lang="ru-RU" sz="3800" dirty="0"/>
              <a:t> </a:t>
            </a:r>
          </a:p>
        </p:txBody>
      </p:sp>
      <p:pic>
        <p:nvPicPr>
          <p:cNvPr id="95236" name="Picture 4" descr="cm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1802" y="1500174"/>
            <a:ext cx="3500461" cy="4786346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Затмение Солнца. Крышка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96260" name="Picture 4" descr="Слово о полку Игореве. Затмение солца. Крышка шкатулки.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928670"/>
            <a:ext cx="6572296" cy="521497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96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  <p:bldP spid="96258" grpId="1"/>
      <p:bldP spid="96258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Герб Игоря </a:t>
            </a:r>
            <a:r>
              <a:rPr lang="ru-RU" b="1" dirty="0" err="1"/>
              <a:t>Святославича</a:t>
            </a:r>
            <a:r>
              <a:rPr lang="ru-RU" dirty="0"/>
              <a:t> </a:t>
            </a:r>
          </a:p>
        </p:txBody>
      </p:sp>
      <p:pic>
        <p:nvPicPr>
          <p:cNvPr id="9830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9691" y="1646238"/>
            <a:ext cx="3764618" cy="452596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  <p:bldP spid="9830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Герб Святослава</a:t>
            </a:r>
            <a:r>
              <a:rPr lang="ru-RU" dirty="0"/>
              <a:t> </a:t>
            </a:r>
          </a:p>
        </p:txBody>
      </p:sp>
      <p:pic>
        <p:nvPicPr>
          <p:cNvPr id="9933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3240" y="1643050"/>
            <a:ext cx="2844092" cy="452596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-1214478" y="357166"/>
            <a:ext cx="8229600" cy="703262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Вопросы для 2 группы: </a:t>
            </a:r>
            <a:r>
              <a:rPr lang="ru-RU" sz="2400" b="1" dirty="0"/>
              <a:t> 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dirty="0"/>
              <a:t>  Почему Всеволод назван в «Слове» «Буй - Туром»?</a:t>
            </a:r>
          </a:p>
          <a:p>
            <a:pPr>
              <a:lnSpc>
                <a:spcPct val="80000"/>
              </a:lnSpc>
            </a:pPr>
            <a:r>
              <a:rPr lang="ru-RU" sz="2800" b="1" dirty="0"/>
              <a:t>Как проявляется эпическое начало в создании его образа?</a:t>
            </a:r>
          </a:p>
          <a:p>
            <a:pPr>
              <a:lnSpc>
                <a:spcPct val="80000"/>
              </a:lnSpc>
            </a:pPr>
            <a:r>
              <a:rPr lang="ru-RU" sz="2800" b="1" dirty="0"/>
              <a:t>Речь Всеволода как образец военного ораторского искусства.</a:t>
            </a:r>
          </a:p>
          <a:p>
            <a:pPr>
              <a:lnSpc>
                <a:spcPct val="80000"/>
              </a:lnSpc>
            </a:pPr>
            <a:r>
              <a:rPr lang="ru-RU" sz="2800" b="1" dirty="0"/>
              <a:t>Как связаны образы Всеволода и Игоря в «Слове».</a:t>
            </a:r>
          </a:p>
          <a:p>
            <a:pPr>
              <a:lnSpc>
                <a:spcPct val="80000"/>
              </a:lnSpc>
            </a:pPr>
            <a:r>
              <a:rPr lang="ru-RU" sz="2800" b="1" dirty="0"/>
              <a:t>Зачем автор ввёл этот образ?</a:t>
            </a:r>
          </a:p>
          <a:p>
            <a:pPr>
              <a:lnSpc>
                <a:spcPct val="80000"/>
              </a:lnSpc>
            </a:pPr>
            <a:r>
              <a:rPr lang="ru-RU" sz="2800" b="1" dirty="0"/>
              <a:t>Фольклорные мотивы в создании этого образа.</a:t>
            </a:r>
          </a:p>
          <a:p>
            <a:pPr>
              <a:lnSpc>
                <a:spcPct val="80000"/>
              </a:lnSpc>
            </a:pPr>
            <a:r>
              <a:rPr lang="ru-RU" sz="2800" b="1" dirty="0"/>
              <a:t>Рыцарская эмблема Всеволода. </a:t>
            </a:r>
          </a:p>
          <a:p>
            <a:pPr>
              <a:lnSpc>
                <a:spcPct val="80000"/>
              </a:lnSpc>
            </a:pPr>
            <a:r>
              <a:rPr lang="ru-RU" sz="2800" b="1" dirty="0"/>
              <a:t>Сочинение по Всеволоду.</a:t>
            </a:r>
            <a:r>
              <a:rPr lang="ru-RU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8" dur="20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3" dur="20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8" dur="20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3" dur="20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3" dur="20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8" dur="20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3" dur="2000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100354" grpId="1"/>
      <p:bldP spid="100355" grpId="0" build="p"/>
      <p:bldP spid="100355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Герб «Буй- Тура»</a:t>
            </a:r>
          </a:p>
        </p:txBody>
      </p:sp>
      <p:pic>
        <p:nvPicPr>
          <p:cNvPr id="10138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6050" y="1643050"/>
            <a:ext cx="3684912" cy="452596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  <p:bldP spid="10137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8229600" cy="703262"/>
          </a:xfrm>
        </p:spPr>
        <p:txBody>
          <a:bodyPr>
            <a:normAutofit fontScale="90000"/>
          </a:bodyPr>
          <a:lstStyle/>
          <a:p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4400" b="1" dirty="0" smtClean="0"/>
              <a:t>Вопросы </a:t>
            </a:r>
            <a:r>
              <a:rPr lang="ru-RU" sz="4400" b="1" dirty="0"/>
              <a:t>к 3 группе</a:t>
            </a:r>
            <a:r>
              <a:rPr lang="ru-RU" sz="3800" b="1" dirty="0"/>
              <a:t>:</a:t>
            </a:r>
            <a:r>
              <a:rPr lang="ru-RU" sz="3800" dirty="0"/>
              <a:t/>
            </a:r>
            <a:br>
              <a:rPr lang="ru-RU" sz="3800" dirty="0"/>
            </a:br>
            <a:endParaRPr lang="ru-RU" sz="3800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2943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  <a:p>
            <a:pPr lvl="1">
              <a:lnSpc>
                <a:spcPct val="90000"/>
              </a:lnSpc>
            </a:pPr>
            <a:r>
              <a:rPr lang="ru-RU" sz="2000" b="1" dirty="0"/>
              <a:t>Почему Святослав Киевский назван в произведении отцом Игоря и Всеволода?</a:t>
            </a:r>
            <a:endParaRPr lang="ru-RU" sz="2000" dirty="0"/>
          </a:p>
          <a:p>
            <a:pPr lvl="1">
              <a:lnSpc>
                <a:spcPct val="90000"/>
              </a:lnSpc>
            </a:pPr>
            <a:r>
              <a:rPr lang="ru-RU" sz="2000" b="1" dirty="0"/>
              <a:t>Почему сон «Слова» назван «вещим»? в чём заключается символический смысл выражений «чёрной </a:t>
            </a:r>
            <a:r>
              <a:rPr lang="ru-RU" sz="2000" b="1" dirty="0" err="1"/>
              <a:t>паполомою</a:t>
            </a:r>
            <a:r>
              <a:rPr lang="ru-RU" sz="2000" b="1" dirty="0"/>
              <a:t>», «на кровати тисовой», «синее вино», «крупным жемчугом», «доски без князька», «вороны граяли»?</a:t>
            </a:r>
            <a:endParaRPr lang="ru-RU" sz="2000" dirty="0"/>
          </a:p>
          <a:p>
            <a:pPr lvl="1">
              <a:lnSpc>
                <a:spcPct val="90000"/>
              </a:lnSpc>
            </a:pPr>
            <a:r>
              <a:rPr lang="ru-RU" sz="2000" b="1" dirty="0"/>
              <a:t>Почему речь Святослава Киевского, обращённая к русским князьям, - «золотое слово»? </a:t>
            </a:r>
            <a:endParaRPr lang="ru-RU" sz="2000" dirty="0"/>
          </a:p>
          <a:p>
            <a:pPr lvl="1">
              <a:lnSpc>
                <a:spcPct val="90000"/>
              </a:lnSpc>
            </a:pPr>
            <a:r>
              <a:rPr lang="ru-RU" sz="2000" b="1" dirty="0"/>
              <a:t>Какие князья упомянуты в нём?</a:t>
            </a:r>
            <a:endParaRPr lang="ru-RU" sz="2000" dirty="0"/>
          </a:p>
          <a:p>
            <a:pPr lvl="1">
              <a:lnSpc>
                <a:spcPct val="90000"/>
              </a:lnSpc>
            </a:pPr>
            <a:r>
              <a:rPr lang="ru-RU" sz="2000" b="1" dirty="0"/>
              <a:t>Какое значение имеет «золотое слово» Святослава в идейном звучании памятника, в историческом контексте своей эпохи?</a:t>
            </a:r>
            <a:endParaRPr lang="ru-RU" sz="2000" dirty="0"/>
          </a:p>
          <a:p>
            <a:pPr lvl="1">
              <a:lnSpc>
                <a:spcPct val="90000"/>
              </a:lnSpc>
            </a:pPr>
            <a:r>
              <a:rPr lang="ru-RU" sz="2000" b="1" dirty="0"/>
              <a:t>Рыцарская эмблема…</a:t>
            </a:r>
            <a:endParaRPr lang="ru-RU" sz="2000" dirty="0"/>
          </a:p>
          <a:p>
            <a:pPr lvl="1">
              <a:lnSpc>
                <a:spcPct val="90000"/>
              </a:lnSpc>
            </a:pPr>
            <a:r>
              <a:rPr lang="ru-RU" sz="2000" b="1" dirty="0"/>
              <a:t>Сочинение о герое.</a:t>
            </a:r>
            <a:endParaRPr lang="ru-RU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" dur="2000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2000"/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3" dur="2000"/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6" dur="2000"/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9" dur="2000"/>
                                        <p:tgtEl>
                                          <p:spTgt spid="102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2" grpId="1"/>
      <p:bldP spid="10240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dirty="0"/>
              <a:t>Сон Святослава. Боковая сторона. </a:t>
            </a:r>
          </a:p>
        </p:txBody>
      </p:sp>
      <p:pic>
        <p:nvPicPr>
          <p:cNvPr id="108548" name="Picture 4" descr="Слово о полку Игореве. Сон Святослава.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4678" y="1571612"/>
            <a:ext cx="4357708" cy="407196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46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800" b="1" dirty="0"/>
              <a:t>Вопросы к 4 группе</a:t>
            </a:r>
            <a:br>
              <a:rPr lang="ru-RU" sz="3800" b="1" dirty="0"/>
            </a:br>
            <a:endParaRPr lang="ru-RU" sz="3800" b="1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400" b="1" dirty="0"/>
          </a:p>
          <a:p>
            <a:pPr>
              <a:lnSpc>
                <a:spcPct val="80000"/>
              </a:lnSpc>
            </a:pPr>
            <a:r>
              <a:rPr lang="ru-RU" sz="2400" b="1" dirty="0"/>
              <a:t>Какое место занимает в сюжетно - композиционной системе «Слова» плач Ярославны?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Как автор произведения использует устно-поэтическую традицию в создании образа жены  князя Игоря?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Особенности изображения «войны»-«мира» в этом фрагменте «Слова».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Как образ Ярославны связан с другими образами произведения (князем Игорем, русскими жёнами, русской природой, Русской землёй).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Сочинение о Ярославне.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Рисунки, посвящённые Ярославне.</a:t>
            </a:r>
            <a:r>
              <a:rPr lang="ru-RU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20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/>
      <p:bldP spid="103426" grpId="1"/>
      <p:bldP spid="10342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229600" cy="10715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800" dirty="0" smtClean="0"/>
              <a:t>Плач Ярославны. Боковая сторона</a:t>
            </a:r>
            <a:r>
              <a:rPr lang="ru-RU" sz="3800" dirty="0"/>
              <a:t/>
            </a:r>
            <a:br>
              <a:rPr lang="ru-RU" sz="3800" dirty="0"/>
            </a:br>
            <a:endParaRPr lang="ru-RU" sz="3800" dirty="0"/>
          </a:p>
        </p:txBody>
      </p:sp>
      <p:pic>
        <p:nvPicPr>
          <p:cNvPr id="107524" name="Picture 4" descr="Слово о полку Игореве. Плач Ярославны.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142984"/>
            <a:ext cx="5715040" cy="500066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/>
      <p:bldP spid="10752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Цели и задачи:</a:t>
            </a:r>
            <a:r>
              <a:rPr lang="ru-RU" dirty="0"/>
              <a:t> </a:t>
            </a:r>
          </a:p>
        </p:txBody>
      </p:sp>
      <p:sp>
        <p:nvSpPr>
          <p:cNvPr id="8090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dirty="0"/>
              <a:t>обобщить содержание произведения; 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проработать характеристики героев, позицию автора; 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выявить лиризм повествования и фольклорные мотивы в тексте;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развивать умение писать конспекты по критической литературе, речь, память, мышление, умение выразительно читать наизусть; 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 формировать эстетические взгляды и вкусы;</a:t>
            </a:r>
          </a:p>
          <a:p>
            <a:pPr>
              <a:lnSpc>
                <a:spcPct val="90000"/>
              </a:lnSpc>
            </a:pPr>
            <a:r>
              <a:rPr lang="ru-RU" sz="2400" dirty="0"/>
              <a:t>воспитывать любовь и интерес к древнерусской литературе.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0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0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0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0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0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80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80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80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80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80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/>
      <p:bldP spid="80900" grpId="1"/>
      <p:bldP spid="80901" grpId="0" build="p"/>
      <p:bldP spid="80901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800" b="1" dirty="0"/>
              <a:t>Вопросы к 5 группе:</a:t>
            </a:r>
            <a:br>
              <a:rPr lang="ru-RU" sz="3800" b="1" dirty="0"/>
            </a:br>
            <a:endParaRPr lang="ru-RU" sz="3800" b="1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ru-RU" b="1" dirty="0"/>
              <a:t>Сквозные образы в «Слове…».</a:t>
            </a:r>
          </a:p>
          <a:p>
            <a:pPr marL="609600" indent="-609600"/>
            <a:r>
              <a:rPr lang="ru-RU" b="1" dirty="0"/>
              <a:t>Фольклорные мотивы этих персонажей.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  <p:bldP spid="105474" grpId="1"/>
      <p:bldP spid="10547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800" b="1" dirty="0"/>
              <a:t>Вопросы 6 группе:</a:t>
            </a:r>
            <a:br>
              <a:rPr lang="ru-RU" sz="3800" b="1" dirty="0"/>
            </a:br>
            <a:endParaRPr lang="ru-RU" sz="3800" b="1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b="1" dirty="0"/>
          </a:p>
          <a:p>
            <a:pPr>
              <a:lnSpc>
                <a:spcPct val="90000"/>
              </a:lnSpc>
            </a:pPr>
            <a:r>
              <a:rPr lang="ru-RU" sz="2800" b="1" dirty="0"/>
              <a:t>Что известно о </a:t>
            </a:r>
            <a:r>
              <a:rPr lang="ru-RU" sz="2800" b="1" dirty="0" err="1" smtClean="0"/>
              <a:t>Бояне</a:t>
            </a:r>
            <a:r>
              <a:rPr lang="ru-RU" sz="2800" b="1" dirty="0" smtClean="0"/>
              <a:t> </a:t>
            </a:r>
            <a:r>
              <a:rPr lang="ru-RU" sz="2800" b="1" dirty="0"/>
              <a:t>и героях его произведений из текста «Слова…»?</a:t>
            </a:r>
          </a:p>
          <a:p>
            <a:pPr>
              <a:lnSpc>
                <a:spcPct val="90000"/>
              </a:lnSpc>
            </a:pPr>
            <a:r>
              <a:rPr lang="ru-RU" sz="2800" b="1" dirty="0"/>
              <a:t>Почему автор обращается к поэтическому наследию Баяна и как использует эту традицию?</a:t>
            </a:r>
          </a:p>
          <a:p>
            <a:pPr>
              <a:lnSpc>
                <a:spcPct val="90000"/>
              </a:lnSpc>
            </a:pPr>
            <a:r>
              <a:rPr lang="ru-RU" sz="2800" b="1" dirty="0"/>
              <a:t>Каковы функции вступления в «Слове» и его роль в общем идейно-художественном замысле произведения?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  <p:bldP spid="109570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«Баян» рисунок</a:t>
            </a:r>
          </a:p>
        </p:txBody>
      </p:sp>
      <p:pic>
        <p:nvPicPr>
          <p:cNvPr id="1065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019608" y="1646238"/>
            <a:ext cx="3104783" cy="4525962"/>
          </a:xfrm>
          <a:ln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/>
      <p:bldP spid="106498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Литература:</a:t>
            </a:r>
            <a:r>
              <a:rPr lang="ru-RU" dirty="0"/>
              <a:t> 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dirty="0"/>
              <a:t>Д.С.Лихачёв «Великое наследие», ««Слово о полку игореве» - историко-литературный очерк», М. 1976 г.;  </a:t>
            </a:r>
          </a:p>
          <a:p>
            <a:pPr>
              <a:lnSpc>
                <a:spcPct val="90000"/>
              </a:lnSpc>
            </a:pPr>
            <a:r>
              <a:rPr lang="ru-RU" dirty="0"/>
              <a:t>Е. Осетров «Мир Игоревой песни» М., 1981 г.; </a:t>
            </a:r>
          </a:p>
          <a:p>
            <a:pPr>
              <a:lnSpc>
                <a:spcPct val="90000"/>
              </a:lnSpc>
            </a:pPr>
            <a:r>
              <a:rPr lang="ru-RU" dirty="0"/>
              <a:t> Робинсон А.Н. ««Слово о полку Игореве» // Солнечная символика в «Слове…» //  Памятники литературы и искусства </a:t>
            </a:r>
            <a:r>
              <a:rPr lang="en-US" dirty="0"/>
              <a:t>XI</a:t>
            </a:r>
            <a:r>
              <a:rPr lang="ru-RU" dirty="0"/>
              <a:t>  - </a:t>
            </a:r>
            <a:r>
              <a:rPr lang="en-US" dirty="0"/>
              <a:t>XVII</a:t>
            </a:r>
            <a:r>
              <a:rPr lang="ru-RU" dirty="0"/>
              <a:t> веков» М., 1985 г.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28" dur="2000"/>
                                        <p:tgtEl>
                                          <p:spTgt spid="133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  <p:bldP spid="133122" grpId="1"/>
      <p:bldP spid="133123" grpId="0" build="p"/>
      <p:bldP spid="13312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Оборудование:</a:t>
            </a:r>
            <a:r>
              <a:rPr lang="ru-RU" dirty="0"/>
              <a:t>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Иллюстрации героев, </a:t>
            </a:r>
          </a:p>
          <a:p>
            <a:r>
              <a:rPr lang="ru-RU" dirty="0" smtClean="0"/>
              <a:t>опера </a:t>
            </a:r>
            <a:r>
              <a:rPr lang="ru-RU" dirty="0"/>
              <a:t>Бородина « Слово о полку Игореве»,</a:t>
            </a:r>
          </a:p>
          <a:p>
            <a:r>
              <a:rPr lang="ru-RU" dirty="0"/>
              <a:t> эпиграфы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5" grpId="0" build="p"/>
      <p:bldP spid="84995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Форма:</a:t>
            </a:r>
            <a:r>
              <a:rPr lang="ru-RU" dirty="0"/>
              <a:t>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урок-семинар с элементами комментированного чтения.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8" grpId="1"/>
      <p:bldP spid="86019" grpId="0" build="p"/>
      <p:bldP spid="86019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Виды деятельности:</a:t>
            </a:r>
            <a:r>
              <a:rPr lang="ru-RU" dirty="0"/>
              <a:t> </a:t>
            </a:r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3500438"/>
            <a:ext cx="9144000" cy="292895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dirty="0"/>
              <a:t>комментированное </a:t>
            </a:r>
            <a:r>
              <a:rPr lang="ru-RU" dirty="0" smtClean="0"/>
              <a:t>чтение, 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выявление        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              фольклорных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 </a:t>
            </a:r>
            <a:r>
              <a:rPr lang="ru-RU" dirty="0"/>
              <a:t>мотивов, </a:t>
            </a:r>
            <a:endParaRPr lang="ru-RU" dirty="0" smtClean="0"/>
          </a:p>
          <a:p>
            <a:pPr>
              <a:lnSpc>
                <a:spcPct val="90000"/>
              </a:lnSpc>
            </a:pPr>
            <a:r>
              <a:rPr lang="ru-RU" dirty="0" smtClean="0"/>
              <a:t>выразительное                         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 </a:t>
            </a:r>
            <a:r>
              <a:rPr lang="ru-RU" dirty="0" smtClean="0"/>
              <a:t>        чтение </a:t>
            </a:r>
            <a:r>
              <a:rPr lang="ru-RU" dirty="0"/>
              <a:t>наизусть, </a:t>
            </a:r>
            <a:endParaRPr lang="ru-RU" dirty="0" smtClean="0"/>
          </a:p>
          <a:p>
            <a:pPr>
              <a:lnSpc>
                <a:spcPct val="90000"/>
              </a:lnSpc>
            </a:pPr>
            <a:r>
              <a:rPr lang="ru-RU" dirty="0" smtClean="0"/>
              <a:t>составление </a:t>
            </a:r>
            <a:r>
              <a:rPr lang="ru-RU" dirty="0"/>
              <a:t>таблицы - схемы.</a:t>
            </a:r>
            <a:endParaRPr lang="ru-RU" b="1" dirty="0"/>
          </a:p>
          <a:p>
            <a:pPr>
              <a:lnSpc>
                <a:spcPct val="90000"/>
              </a:lnSpc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8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8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80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7" dur="2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88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2" dur="500"/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88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500"/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7" dur="500"/>
                                        <p:tgtEl>
                                          <p:spTgt spid="880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2" dur="500"/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68" grpId="1"/>
      <p:bldP spid="88069" grpId="0" build="p"/>
      <p:bldP spid="88069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800" i="1" dirty="0"/>
              <a:t>Д.С. Лихачёв</a:t>
            </a:r>
            <a:br>
              <a:rPr lang="ru-RU" sz="3800" i="1" dirty="0"/>
            </a:br>
            <a:endParaRPr lang="ru-RU" sz="3800" i="1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i="1" dirty="0"/>
              <a:t>«Слово о полку Игореве» отмечено печатью особой человечности, особенно внимательного отношения к человеческой личности…</a:t>
            </a:r>
          </a:p>
          <a:p>
            <a:pPr algn="ctr">
              <a:buFont typeface="Wingdings" pitchFamily="2" charset="2"/>
              <a:buNone/>
            </a:pPr>
            <a:r>
              <a:rPr lang="ru-RU" i="1" dirty="0"/>
              <a:t>Автор «Слова» с исключительной внимательностью проникает в душевные переживания своих героев</a:t>
            </a:r>
          </a:p>
          <a:p>
            <a:pPr>
              <a:buFont typeface="Wingdings" pitchFamily="2" charset="2"/>
              <a:buNone/>
            </a:pPr>
            <a:r>
              <a:rPr lang="ru-RU" i="1" dirty="0"/>
              <a:t>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i="1" dirty="0"/>
              <a:t>А. Афанасьев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ru-RU" i="1" dirty="0"/>
              <a:t>«Слово о полку Игореве». Неизвестно даже его имя. </a:t>
            </a:r>
          </a:p>
          <a:p>
            <a:pPr algn="ctr">
              <a:buFont typeface="Wingdings" pitchFamily="2" charset="2"/>
              <a:buNone/>
            </a:pPr>
            <a:r>
              <a:rPr lang="ru-RU" i="1" dirty="0"/>
              <a:t>Но мир его души мы знаем хорошо,</a:t>
            </a:r>
          </a:p>
          <a:p>
            <a:pPr algn="ctr">
              <a:buFont typeface="Wingdings" pitchFamily="2" charset="2"/>
              <a:buNone/>
            </a:pPr>
            <a:r>
              <a:rPr lang="ru-RU" i="1" dirty="0"/>
              <a:t> 		потому что он явлен нам в великой поэме…</a:t>
            </a:r>
          </a:p>
          <a:p>
            <a:pPr algn="ctr">
              <a:buFont typeface="Wingdings" pitchFamily="2" charset="2"/>
              <a:buNone/>
            </a:pPr>
            <a:r>
              <a:rPr lang="ru-RU" i="1" dirty="0"/>
              <a:t>В «Слове» заключена внутренняя история человека,</a:t>
            </a:r>
          </a:p>
          <a:p>
            <a:pPr algn="ctr">
              <a:buFont typeface="Wingdings" pitchFamily="2" charset="2"/>
              <a:buNone/>
            </a:pPr>
            <a:r>
              <a:rPr lang="ru-RU" i="1" dirty="0"/>
              <a:t>		его взгляд на самого себя и природу.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2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2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28604"/>
            <a:ext cx="8229600" cy="703262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1 </a:t>
            </a:r>
            <a:r>
              <a:rPr lang="ru-RU" sz="2400" b="1" dirty="0"/>
              <a:t>группа: Образ Игоря, позиция автора.</a:t>
            </a:r>
            <a:r>
              <a:rPr lang="ru-RU" sz="3800" dirty="0"/>
              <a:t/>
            </a:r>
            <a:br>
              <a:rPr lang="ru-RU" sz="3800" dirty="0"/>
            </a:br>
            <a:endParaRPr lang="ru-RU" sz="3800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00042"/>
            <a:ext cx="8229600" cy="563088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dirty="0"/>
              <a:t>Вопросы к 1 группе: </a:t>
            </a:r>
            <a:endParaRPr lang="ru-RU" sz="2400" b="1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ru-RU" sz="2400" b="1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  <a:p>
            <a:pPr marL="990600" lvl="1" indent="-533400">
              <a:lnSpc>
                <a:spcPct val="90000"/>
              </a:lnSpc>
            </a:pPr>
            <a:r>
              <a:rPr lang="ru-RU" sz="2000" b="1" dirty="0"/>
              <a:t>Каково отношение автора к князю Игорю? </a:t>
            </a:r>
            <a:endParaRPr lang="ru-RU" sz="2000" dirty="0"/>
          </a:p>
          <a:p>
            <a:pPr marL="990600" lvl="1" indent="-533400">
              <a:lnSpc>
                <a:spcPct val="90000"/>
              </a:lnSpc>
            </a:pPr>
            <a:r>
              <a:rPr lang="ru-RU" sz="2000" b="1" dirty="0"/>
              <a:t>Каким является главный принцип изображения героя?</a:t>
            </a:r>
            <a:endParaRPr lang="ru-RU" sz="2000" dirty="0"/>
          </a:p>
          <a:p>
            <a:pPr marL="990600" lvl="1" indent="-533400">
              <a:lnSpc>
                <a:spcPct val="90000"/>
              </a:lnSpc>
            </a:pPr>
            <a:r>
              <a:rPr lang="ru-RU" sz="2000" b="1" dirty="0"/>
              <a:t>Какова роль солнечной символики в раскрытии образа Игоря? </a:t>
            </a:r>
            <a:endParaRPr lang="ru-RU" sz="2000" dirty="0"/>
          </a:p>
          <a:p>
            <a:pPr marL="990600" lvl="1" indent="-533400">
              <a:lnSpc>
                <a:spcPct val="90000"/>
              </a:lnSpc>
            </a:pPr>
            <a:r>
              <a:rPr lang="ru-RU" sz="2000" b="1" dirty="0"/>
              <a:t>Специфика представлений древнерусского писателя о судьбе человека? </a:t>
            </a:r>
            <a:endParaRPr lang="ru-RU" sz="2000" dirty="0"/>
          </a:p>
          <a:p>
            <a:pPr marL="990600" lvl="1" indent="-533400">
              <a:lnSpc>
                <a:spcPct val="90000"/>
              </a:lnSpc>
            </a:pPr>
            <a:r>
              <a:rPr lang="ru-RU" sz="2000" b="1" dirty="0"/>
              <a:t>В каком произведении вы уже встречали не подчинение героя судьбе и наказание его за неверие? 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000" b="1" dirty="0"/>
              <a:t>Найти фольклорные мотивы в эпизодах, связанных с образом Игоря.</a:t>
            </a:r>
            <a:endParaRPr lang="ru-RU" sz="2000" dirty="0"/>
          </a:p>
          <a:p>
            <a:pPr marL="990600" lvl="1" indent="-533400">
              <a:lnSpc>
                <a:spcPct val="90000"/>
              </a:lnSpc>
            </a:pPr>
            <a:r>
              <a:rPr lang="ru-RU" sz="2000" b="1" dirty="0"/>
              <a:t>Какой бы вы нарисовали герб, посвящённый князю Игорю? Нарисуйте его.</a:t>
            </a:r>
            <a:endParaRPr lang="ru-RU" sz="20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92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  <p:bldP spid="921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800" b="1" dirty="0"/>
              <a:t>Три завета спасения Руси</a:t>
            </a:r>
            <a:r>
              <a:rPr lang="ru-RU" sz="3800" dirty="0"/>
              <a:t/>
            </a:r>
            <a:br>
              <a:rPr lang="ru-RU" sz="3800" dirty="0"/>
            </a:br>
            <a:endParaRPr lang="ru-RU" sz="3800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84313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dirty="0"/>
              <a:t>1 завет –</a:t>
            </a:r>
            <a:r>
              <a:rPr lang="ru-RU" dirty="0"/>
              <a:t>Вера в Светлые небесные силы.                         </a:t>
            </a:r>
          </a:p>
          <a:p>
            <a:pPr>
              <a:buFont typeface="Wingdings" pitchFamily="2" charset="2"/>
              <a:buNone/>
            </a:pPr>
            <a:r>
              <a:rPr lang="ru-RU" b="1" dirty="0"/>
              <a:t>2 завет –</a:t>
            </a:r>
            <a:r>
              <a:rPr lang="ru-RU" dirty="0"/>
              <a:t>Светлое преображение души.</a:t>
            </a:r>
          </a:p>
          <a:p>
            <a:pPr>
              <a:buFont typeface="Wingdings" pitchFamily="2" charset="2"/>
              <a:buNone/>
            </a:pPr>
            <a:r>
              <a:rPr lang="ru-RU" b="1" dirty="0"/>
              <a:t>3 завет- </a:t>
            </a:r>
            <a:r>
              <a:rPr lang="ru-RU" dirty="0"/>
              <a:t>Объединение князей и подчинение князю Киевскому.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93186" grpId="1"/>
      <p:bldP spid="93187" grpId="0" build="p"/>
      <p:bldP spid="93187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85</TotalTime>
  <Words>673</Words>
  <Application>Microsoft Office PowerPoint</Application>
  <PresentationFormat>Экран (4:3)</PresentationFormat>
  <Paragraphs>96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Литейная</vt:lpstr>
      <vt:lpstr>Урок № 2  Герои «Слова о полку Игореве» и позиция автора, сквозные образы; выявление фольклорных мотивов.</vt:lpstr>
      <vt:lpstr>Цели и задачи: </vt:lpstr>
      <vt:lpstr>Оборудование: </vt:lpstr>
      <vt:lpstr>Форма: </vt:lpstr>
      <vt:lpstr>Виды деятельности: </vt:lpstr>
      <vt:lpstr>Д.С. Лихачёв </vt:lpstr>
      <vt:lpstr> А. Афанасьев</vt:lpstr>
      <vt:lpstr>     1 группа: Образ Игоря, позиция автора. </vt:lpstr>
      <vt:lpstr>Три завета спасения Руси </vt:lpstr>
      <vt:lpstr>"Игорь к Дону войско ведет", 1932-1933,  из серии иллюстраций к "Слову о полку Игореве" </vt:lpstr>
      <vt:lpstr>.  Затмение Солнца. Крышка </vt:lpstr>
      <vt:lpstr>Герб Игоря Святославича </vt:lpstr>
      <vt:lpstr>Герб Святослава </vt:lpstr>
      <vt:lpstr>Вопросы для 2 группы:   </vt:lpstr>
      <vt:lpstr>Герб «Буй- Тура»</vt:lpstr>
      <vt:lpstr>      Вопросы к 3 группе: </vt:lpstr>
      <vt:lpstr>Сон Святослава. Боковая сторона. </vt:lpstr>
      <vt:lpstr>Вопросы к 4 группе </vt:lpstr>
      <vt:lpstr>Плач Ярославны. Боковая сторона </vt:lpstr>
      <vt:lpstr>Вопросы к 5 группе: </vt:lpstr>
      <vt:lpstr>Вопросы 6 группе: </vt:lpstr>
      <vt:lpstr>«Баян» рисунок</vt:lpstr>
      <vt:lpstr>Литература: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№ 2  Герои «Слова о полку Игореве» и позиция автора, сквозные образы; выявление фольклорных мотивов.</dc:title>
  <dc:creator>Жанна</dc:creator>
  <cp:lastModifiedBy>Жанна</cp:lastModifiedBy>
  <cp:revision>9</cp:revision>
  <dcterms:created xsi:type="dcterms:W3CDTF">2008-11-23T08:50:44Z</dcterms:created>
  <dcterms:modified xsi:type="dcterms:W3CDTF">2008-11-23T10:16:05Z</dcterms:modified>
</cp:coreProperties>
</file>