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6" r:id="rId2"/>
    <p:sldId id="257" r:id="rId3"/>
    <p:sldId id="271" r:id="rId4"/>
    <p:sldId id="258" r:id="rId5"/>
    <p:sldId id="272" r:id="rId6"/>
    <p:sldId id="273" r:id="rId7"/>
    <p:sldId id="259" r:id="rId8"/>
    <p:sldId id="260" r:id="rId9"/>
    <p:sldId id="274" r:id="rId10"/>
    <p:sldId id="261" r:id="rId11"/>
    <p:sldId id="262" r:id="rId12"/>
    <p:sldId id="263" r:id="rId13"/>
    <p:sldId id="275" r:id="rId14"/>
    <p:sldId id="264" r:id="rId15"/>
    <p:sldId id="276" r:id="rId16"/>
    <p:sldId id="265" r:id="rId17"/>
    <p:sldId id="266" r:id="rId18"/>
    <p:sldId id="267" r:id="rId19"/>
    <p:sldId id="268" r:id="rId20"/>
    <p:sldId id="277" r:id="rId21"/>
    <p:sldId id="278" r:id="rId22"/>
    <p:sldId id="269" r:id="rId23"/>
    <p:sldId id="270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AF606853-7671-496A-8E4F-DF71F8EC918B}" styleName="Темный стиль 1 - акцент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0575" autoAdjust="0"/>
    <p:restoredTop sz="94660"/>
  </p:normalViewPr>
  <p:slideViewPr>
    <p:cSldViewPr>
      <p:cViewPr varScale="1">
        <p:scale>
          <a:sx n="50" d="100"/>
          <a:sy n="50" d="100"/>
        </p:scale>
        <p:origin x="-84" y="-12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0CE57-E9C4-47A7-B199-E49666932F05}" type="datetimeFigureOut">
              <a:rPr lang="ru-RU" smtClean="0"/>
              <a:pPr/>
              <a:t>05.12.2008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4A7931-4066-4466-B96C-DD7FB84ADD3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A7931-4066-4466-B96C-DD7FB84ADD3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4A7931-4066-4466-B96C-DD7FB84ADD3E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7B70-50F0-4EFE-9121-D82794C4EA83}" type="datetimeFigureOut">
              <a:rPr lang="ru-RU" smtClean="0"/>
              <a:pPr/>
              <a:t>05.12.2008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A2F6C49-07C1-430E-9D43-510879B18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7B70-50F0-4EFE-9121-D82794C4EA83}" type="datetimeFigureOut">
              <a:rPr lang="ru-RU" smtClean="0"/>
              <a:pPr/>
              <a:t>05.12.2008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6C49-07C1-430E-9D43-510879B18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7B70-50F0-4EFE-9121-D82794C4EA83}" type="datetimeFigureOut">
              <a:rPr lang="ru-RU" smtClean="0"/>
              <a:pPr/>
              <a:t>05.12.2008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6C49-07C1-430E-9D43-510879B18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7B70-50F0-4EFE-9121-D82794C4EA83}" type="datetimeFigureOut">
              <a:rPr lang="ru-RU" smtClean="0"/>
              <a:pPr/>
              <a:t>05.12.2008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A2F6C49-07C1-430E-9D43-510879B18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7B70-50F0-4EFE-9121-D82794C4EA83}" type="datetimeFigureOut">
              <a:rPr lang="ru-RU" smtClean="0"/>
              <a:pPr/>
              <a:t>05.12.2008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6C49-07C1-430E-9D43-510879B182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7B70-50F0-4EFE-9121-D82794C4EA83}" type="datetimeFigureOut">
              <a:rPr lang="ru-RU" smtClean="0"/>
              <a:pPr/>
              <a:t>05.12.2008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6C49-07C1-430E-9D43-510879B18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7B70-50F0-4EFE-9121-D82794C4EA83}" type="datetimeFigureOut">
              <a:rPr lang="ru-RU" smtClean="0"/>
              <a:pPr/>
              <a:t>05.12.2008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A2F6C49-07C1-430E-9D43-510879B182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7B70-50F0-4EFE-9121-D82794C4EA83}" type="datetimeFigureOut">
              <a:rPr lang="ru-RU" smtClean="0"/>
              <a:pPr/>
              <a:t>05.12.2008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6C49-07C1-430E-9D43-510879B18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7B70-50F0-4EFE-9121-D82794C4EA83}" type="datetimeFigureOut">
              <a:rPr lang="ru-RU" smtClean="0"/>
              <a:pPr/>
              <a:t>05.12.2008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6C49-07C1-430E-9D43-510879B18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7B70-50F0-4EFE-9121-D82794C4EA83}" type="datetimeFigureOut">
              <a:rPr lang="ru-RU" smtClean="0"/>
              <a:pPr/>
              <a:t>05.12.2008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6C49-07C1-430E-9D43-510879B1822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A7B70-50F0-4EFE-9121-D82794C4EA83}" type="datetimeFigureOut">
              <a:rPr lang="ru-RU" smtClean="0"/>
              <a:pPr/>
              <a:t>05.12.2008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2F6C49-07C1-430E-9D43-510879B182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3FA7B70-50F0-4EFE-9121-D82794C4EA83}" type="datetimeFigureOut">
              <a:rPr lang="ru-RU" smtClean="0"/>
              <a:pPr/>
              <a:t>05.12.2008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A2F6C49-07C1-430E-9D43-510879B182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heel spokes="3"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wmf"/><Relationship Id="rId4" Type="http://schemas.openxmlformats.org/officeDocument/2006/relationships/image" Target="../media/image25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540069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Шоу-турнир для учащихся 8-х классов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«Знатоки математики»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Picture 18" descr="BD05092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3500438"/>
            <a:ext cx="3505200" cy="3179762"/>
          </a:xfrm>
          <a:prstGeom prst="rect">
            <a:avLst/>
          </a:prstGeom>
          <a:noFill/>
        </p:spPr>
      </p:pic>
      <p:pic>
        <p:nvPicPr>
          <p:cNvPr id="6" name="Picture 15" descr="g04147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3644900"/>
            <a:ext cx="3268662" cy="295910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Teacher\Мои документы\МАТЕМ. РИСУНКИ\algebra_md_wht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5140" y="3929066"/>
            <a:ext cx="1347117" cy="785818"/>
          </a:xfrm>
          <a:prstGeom prst="rect">
            <a:avLst/>
          </a:prstGeom>
          <a:noFill/>
        </p:spPr>
      </p:pic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714348" y="285728"/>
            <a:ext cx="7929618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Металлический параллелепипед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переплавили в куб. Найдите длину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ребра куба, если размеры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параллелепипеда </a:t>
            </a:r>
            <a:r>
              <a:rPr kumimoji="0" lang="ru-RU" sz="3200" b="1" i="1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2 </a:t>
            </a:r>
            <a:r>
              <a:rPr kumimoji="0" lang="ru-RU" sz="3200" b="1" i="0" u="none" strike="noStrike" normalizeH="0" baseline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x</a:t>
            </a:r>
            <a:r>
              <a:rPr kumimoji="0" lang="ru-RU" sz="3200" b="1" i="1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5 </a:t>
            </a:r>
            <a:r>
              <a:rPr kumimoji="0" lang="ru-RU" sz="3200" b="1" i="0" u="none" strike="noStrike" normalizeH="0" baseline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x</a:t>
            </a:r>
            <a:r>
              <a:rPr kumimoji="0" lang="ru-RU" sz="3200" b="1" i="1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12,5</a:t>
            </a: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см.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32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Три последовательных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натуральных числа дают в сумме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  </a:t>
            </a: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24. Найдите эти числа.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К однозначному числу, большему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нуля, приписали такую же цифру. Во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i="0" u="none" strike="noStrike" normalizeH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сколько раз увеличилось число? </a:t>
            </a:r>
            <a:endParaRPr kumimoji="0" lang="ru-RU" sz="32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00430" y="357166"/>
            <a:ext cx="1428760" cy="70788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 тур</a:t>
            </a: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428596" y="857232"/>
            <a:ext cx="500066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Часто знает и дошкольник, что такое треугольник </a:t>
            </a:r>
            <a:b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А уж вам то, как не знать. </a:t>
            </a:r>
            <a:b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Но совсем другое дело, быстро, точно и умело</a:t>
            </a:r>
            <a:b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Треугольники считать.</a:t>
            </a:r>
            <a:b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Например, в фигуре этой, сколько разных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428596" y="4286256"/>
            <a:ext cx="392909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Рассмотри. </a:t>
            </a:r>
            <a:b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Всё внимательно исследуй </a:t>
            </a:r>
            <a:b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И по краю и внутри.</a:t>
            </a:r>
            <a:endParaRPr kumimoji="0" lang="ru-RU" sz="28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7" name="Picture 1" descr="C:\Documents and Settings\Teacher\Мои документы\МАТЕМ. РИСУНКИ\1b5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5072074"/>
            <a:ext cx="857250" cy="1028700"/>
          </a:xfrm>
          <a:prstGeom prst="rect">
            <a:avLst/>
          </a:prstGeom>
          <a:noFill/>
        </p:spPr>
      </p:pic>
      <p:pic>
        <p:nvPicPr>
          <p:cNvPr id="7" name="Рисунок 6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1643050"/>
            <a:ext cx="2400300" cy="2524126"/>
          </a:xfrm>
          <a:prstGeom prst="rect">
            <a:avLst/>
          </a:prstGeom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4546" y="0"/>
            <a:ext cx="5237331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Разминка для болельщиков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42878" y="500042"/>
            <a:ext cx="8501122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3200" b="1" i="0" u="none" strike="noStrike" normalizeH="0" baseline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Утверждение, принимаемое без</a:t>
            </a:r>
            <a:r>
              <a:rPr kumimoji="0" lang="ru-RU" sz="3200" b="1" i="0" u="none" strike="noStrike" normalizeH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3200" b="1" i="0" u="none" strike="noStrike" normalizeH="0" baseline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доказательства.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1. Теорема.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2. Тождество.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3. Аксиома.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4. Высказывание.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3200" b="1" i="0" u="none" strike="noStrike" normalizeH="0" baseline="0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Какое множество чисел самое большое?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1. Действительных.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2. Натуральных.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3. Рациональных.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4. Целых.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normalizeH="0" baseline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5" name="Picture 14" descr="g040360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2928934"/>
            <a:ext cx="2879725" cy="3382963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64  E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0"/>
            <a:ext cx="8643966" cy="304698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ru-RU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Как называется треугольный платок?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1.Треугольник.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2. Косынка.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3. Повязка.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4. Платок.</a:t>
            </a: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285720" y="3318570"/>
            <a:ext cx="9215438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3200" b="1" i="0" u="none" strike="noStrike" normalizeH="0" baseline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Какая английская мера длины   используется для измерения небольшого расстояния, где нужна большая точность?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1.Миля.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2.Локоть.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3.Фут.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4.Сажень.</a:t>
            </a:r>
            <a:endParaRPr kumimoji="0" lang="ru-RU" sz="3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0" y="1142984"/>
            <a:ext cx="2857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285720" y="285728"/>
            <a:ext cx="9144000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3200" b="1" i="0" u="none" strike="noStrike" normalizeH="0" baseline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Кто ввёл прямоугольную систему координат?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1. Гаусс.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2. Декарт.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3. Нобель.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4. </a:t>
            </a:r>
            <a:r>
              <a:rPr kumimoji="0" lang="ru-RU" sz="3200" b="1" i="0" u="none" strike="noStrike" normalizeH="0" baseline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Брадис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3200" b="1" i="0" u="none" strike="noStrike" normalizeH="0" baseline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Как называется знак корня?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1. Радикал.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2. Символ.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3. Корень.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4. Галочка.</a:t>
            </a:r>
          </a:p>
          <a:p>
            <a:pPr>
              <a:buFont typeface="Wingdings" pitchFamily="2" charset="2"/>
              <a:buChar char="v"/>
            </a:pPr>
            <a:endParaRPr lang="ru-RU" sz="2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endParaRPr kumimoji="0" lang="ru-RU" sz="24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</p:txBody>
      </p:sp>
      <p:pic>
        <p:nvPicPr>
          <p:cNvPr id="4098" name="Picture 2" descr="C:\Documents and Settings\Teacher\Мои документы\МАТЕМ. РИСУНКИ\girl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00892" y="1214422"/>
            <a:ext cx="1500198" cy="1500198"/>
          </a:xfrm>
          <a:prstGeom prst="rect">
            <a:avLst/>
          </a:prstGeom>
          <a:noFill/>
        </p:spPr>
      </p:pic>
      <p:pic>
        <p:nvPicPr>
          <p:cNvPr id="13" name="Picture 7" descr="BOOKSHL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4714884"/>
            <a:ext cx="3090863" cy="173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-0.33264  E" pathEditMode="relative" ptsTypes="">
                                      <p:cBhvr>
                                        <p:cTn id="1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285728"/>
            <a:ext cx="785818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ru-RU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Монте-Карло – это:</a:t>
            </a:r>
          </a:p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1. Озеро.</a:t>
            </a:r>
          </a:p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2. Метод математики.</a:t>
            </a:r>
          </a:p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3. Рулетка для игры.</a:t>
            </a:r>
          </a:p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4.Страна.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2826127"/>
            <a:ext cx="857252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ru-RU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Математик, именем которого названа теорема, выражающая связь между коэффициентами квадратного уравнения?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1. Гаусс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2. Пифагор.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3. Евклид.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4. Виет.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214282" y="0"/>
            <a:ext cx="8486025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kumimoji="0" lang="ru-RU" sz="2400" b="1" i="0" u="none" strike="noStrike" normalizeH="0" baseline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32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Мажоранта – это:</a:t>
            </a:r>
            <a:endParaRPr kumimoji="0" lang="ru-RU" sz="3200" b="1" u="none" strike="noStrike" normalizeH="0" baseline="0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1.Функция.</a:t>
            </a:r>
          </a:p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2. Инструмент для настройки пианино.</a:t>
            </a:r>
          </a:p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3. Род бактерий.</a:t>
            </a:r>
          </a:p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4. Геометрическая фигура.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1266825"/>
            <a:ext cx="23436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695450"/>
            <a:ext cx="2343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285720" y="1928802"/>
            <a:ext cx="8858280" cy="430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b="1" i="0" u="none" strike="noStrike" normalizeH="0" baseline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normalizeH="0" baseline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Говорят, что математика- царица всех наук, а царица математики….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1. Арифметика.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2. Геометрия.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3. Алгебра.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4. Планиметрия.</a:t>
            </a:r>
            <a:endParaRPr kumimoji="0" lang="ru-RU" sz="3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4" name="Picture 10" descr="C:\Documents and Settings\Teacher\Мои документы\МАТЕМ. РИСУНКИ\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4500546"/>
            <a:ext cx="2645866" cy="2357454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71736" y="285728"/>
            <a:ext cx="2786082" cy="70788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3 тур</a:t>
            </a:r>
            <a:endParaRPr lang="ru-RU" sz="4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1071538" y="857232"/>
            <a:ext cx="707236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Сейчас вам предстоит из известного слова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1" u="none" strike="noStrike" spc="50" normalizeH="0" baseline="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ТРИГОНОМЕТРИЯ </a:t>
            </a:r>
            <a:r>
              <a:rPr kumimoji="0" lang="ru-RU" sz="5400" b="1" i="0" u="none" strike="noStrike" spc="50" normalizeH="0" baseline="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 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1" i="0" u="none" strike="noStrik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составить новые слова</a:t>
            </a:r>
            <a:endParaRPr kumimoji="0" lang="ru-RU" sz="54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25602" name="Picture 2" descr="C:\Documents and Settings\Teacher\Мои документы\МАТЕМ. РИСУНКИ\Iinfo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58" y="625057"/>
            <a:ext cx="1222384" cy="1375183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28860" y="285728"/>
            <a:ext cx="47149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ГОЛОВОЛОМКА</a:t>
            </a:r>
            <a:endParaRPr lang="ru-RU" sz="36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1142984"/>
            <a:ext cx="7786742" cy="95410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Найдите имена трех ученых-математиков (буквы имен записаны подряд)</a:t>
            </a:r>
            <a:endParaRPr lang="ru-RU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524000" y="2214552"/>
          <a:ext cx="6096000" cy="4286284"/>
        </p:xfrm>
        <a:graphic>
          <a:graphicData uri="http://schemas.openxmlformats.org/drawingml/2006/table">
            <a:tbl>
              <a:tblPr/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10715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5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Л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Д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5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Г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157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</a:t>
                      </a:r>
                    </a:p>
                  </a:txBody>
                  <a:tcPr marL="66675" marR="66675" marT="66675" marB="66675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43240" y="0"/>
            <a:ext cx="2143140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4 тур</a:t>
            </a:r>
            <a:endParaRPr lang="ru-RU" sz="28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71374" y="500042"/>
            <a:ext cx="9072626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19088" algn="l"/>
              </a:tabLst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Чему равен внутренний угол правильного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19088" algn="l"/>
              </a:tabLst>
            </a:pPr>
            <a:r>
              <a:rPr kumimoji="0" lang="ru-RU" sz="3200" b="1" i="0" u="none" strike="noStrike" normalizeH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  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шестиугольника?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19088" algn="l"/>
              </a:tabLst>
            </a:pPr>
            <a:endParaRPr kumimoji="0" lang="ru-RU" sz="3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19088" algn="l"/>
              </a:tabLst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Какой треугольник называется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19088" algn="l"/>
              </a:tabLs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“египетским”?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19088" algn="l"/>
              </a:tabLst>
            </a:pPr>
            <a:endParaRPr kumimoji="0" lang="ru-RU" sz="3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319088" algn="l"/>
              </a:tabLst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Один из углов параллелограмма 60</a:t>
            </a:r>
            <a:r>
              <a:rPr lang="ru-RU" sz="3200" b="1" i="1" baseline="3000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o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19088" algn="l"/>
              </a:tabLs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Найдите другие три угла?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19088" algn="l"/>
              </a:tabLst>
            </a:pPr>
            <a:endParaRPr kumimoji="0" lang="ru-RU" sz="3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19088" algn="l"/>
              </a:tabLst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Какую теорему нужно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19088" algn="l"/>
              </a:tabLs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normalizeH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normalizeH="0" baseline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использовать,чтобы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разделить отрезок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19088" algn="l"/>
              </a:tabLs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на </a:t>
            </a:r>
            <a:r>
              <a:rPr kumimoji="0" lang="en-US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n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равных частей?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19088" algn="l"/>
              </a:tabLst>
            </a:pPr>
            <a:endParaRPr kumimoji="0" lang="ru-RU" sz="3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28596" y="4286256"/>
            <a:ext cx="84296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>
                <a:tab pos="319088" algn="l"/>
              </a:tabLst>
            </a:pPr>
            <a:r>
              <a:rPr kumimoji="0" lang="ru-RU" sz="14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/>
            </a:r>
            <a:br>
              <a:rPr kumimoji="0" lang="ru-RU" sz="14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</a:br>
            <a:endParaRPr kumimoji="0" lang="ru-RU" sz="18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6" name="Picture 4" descr="16m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69188" y="1357298"/>
            <a:ext cx="1674812" cy="2384425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714356"/>
            <a:ext cx="91440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>
                <a:tab pos="342900" algn="l"/>
              </a:tabLst>
            </a:pP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Какой раздел математики изучает действия с числами? </a:t>
            </a:r>
          </a:p>
          <a:p>
            <a:pPr marL="514350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42900" algn="l"/>
              </a:tabLst>
            </a:pPr>
            <a:endParaRPr kumimoji="0" lang="ru-RU" sz="32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2. Сколько прямых можно провести через 	две точки?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3. Как называется равенство с 	переменными?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endParaRPr kumimoji="0" lang="ru-RU" sz="32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2900" algn="l"/>
              </a:tabLst>
            </a:pPr>
            <a:r>
              <a:rPr kumimoji="0" lang="ru-RU" sz="3200" b="1" i="0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4. Результат какого действия называется 	суммой?</a:t>
            </a:r>
            <a:r>
              <a:rPr kumimoji="0" lang="ru-RU" sz="3200" b="1" i="1" u="none" strike="noStrike" normalizeH="0" baseline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3200" b="1" i="0" u="none" strike="noStrike" normalizeH="0" baseline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ea typeface="Times New Roman" pitchFamily="18" charset="0"/>
            </a:endParaRPr>
          </a:p>
        </p:txBody>
      </p:sp>
      <p:pic>
        <p:nvPicPr>
          <p:cNvPr id="3" name="Picture 6" descr="rect6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6200" y="3143248"/>
            <a:ext cx="1447800" cy="150019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143108" y="285728"/>
            <a:ext cx="47149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Разминка для команд</a:t>
            </a:r>
            <a:endParaRPr lang="ru-RU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00034" y="500042"/>
            <a:ext cx="7929618" cy="206210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buFont typeface="Arial" pitchFamily="34" charset="0"/>
              <a:buChar char="•"/>
            </a:pPr>
            <a:endParaRPr lang="ru-RU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endParaRPr lang="ru-RU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endParaRPr lang="ru-RU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Font typeface="Arial" pitchFamily="34" charset="0"/>
              <a:buChar char="•"/>
            </a:pP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214290"/>
            <a:ext cx="8929718" cy="698652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>
              <a:buFont typeface="Arial" pitchFamily="34" charset="0"/>
              <a:buChar char="•"/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Ученый, который нашел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отношение</a:t>
            </a:r>
          </a:p>
          <a:p>
            <a:pPr lvl="0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длины окружности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 диаметру. </a:t>
            </a:r>
          </a:p>
          <a:p>
            <a:pPr lvl="0">
              <a:buFont typeface="Arial" pitchFamily="34" charset="0"/>
              <a:buChar char="•"/>
            </a:pPr>
            <a:endParaRPr lang="ru-RU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За книгу заплатили 100 рублей и еще </a:t>
            </a:r>
          </a:p>
          <a:p>
            <a:pPr lvl="0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половину стоимости книги.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Сколько</a:t>
            </a:r>
          </a:p>
          <a:p>
            <a:pPr lvl="0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стоит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книга? </a:t>
            </a:r>
          </a:p>
          <a:p>
            <a:pPr lvl="0">
              <a:buFont typeface="Arial" pitchFamily="34" charset="0"/>
              <a:buChar char="•"/>
            </a:pPr>
            <a:endParaRPr lang="ru-RU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Как выяснить когда и сколько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корней</a:t>
            </a:r>
          </a:p>
          <a:p>
            <a:pPr lvl="0"/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имеет квадратное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уравнение? </a:t>
            </a:r>
          </a:p>
          <a:p>
            <a:pPr lvl="0">
              <a:buFont typeface="Arial" pitchFamily="34" charset="0"/>
              <a:buChar char="•"/>
            </a:pPr>
            <a:endParaRPr lang="ru-RU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Чему равна сумма и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произведение</a:t>
            </a:r>
          </a:p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корней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приведённого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квадратного </a:t>
            </a:r>
            <a:endParaRPr lang="ru-RU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уравнения по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теореме Виета? </a:t>
            </a:r>
            <a:b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714620"/>
            <a:ext cx="77153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319088" algn="l"/>
              </a:tabLs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Какие числа называются взаимно-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19088" algn="l"/>
              </a:tabLs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 обратными?</a:t>
            </a:r>
            <a:r>
              <a:rPr lang="ru-RU" sz="32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endParaRPr lang="ru-RU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1571612"/>
            <a:ext cx="80724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319088" algn="l"/>
              </a:tabLs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Какая теорема называется обратной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19088" algn="l"/>
              </a:tabLs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  данной? </a:t>
            </a:r>
          </a:p>
        </p:txBody>
      </p:sp>
      <p:pic>
        <p:nvPicPr>
          <p:cNvPr id="4" name="Picture 21" descr="g04036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3643314"/>
            <a:ext cx="5072098" cy="250033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42910" y="285728"/>
            <a:ext cx="7643866" cy="107721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buFont typeface="Arial" pitchFamily="34" charset="0"/>
              <a:buChar char="•"/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Когда дробное выражение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не</a:t>
            </a:r>
          </a:p>
          <a:p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имеет смысла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? </a:t>
            </a:r>
            <a:endParaRPr lang="ru-RU" sz="32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42844" y="2143116"/>
            <a:ext cx="900115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19088" algn="l"/>
              </a:tabLst>
            </a:pPr>
            <a:r>
              <a:rPr kumimoji="0" lang="ru-RU" sz="28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28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28596" y="1142984"/>
            <a:ext cx="8072494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319088" algn="l"/>
              </a:tabLst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В геометрии сначала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19088" algn="l"/>
              </a:tabLs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формулируются аксиомы, а затем на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19088" algn="l"/>
              </a:tabLs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их основе доказываются другие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19088" algn="l"/>
              </a:tabLs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утверждения. Какой древнегреческий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19088" algn="l"/>
              </a:tabLs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учёный впервые изложил такой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319088" algn="l"/>
              </a:tabLs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подход в своих трудах? </a:t>
            </a:r>
            <a:endParaRPr kumimoji="0" lang="ru-RU" sz="3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5" name="Picture 2" descr="C:\Documents and Settings\Teacher\Мои документы\МАТЕМ. РИСУНКИ\CHALKB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4429132"/>
            <a:ext cx="1785950" cy="173183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4546" y="1000108"/>
            <a:ext cx="5500726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6000" b="1" cap="all" spc="0" dirty="0" smtClean="0">
                <a:ln/>
                <a:solidFill>
                  <a:schemeClr val="accent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ПОДВЕДЕНИЕ</a:t>
            </a:r>
          </a:p>
          <a:p>
            <a:pPr algn="ctr"/>
            <a:r>
              <a:rPr lang="ru-RU" sz="6000" b="1" cap="all" dirty="0" smtClean="0">
                <a:ln/>
                <a:solidFill>
                  <a:schemeClr val="accent2">
                    <a:lumMod val="50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ИТОГОВ</a:t>
            </a:r>
            <a:endParaRPr lang="ru-RU" sz="6000" b="1" cap="all" spc="0" dirty="0">
              <a:ln/>
              <a:solidFill>
                <a:schemeClr val="accent2">
                  <a:lumMod val="50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3" name="Picture 9" descr="people126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42910" y="3286125"/>
            <a:ext cx="3034680" cy="2643205"/>
          </a:xfrm>
          <a:prstGeom prst="rect">
            <a:avLst/>
          </a:prstGeom>
          <a:noFill/>
          <a:ln/>
        </p:spPr>
      </p:pic>
      <p:pic>
        <p:nvPicPr>
          <p:cNvPr id="4" name="Picture 5" descr="MOUSE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72330" y="2714620"/>
            <a:ext cx="1504950" cy="2319337"/>
          </a:xfrm>
          <a:prstGeom prst="rect">
            <a:avLst/>
          </a:prstGeom>
          <a:noFill/>
        </p:spPr>
      </p:pic>
      <p:pic>
        <p:nvPicPr>
          <p:cNvPr id="5" name="Picture 7" descr="g040548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4214818"/>
            <a:ext cx="2447925" cy="1898650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264  E" pathEditMode="relative" ptsTypes="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0"/>
            <a:ext cx="8643966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5. Как называются две 	непересекающиеся 	прямые?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endParaRPr lang="ru-RU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6. Как называется график 	квадратичной 	функции?</a:t>
            </a:r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endParaRPr lang="ru-RU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7. Как называются числа при 	умножении?</a:t>
            </a:r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endParaRPr lang="ru-RU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8. Какой раздел математики изучает 	свойства фигур?</a:t>
            </a:r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endParaRPr lang="ru-RU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9. Какие три одинаковых числа нужно 	сложить, чтобы получить 18? </a:t>
            </a:r>
            <a:endParaRPr lang="ru-RU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500034" y="0"/>
            <a:ext cx="8643966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10.	Назовите сторону треугольника, 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	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лежащего против прямого угла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.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11"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  Запишите общий вид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     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 линейной функции.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12. 	Сколько градусов содержит 	развёрнутый угол?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13. 	Натуральные числа, им 	противоположные и нуль образуют 	множество каких чисел?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14. 	Какой угол образуют стрелки часов, 	показывающие три часа? </a:t>
            </a:r>
          </a:p>
        </p:txBody>
      </p:sp>
      <p:pic>
        <p:nvPicPr>
          <p:cNvPr id="5" name="Picture 6" descr="CHILD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721287" y="2285992"/>
            <a:ext cx="1422713" cy="1651461"/>
          </a:xfrm>
          <a:prstGeom prst="rect">
            <a:avLst/>
          </a:prstGeom>
          <a:noFill/>
          <a:ln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2928934"/>
            <a:ext cx="8715404" cy="353943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15. 	Как называется выражение, 	записанное с помощью знаков &lt; и &gt;?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16. 	Какая теорема связывает стороны 	прямоугольного треугольника?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17. 	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Третья буква греческого алфавита. </a:t>
            </a:r>
            <a:endParaRPr lang="ru-RU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  <p:pic>
        <p:nvPicPr>
          <p:cNvPr id="4" name="Picture 3" descr="MAGGIONI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0"/>
            <a:ext cx="2353440" cy="2287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642918"/>
            <a:ext cx="7786742" cy="452431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18. 	Какой учёный установил связь 	между корнями квадратного 	уравнения?</a:t>
            </a:r>
            <a:r>
              <a:rPr lang="ru-RU" sz="3200" b="1" i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19. 	Чему равна сумма углов 	треугольника?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  <a:buAutoNum type="arabicPeriod" startAt="20"/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Чему равна сумма</a:t>
            </a: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	    чисел от –200 до 200</a:t>
            </a: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? </a:t>
            </a:r>
            <a:endParaRPr lang="ru-RU" sz="32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3" descr="Рисунок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7" y="3286124"/>
            <a:ext cx="2505481" cy="2071702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26" y="785794"/>
            <a:ext cx="87868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Посмотрите в течение 5секунд на нарисованные фигуры, постарайтесь запомнить их 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порядок и попытайтесь </a:t>
            </a:r>
            <a:r>
              <a:rPr lang="ru-RU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воспроизвести у себя на листочке эти фигуры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214678" y="142852"/>
            <a:ext cx="1714512" cy="523220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en-US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 </a:t>
            </a:r>
            <a:r>
              <a:rPr lang="ru-RU" sz="28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1 тур</a:t>
            </a:r>
          </a:p>
        </p:txBody>
      </p:sp>
      <p:pic>
        <p:nvPicPr>
          <p:cNvPr id="8" name="Рисунок 7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357430"/>
            <a:ext cx="187642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2285992"/>
            <a:ext cx="2647950" cy="1790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4643446"/>
            <a:ext cx="185737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00826" y="4500570"/>
            <a:ext cx="1671484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4546" y="214290"/>
            <a:ext cx="5143536" cy="646331"/>
          </a:xfrm>
          <a:prstGeom prst="rect">
            <a:avLst/>
          </a:prstGeom>
          <a:noFill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Конкурс знатоков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285720" y="1357298"/>
            <a:ext cx="885828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Учащимся поручили обсадить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 кустарником дорожку с обеих сторон, 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i="0" u="none" strike="noStrike" normalizeH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длина которой 210 м. Сколько над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 саженцев, если их сажают на расстоянии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70 см друг от друга и кусты должны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быть в начале и конце дорожки? </a:t>
            </a:r>
            <a:endParaRPr lang="ru-RU" sz="3200" b="1" i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  <a:ea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3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Три в квадрате равно девяти, четыре в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  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квадрате равно шестнадцати. А чему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  </a:t>
            </a:r>
            <a:r>
              <a:rPr kumimoji="0" lang="ru-RU" sz="3200" b="1" i="0" u="none" strike="noStrike" normalizeH="0" baseline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равен угол в квадрате? </a:t>
            </a:r>
            <a:endParaRPr kumimoji="0" lang="ru-RU" sz="3200" b="1" i="0" u="none" strike="noStrike" normalizeH="0" baseline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714356"/>
            <a:ext cx="857252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При каком </a:t>
            </a:r>
            <a:r>
              <a:rPr lang="ru-RU" sz="3200" b="1" i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k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многочлен </a:t>
            </a:r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4х</a:t>
            </a:r>
            <a:r>
              <a:rPr lang="ru-RU" sz="3200" b="1" i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+ 12ху + ky</a:t>
            </a:r>
            <a:r>
              <a:rPr lang="ru-RU" sz="3200" b="1" i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2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i="1" baseline="300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является полным квадратом?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Проволоку длиной 6,28 м согнули в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 окружность. Какова длина радиуса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  полученной окружности? </a:t>
            </a:r>
            <a:endParaRPr lang="ru-RU" sz="3200" b="1" i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857288" y="4071943"/>
            <a:ext cx="957269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Дан квадрат со стороной 1. </a:t>
            </a:r>
          </a:p>
          <a:p>
            <a:pPr lvl="3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 Диагональ этого квадрата служит </a:t>
            </a:r>
          </a:p>
          <a:p>
            <a:pPr lvl="3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 стороной другого квадрата. Во </a:t>
            </a:r>
          </a:p>
          <a:p>
            <a:pPr lvl="3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 сколько раз площадь второго </a:t>
            </a:r>
          </a:p>
          <a:p>
            <a:pPr lvl="3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 квадрата больше площади данного? </a:t>
            </a:r>
            <a:endParaRPr lang="ru-RU" sz="3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526</TotalTime>
  <Words>703</Words>
  <Application>Microsoft Office PowerPoint</Application>
  <PresentationFormat>Экран (4:3)</PresentationFormat>
  <Paragraphs>220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Трек</vt:lpstr>
      <vt:lpstr>Шоу-турнир для учащихся 8-х классов «Знатоки математики»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Шоу-турнир для учащихся 9-х классов «Знатоки математики»</dc:title>
  <dc:creator>Teacher</dc:creator>
  <cp:lastModifiedBy>Teacher</cp:lastModifiedBy>
  <cp:revision>140</cp:revision>
  <dcterms:created xsi:type="dcterms:W3CDTF">2008-10-06T03:49:37Z</dcterms:created>
  <dcterms:modified xsi:type="dcterms:W3CDTF">2008-12-05T05:21:36Z</dcterms:modified>
</cp:coreProperties>
</file>