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CCFFCC"/>
    <a:srgbClr val="00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7E380-0689-4218-8FA5-8BF35BCAA90F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00402-DA04-4B30-996F-58CF81258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C74E2-3C55-4CEC-87CA-2348AB08D82C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9DCF3-2371-4626-97B3-1052FCE31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0C94-88F8-43F5-8D02-E73D4E181C7D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5BDEA-646E-479C-9DF3-94B8F7049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205BE2-5E1D-46C9-A6C9-1C1F2CECEFB8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36BEA6D-385A-41B6-852D-838D3EF95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4D784-7F5F-4C92-9CF7-8E552034E64D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33420-7FB8-450E-843A-C40FCB2E2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A8DB7-BE77-430B-A0EB-9EAF59B6B72A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11A59-9777-45CE-B99D-11D800803D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02A6-7B63-4D97-9A9F-F58059977E4A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2AE9C-72B9-49EF-AF47-E2D8047B2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0B5B9A-B75A-425C-9EAB-2993F2D35C0A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0C67E8-FB52-4727-B39A-297B90585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15E6-8BC1-4B64-A940-7F9B85B2EC6C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F62F0-502A-48F3-B972-B301A598A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C98D6B-5427-4F03-BFAF-4C9E9CF1BF87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7E8271-E3C0-4870-B821-3FC73A9F7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7A32695-B05C-4D80-ACD8-0ABAFDC22B94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0598317-3CBC-401A-ABB2-D843B5466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15301C3-E1BB-409E-BB2E-7A26A132B759}" type="datetimeFigureOut">
              <a:rPr lang="ru-RU"/>
              <a:pPr>
                <a:defRPr/>
              </a:pPr>
              <a:t>28.03.2009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B8FA2A4-7CE5-49A9-8A02-32F09D9BC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2" r:id="rId5"/>
    <p:sldLayoutId id="2147483687" r:id="rId6"/>
    <p:sldLayoutId id="2147483681" r:id="rId7"/>
    <p:sldLayoutId id="2147483688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Урок- вертушка по теме «Строение крови». 8 класс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algn="ctr"/>
            <a:r>
              <a:rPr lang="ru-RU" smtClean="0"/>
              <a:t>МОУ «СОШ № 20» </a:t>
            </a:r>
          </a:p>
          <a:p>
            <a:pPr algn="ctr"/>
            <a:r>
              <a:rPr lang="ru-RU" smtClean="0"/>
              <a:t>Учитель биологии Алисова Е.А.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Клетки крови</a:t>
            </a:r>
            <a:endParaRPr lang="ru-RU" dirty="0"/>
          </a:p>
        </p:txBody>
      </p:sp>
      <p:pic>
        <p:nvPicPr>
          <p:cNvPr id="1026" name="Picture 2" descr="Изображение 002"/>
          <p:cNvPicPr>
            <a:picLocks noChangeAspect="1" noChangeArrowheads="1"/>
          </p:cNvPicPr>
          <p:nvPr/>
        </p:nvPicPr>
        <p:blipFill>
          <a:blip r:embed="rId2"/>
          <a:srcRect l="30861" t="39316" r="29749" b="11388"/>
          <a:stretch>
            <a:fillRect/>
          </a:stretch>
        </p:blipFill>
        <p:spPr bwMode="auto">
          <a:xfrm>
            <a:off x="571500" y="982663"/>
            <a:ext cx="2928938" cy="304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untitled1"/>
          <p:cNvPicPr>
            <a:picLocks noChangeAspect="1" noChangeArrowheads="1"/>
          </p:cNvPicPr>
          <p:nvPr/>
        </p:nvPicPr>
        <p:blipFill>
          <a:blip r:embed="rId3"/>
          <a:srcRect l="3014" t="14198" r="23947" b="12041"/>
          <a:stretch>
            <a:fillRect/>
          </a:stretch>
        </p:blipFill>
        <p:spPr bwMode="auto">
          <a:xfrm>
            <a:off x="5286375" y="1000125"/>
            <a:ext cx="3284538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2071688" y="5357813"/>
            <a:ext cx="21431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/>
              <a:t>Эритроциты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7688" y="5357813"/>
            <a:ext cx="21431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Лейкоциты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50" y="5357813"/>
            <a:ext cx="21431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</a:t>
            </a:r>
            <a:r>
              <a:rPr lang="ru-RU" dirty="0"/>
              <a:t>ромбоциты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14313" y="5072063"/>
            <a:ext cx="1785937" cy="1143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Плазма крови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071813" y="1857375"/>
            <a:ext cx="1000125" cy="500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643438" y="2143125"/>
            <a:ext cx="1428750" cy="21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072063" y="1000125"/>
            <a:ext cx="1214437" cy="928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000625" y="3214688"/>
            <a:ext cx="928688" cy="571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63" y="3357563"/>
            <a:ext cx="2500312" cy="1357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5214938" y="3786188"/>
            <a:ext cx="1285875" cy="1000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594 -0.42014 " pathEditMode="relative" ptsTypes="AA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5434 -0.65092 " pathEditMode="relative" ptsTypes="AA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604 -0.13657 " pathEditMode="relative" ptsTypes="AA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9444 -0.2625 " pathEditMode="relative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функции крови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5" y="928688"/>
            <a:ext cx="3071813" cy="785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Функция</a:t>
            </a:r>
            <a:endParaRPr lang="ru-RU" sz="2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5" y="1785938"/>
            <a:ext cx="3071813" cy="785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А.Питательная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625" y="2714625"/>
            <a:ext cx="3071813" cy="7858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Б.Дыхательная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8625" y="3643313"/>
            <a:ext cx="3071813" cy="785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В.Выделительная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625" y="4572000"/>
            <a:ext cx="3071813" cy="7858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Г.Защитная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625" y="5500688"/>
            <a:ext cx="3071813" cy="785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Д.Регуляторная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71875" y="928688"/>
            <a:ext cx="5143500" cy="785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Характеристика функций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71875" y="1785938"/>
            <a:ext cx="5143500" cy="785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1.Содержит гормоны, регулирующие обмен веществ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71875" y="2714625"/>
            <a:ext cx="5143500" cy="7858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2. Вырабатывает антитела, обеспечивающие иммунитет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571875" y="3643313"/>
            <a:ext cx="5143500" cy="785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3. Транспортирует питательные вещества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1875" y="4572000"/>
            <a:ext cx="5143500" cy="7858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4. Обеспечивает выведение продуктов обмена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71875" y="5500688"/>
            <a:ext cx="5143500" cy="785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5. Транспортирует  О</a:t>
            </a:r>
            <a:r>
              <a:rPr lang="ru-RU" sz="2400" baseline="-25000" dirty="0">
                <a:solidFill>
                  <a:schemeClr val="tx1"/>
                </a:solidFill>
              </a:rPr>
              <a:t>2 </a:t>
            </a:r>
            <a:r>
              <a:rPr lang="ru-RU" sz="2400" dirty="0">
                <a:solidFill>
                  <a:schemeClr val="tx1"/>
                </a:solidFill>
              </a:rPr>
              <a:t>и СО</a:t>
            </a:r>
            <a:r>
              <a:rPr lang="ru-RU" sz="2400" baseline="-25000" dirty="0">
                <a:solidFill>
                  <a:schemeClr val="tx1"/>
                </a:solidFill>
              </a:rPr>
              <a:t>2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782 0.54583 " pathEditMode="relative" ptsTypes="AA">
                                      <p:cBhvr>
                                        <p:cTn id="1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7292 " pathEditMode="relative" ptsTypes="AA">
                                      <p:cBhvr>
                                        <p:cTn id="1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8356 " pathEditMode="relative" ptsTypes="AA">
                                      <p:cBhvr>
                                        <p:cTn id="1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2593 " pathEditMode="relative" ptsTypes="AA">
                                      <p:cBhvr>
                                        <p:cTn id="1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99 -0.40949 " pathEditMode="relative" ptsTypes="AA">
                                      <p:cBhvr>
                                        <p:cTn id="1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3" grpId="1" animBg="1"/>
      <p:bldP spid="14" grpId="0"/>
      <p:bldP spid="14" grpId="1" animBg="1"/>
      <p:bldP spid="15" grpId="0"/>
      <p:bldP spid="15" grpId="1" animBg="1"/>
      <p:bldP spid="16" grpId="0"/>
      <p:bldP spid="16" grpId="1" animBg="1"/>
      <p:bldP spid="17" grpId="0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Строение и функции клеток крови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58204" cy="5688158"/>
          </a:xfrm>
        </p:spPr>
        <p:txBody>
          <a:bodyPr numCol="3"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000" dirty="0" smtClean="0"/>
              <a:t>А.Эритроциты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000" dirty="0" smtClean="0"/>
              <a:t>Б. Лейкоциты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000" dirty="0" smtClean="0"/>
              <a:t>В. Тромбоциты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700" dirty="0" smtClean="0"/>
              <a:t>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а. Имеют неправильную форму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б. Не имеют ядра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в. Содержат ионы Са</a:t>
            </a:r>
            <a:r>
              <a:rPr lang="ru-RU" sz="1800" baseline="30000" dirty="0" smtClean="0">
                <a:solidFill>
                  <a:schemeClr val="accent2">
                    <a:lumMod val="50000"/>
                  </a:schemeClr>
                </a:solidFill>
              </a:rPr>
              <a:t>+2</a:t>
            </a:r>
            <a:endParaRPr lang="ru-RU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г. Содержат гемоглобин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д.Образуют антитела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е.4,5 – 5 млн.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ж. 4-8 </a:t>
            </a: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тыс</a:t>
            </a:r>
            <a:endParaRPr lang="ru-RU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. 250- 400 тыс.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и. Белые клетки  крови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к. Красные клетки крови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л. Кровяные пластинки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8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sz="18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rgbClr val="008080"/>
                </a:solidFill>
              </a:rPr>
              <a:t>1.Обеспечивают свёртываемость крови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rgbClr val="008080"/>
                </a:solidFill>
              </a:rPr>
              <a:t>2.Транспортируют О</a:t>
            </a:r>
            <a:r>
              <a:rPr lang="ru-RU" sz="1800" baseline="-25000" dirty="0" smtClean="0">
                <a:solidFill>
                  <a:srgbClr val="008080"/>
                </a:solidFill>
              </a:rPr>
              <a:t>2 </a:t>
            </a:r>
            <a:r>
              <a:rPr lang="ru-RU" sz="1800" dirty="0" smtClean="0">
                <a:solidFill>
                  <a:srgbClr val="008080"/>
                </a:solidFill>
              </a:rPr>
              <a:t>и СО</a:t>
            </a:r>
            <a:r>
              <a:rPr lang="ru-RU" sz="1800" baseline="-25000" dirty="0" smtClean="0">
                <a:solidFill>
                  <a:srgbClr val="008080"/>
                </a:solidFill>
              </a:rPr>
              <a:t>2</a:t>
            </a:r>
            <a:r>
              <a:rPr lang="ru-RU" sz="1800" dirty="0" smtClean="0">
                <a:solidFill>
                  <a:srgbClr val="008080"/>
                </a:solidFill>
              </a:rPr>
              <a:t>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1800" dirty="0" smtClean="0">
                <a:solidFill>
                  <a:srgbClr val="008080"/>
                </a:solidFill>
              </a:rPr>
              <a:t>3. Обеспечивают защиту организма от инфекций</a:t>
            </a:r>
            <a:endParaRPr lang="ru-RU" sz="1700" dirty="0" smtClean="0">
              <a:solidFill>
                <a:srgbClr val="00808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0"/>
                            </p:stCondLst>
                            <p:childTnLst>
                              <p:par>
                                <p:cTn id="8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9398 " pathEditMode="relative" ptsTypes="AA">
                                      <p:cBhvr>
                                        <p:cTn id="200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402 " pathEditMode="relative" ptsTypes="AA">
                                      <p:cBhvr>
                                        <p:cTn id="204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162 " pathEditMode="relative" ptsTypes="AA">
                                      <p:cBhvr>
                                        <p:cTn id="208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9444 " pathEditMode="relative" ptsTypes="AA">
                                      <p:cBhvr>
                                        <p:cTn id="212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699 " pathEditMode="relative" ptsTypes="AA">
                                      <p:cBhvr>
                                        <p:cTn id="216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9132 -0.23102 " pathEditMode="relative" ptsTypes="AA">
                                      <p:cBhvr>
                                        <p:cTn id="220" dur="2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441 0 " pathEditMode="relative" ptsTypes="AA">
                                      <p:cBhvr>
                                        <p:cTn id="224" dur="2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9132 0.23102 " pathEditMode="relative" ptsTypes="AA">
                                      <p:cBhvr>
                                        <p:cTn id="228" dur="2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0712 -0.04213 " pathEditMode="relative" ptsTypes="AA">
                                      <p:cBhvr>
                                        <p:cTn id="232" dur="2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1493 -0.38843 " pathEditMode="relative" ptsTypes="AA">
                                      <p:cBhvr>
                                        <p:cTn id="236" dur="2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9913 0.10509 " pathEditMode="relative" ptsTypes="AA">
                                      <p:cBhvr>
                                        <p:cTn id="240" dur="2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60902 " pathEditMode="relative" ptsTypes="AA">
                                      <p:cBhvr>
                                        <p:cTn id="244" dur="2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2616 " pathEditMode="relative" ptsTypes="AA">
                                      <p:cBhvr>
                                        <p:cTn id="248" dur="2000" fill="hold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0509 " pathEditMode="relative" ptsTypes="AA">
                                      <p:cBhvr>
                                        <p:cTn id="252" dur="2000" fill="hold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</TotalTime>
  <Words>61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4</vt:i4>
      </vt:variant>
    </vt:vector>
  </HeadingPairs>
  <TitlesOfParts>
    <vt:vector size="17" baseType="lpstr">
      <vt:lpstr>Century Schoolbook</vt:lpstr>
      <vt:lpstr>Arial</vt:lpstr>
      <vt:lpstr>Wingdings</vt:lpstr>
      <vt:lpstr>Wingdings 2</vt:lpstr>
      <vt:lpstr>Calibri</vt:lpstr>
      <vt:lpstr>Times New Roman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УРОК- ВЕРТУШКА ПО ТЕМЕ «СТРОЕНИЕ КРОВИ». 8 КЛАСС </vt:lpstr>
      <vt:lpstr>КЛЕТКИ КРОВИ</vt:lpstr>
      <vt:lpstr>ФУНКЦИИ КРОВИ</vt:lpstr>
      <vt:lpstr>СТРОЕНИЕ И ФУНКЦИИ КЛЕТОК КРОВИ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 вертушка по теме «Строение крови». 8 класс </dc:title>
  <dc:creator>user</dc:creator>
  <cp:lastModifiedBy>USER</cp:lastModifiedBy>
  <cp:revision>21</cp:revision>
  <dcterms:created xsi:type="dcterms:W3CDTF">2009-01-06T13:36:44Z</dcterms:created>
  <dcterms:modified xsi:type="dcterms:W3CDTF">2009-03-28T13:06:46Z</dcterms:modified>
</cp:coreProperties>
</file>