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263" r:id="rId9"/>
    <p:sldId id="264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FCD8C-546F-4C76-BB35-EB0255D3B53F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E990-7932-4FCA-A189-BE734B85F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xxx\&#1056;&#1072;&#1073;&#1086;&#1095;&#1080;&#1081;%20&#1089;&#1090;&#1086;&#1083;\&#1044;&#1088;&#1091;&#1078;&#1073;&#1072;%20&#1076;&#1088;&#1091;&#1078;&#1073;&#1077;%20&#1088;&#1086;&#1079;&#1085;&#1100;\&#1087;&#1088;&#1077;&#1079;&#1077;&#1085;&#1090;&#1072;&#1094;&#1080;&#1103;\&#1087;&#1088;&#1077;&#1079;&#1077;&#1085;&#1090;&#1072;&#1094;&#1080;&#1103;\05%5b1%5d.mp3" TargetMode="Externa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xxx\&#1056;&#1072;&#1073;&#1086;&#1095;&#1080;&#1081;%20&#1089;&#1090;&#1086;&#1083;\&#1044;&#1088;&#1091;&#1078;&#1073;&#1072;%20&#1076;&#1088;&#1091;&#1078;&#1073;&#1077;%20&#1088;&#1086;&#1079;&#1085;&#1100;\&#1087;&#1088;&#1077;&#1079;&#1077;&#1085;&#1090;&#1072;&#1094;&#1080;&#1103;\&#1087;&#1088;&#1077;&#1079;&#1077;&#1085;&#1090;&#1072;&#1094;&#1080;&#1103;\&#1088;&#1072;&#1089;&#1089;&#1082;&#1072;&#1079;%20&#1086;%20&#1089;&#1077;&#1073;&#1077;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txBody>
          <a:bodyPr/>
          <a:lstStyle/>
          <a:p>
            <a:pPr eaLnBrk="1" hangingPunct="1"/>
            <a:r>
              <a:rPr lang="ru-RU" sz="3000" b="1" dirty="0" smtClean="0">
                <a:solidFill>
                  <a:srgbClr val="FF3300"/>
                </a:solidFill>
              </a:rPr>
              <a:t>«Дружба дружбе рознь, а иную хоть брось»</a:t>
            </a:r>
          </a:p>
        </p:txBody>
      </p:sp>
      <p:pic>
        <p:nvPicPr>
          <p:cNvPr id="5" name="Содержимое 5" descr="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10000"/>
          </a:blip>
          <a:srcRect/>
          <a:stretch>
            <a:fillRect/>
          </a:stretch>
        </p:blipFill>
        <p:spPr>
          <a:xfrm>
            <a:off x="681038" y="2030413"/>
            <a:ext cx="3590925" cy="3667125"/>
          </a:xfrm>
          <a:prstGeom prst="rect">
            <a:avLst/>
          </a:prstGeom>
        </p:spPr>
      </p:pic>
      <p:pic>
        <p:nvPicPr>
          <p:cNvPr id="6" name="Рисунок 6" descr="2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10000"/>
          </a:blip>
          <a:srcRect/>
          <a:stretch>
            <a:fillRect/>
          </a:stretch>
        </p:blipFill>
        <p:spPr bwMode="auto">
          <a:xfrm>
            <a:off x="4643438" y="2071688"/>
            <a:ext cx="3590925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44" y="2786058"/>
            <a:ext cx="4829180" cy="77472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Бескорыстно заботься о друге</a:t>
            </a:r>
            <a:b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Содержимое 5" descr="16.JPG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-20000" contrast="10000"/>
          </a:blip>
          <a:stretch>
            <a:fillRect/>
          </a:stretch>
        </p:blipFill>
        <p:spPr>
          <a:xfrm>
            <a:off x="571472" y="1214422"/>
            <a:ext cx="3133725" cy="4200525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86058"/>
            <a:ext cx="4043362" cy="72547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Не предавай друзей</a:t>
            </a:r>
            <a:b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Содержимое 5" descr="17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10000" contrast="10000"/>
          </a:blip>
          <a:stretch>
            <a:fillRect/>
          </a:stretch>
        </p:blipFill>
        <p:spPr>
          <a:xfrm>
            <a:off x="4857752" y="1233692"/>
            <a:ext cx="3143272" cy="429098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20.JPG"/>
          <p:cNvPicPr>
            <a:picLocks noChangeAspect="1"/>
          </p:cNvPicPr>
          <p:nvPr/>
        </p:nvPicPr>
        <p:blipFill>
          <a:blip r:embed="rId3">
            <a:lum bright="-10000"/>
          </a:blip>
          <a:stretch>
            <a:fillRect/>
          </a:stretch>
        </p:blipFill>
        <p:spPr>
          <a:xfrm rot="946908">
            <a:off x="5946285" y="2540038"/>
            <a:ext cx="2219325" cy="2533650"/>
          </a:xfrm>
          <a:prstGeom prst="rect">
            <a:avLst/>
          </a:prstGeom>
        </p:spPr>
      </p:pic>
      <p:pic>
        <p:nvPicPr>
          <p:cNvPr id="10" name="Рисунок 9" descr="19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10000"/>
          </a:blip>
          <a:stretch>
            <a:fillRect/>
          </a:stretch>
        </p:blipFill>
        <p:spPr>
          <a:xfrm rot="21349103">
            <a:off x="2746945" y="2119276"/>
            <a:ext cx="3373327" cy="29694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571480"/>
            <a:ext cx="6900882" cy="34609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Друга ищи, а найдёшь – береги!</a:t>
            </a:r>
            <a:endParaRPr lang="ru-RU" sz="3200" dirty="0"/>
          </a:p>
        </p:txBody>
      </p:sp>
      <p:pic>
        <p:nvPicPr>
          <p:cNvPr id="9" name="Рисунок 8" descr="18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lum bright="-20000" contrast="10000"/>
          </a:blip>
          <a:stretch>
            <a:fillRect/>
          </a:stretch>
        </p:blipFill>
        <p:spPr>
          <a:xfrm rot="20872090">
            <a:off x="847691" y="2234659"/>
            <a:ext cx="2538849" cy="2898429"/>
          </a:xfrm>
          <a:prstGeom prst="rect">
            <a:avLst/>
          </a:prstGeom>
        </p:spPr>
      </p:pic>
      <p:pic>
        <p:nvPicPr>
          <p:cNvPr id="6" name="05[1]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29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3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10000"/>
          </a:blip>
          <a:srcRect/>
          <a:stretch>
            <a:fillRect/>
          </a:stretch>
        </p:blipFill>
        <p:spPr bwMode="auto">
          <a:xfrm>
            <a:off x="214282" y="2285992"/>
            <a:ext cx="4343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00562" y="1285860"/>
            <a:ext cx="2857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tx2">
                    <a:lumMod val="75000"/>
                  </a:schemeClr>
                </a:solidFill>
              </a:rPr>
              <a:t>Дружба-</a:t>
            </a:r>
            <a:endParaRPr lang="ru-RU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429124" y="2357430"/>
            <a:ext cx="4257676" cy="3268667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близкие отношения, основанные на взаимодоверии, привязанности, </a:t>
            </a:r>
          </a:p>
          <a:p>
            <a:pPr>
              <a:lnSpc>
                <a:spcPct val="140000"/>
              </a:lnSpc>
              <a:defRPr/>
            </a:pPr>
            <a:r>
              <a:rPr lang="ru-RU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общности интересов</a:t>
            </a:r>
            <a:r>
              <a:rPr lang="ru-RU" sz="2000" dirty="0"/>
              <a:t> 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4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10000"/>
          </a:blip>
          <a:srcRect/>
          <a:stretch>
            <a:fillRect/>
          </a:stretch>
        </p:blipFill>
        <p:spPr>
          <a:xfrm>
            <a:off x="5072066" y="1857364"/>
            <a:ext cx="3009900" cy="4133850"/>
          </a:xfr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285852" y="857232"/>
            <a:ext cx="7358114" cy="114300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1A1AC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Эгоизм – </a:t>
            </a:r>
            <a:r>
              <a:rPr lang="ru-RU" sz="2800" b="1" i="1" dirty="0" smtClean="0">
                <a:solidFill>
                  <a:srgbClr val="1A1AC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себялюбие, </a:t>
            </a:r>
            <a:br>
              <a:rPr lang="ru-RU" sz="2800" b="1" i="1" dirty="0" smtClean="0">
                <a:solidFill>
                  <a:srgbClr val="1A1AC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b="1" i="1" dirty="0" smtClean="0">
                <a:solidFill>
                  <a:srgbClr val="1A1AC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предпочтение своих,  личных  интересов  </a:t>
            </a:r>
            <a:br>
              <a:rPr lang="ru-RU" sz="2800" b="1" i="1" dirty="0" smtClean="0">
                <a:solidFill>
                  <a:srgbClr val="1A1AC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b="1" i="1" dirty="0" smtClean="0">
                <a:solidFill>
                  <a:srgbClr val="1A1AC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интересам  других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Срочно требуется друг!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4" name="Содержимое 4" descr="9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643174" y="1377139"/>
            <a:ext cx="3714776" cy="4787934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5984" y="1857365"/>
            <a:ext cx="6357982" cy="2071702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None/>
              <a:defRPr/>
            </a:pPr>
            <a:r>
              <a:rPr lang="ru-RU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Родилась 15 апреля 1902 г.</a:t>
            </a:r>
          </a:p>
          <a:p>
            <a:pPr marL="0" indent="0">
              <a:lnSpc>
                <a:spcPct val="125000"/>
              </a:lnSpc>
              <a:buNone/>
              <a:defRPr/>
            </a:pPr>
            <a:r>
              <a:rPr lang="ru-RU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юные годы она мечтала стать актрисой. </a:t>
            </a:r>
          </a:p>
          <a:p>
            <a:pPr marL="0" indent="0">
              <a:lnSpc>
                <a:spcPct val="125000"/>
              </a:lnSpc>
              <a:buNone/>
              <a:defRPr/>
            </a:pPr>
            <a:r>
              <a:rPr lang="ru-RU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Работала в трудовой коммуне </a:t>
            </a:r>
          </a:p>
          <a:p>
            <a:pPr marL="0" indent="0">
              <a:lnSpc>
                <a:spcPct val="125000"/>
              </a:lnSpc>
              <a:buNone/>
              <a:defRPr/>
            </a:pPr>
            <a:r>
              <a:rPr lang="ru-RU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для беспризорных детей (1923-1939)</a:t>
            </a:r>
          </a:p>
          <a:p>
            <a:endParaRPr lang="ru-RU" sz="2000" dirty="0">
              <a:solidFill>
                <a:srgbClr val="0033CC"/>
              </a:solidFill>
            </a:endParaRPr>
          </a:p>
        </p:txBody>
      </p:sp>
      <p:pic>
        <p:nvPicPr>
          <p:cNvPr id="4" name="Содержимое 6" descr="10.JPG"/>
          <p:cNvPicPr>
            <a:picLocks noGrp="1" noChangeAspect="1"/>
          </p:cNvPicPr>
          <p:nvPr>
            <p:ph sz="half" idx="1"/>
          </p:nvPr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-20000" contrast="10000"/>
          </a:blip>
          <a:srcRect/>
          <a:stretch>
            <a:fillRect/>
          </a:stretch>
        </p:blipFill>
        <p:spPr>
          <a:xfrm>
            <a:off x="285720" y="1214422"/>
            <a:ext cx="1962150" cy="2743200"/>
          </a:xfrm>
        </p:spPr>
      </p:pic>
      <p:sp>
        <p:nvSpPr>
          <p:cNvPr id="5" name="TextBox 4"/>
          <p:cNvSpPr txBox="1"/>
          <p:nvPr/>
        </p:nvSpPr>
        <p:spPr>
          <a:xfrm>
            <a:off x="1214414" y="642918"/>
            <a:ext cx="6715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chemeClr val="tx2"/>
                </a:solidFill>
              </a:rPr>
              <a:t>Осеева Валентина Александровна</a:t>
            </a:r>
            <a:br>
              <a:rPr lang="ru-RU" sz="2400" b="1" i="1" u="sng" dirty="0" smtClean="0">
                <a:solidFill>
                  <a:schemeClr val="tx2"/>
                </a:solidFill>
              </a:rPr>
            </a:br>
            <a:r>
              <a:rPr lang="ru-RU" sz="2400" b="1" i="1" u="sng" dirty="0" smtClean="0">
                <a:solidFill>
                  <a:schemeClr val="tx2"/>
                </a:solidFill>
              </a:rPr>
              <a:t>(1902 – 1969гг.)</a:t>
            </a:r>
            <a:endParaRPr lang="ru-RU" sz="2400" b="1" i="1" u="sng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4000504"/>
            <a:ext cx="8072494" cy="134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В свободное время сочиняла сказки, писала пьесы и ставила их вместе с детьми, любила придумывать игры, увлекаясь не меньше самих ребят</a:t>
            </a:r>
            <a:r>
              <a:rPr lang="ru-RU" sz="2000" b="1" dirty="0" smtClean="0">
                <a:solidFill>
                  <a:schemeClr val="tx2"/>
                </a:solidFill>
              </a:rPr>
              <a:t>.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pPr algn="l">
              <a:lnSpc>
                <a:spcPct val="140000"/>
              </a:lnSpc>
              <a:defRPr/>
            </a:pP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Когда я была такой, как вы, я любила читать маленькие рассказы. </a:t>
            </a:r>
            <a:b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 любила их за то, что могла читать без помощи взрослых. </a:t>
            </a:r>
            <a:b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00298" y="1357298"/>
            <a:ext cx="3214710" cy="831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Один раз мама спросила:</a:t>
            </a:r>
          </a:p>
          <a:p>
            <a:pPr>
              <a:lnSpc>
                <a:spcPct val="14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Понравился тебе рассказ?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7620" y="2285992"/>
            <a:ext cx="3214710" cy="121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 ответила:</a:t>
            </a:r>
          </a:p>
          <a:p>
            <a:pPr>
              <a:lnSpc>
                <a:spcPct val="140000"/>
              </a:lnSpc>
              <a:buFontTx/>
              <a:buChar char="-"/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 знаю. </a:t>
            </a:r>
          </a:p>
          <a:p>
            <a:pPr>
              <a:lnSpc>
                <a:spcPct val="14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 о нём не думала.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3643314"/>
            <a:ext cx="8072494" cy="807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5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Мама очень огорчилась.</a:t>
            </a:r>
          </a:p>
          <a:p>
            <a:pPr>
              <a:lnSpc>
                <a:spcPct val="135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Мало уметь читать, надо уметь думать, - сказала она.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4500570"/>
            <a:ext cx="7215238" cy="887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  тех  пор, прочитав  рассказ,  я стала думать о хороших и плохих </a:t>
            </a:r>
          </a:p>
          <a:p>
            <a:pPr>
              <a:lnSpc>
                <a:spcPct val="14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поступках девочек и мальчиков, а иногда и своих собственных.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8" name="рассказ о себ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43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10" descr="13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10000"/>
          </a:blip>
          <a:srcRect/>
          <a:stretch>
            <a:fillRect/>
          </a:stretch>
        </p:blipFill>
        <p:spPr>
          <a:xfrm>
            <a:off x="5429250" y="2576513"/>
            <a:ext cx="2857500" cy="32512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Книги Валентины Осеевой </a:t>
            </a:r>
            <a:b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переведены на многие языки народов России </a:t>
            </a:r>
            <a:b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 ближнего зарубежья</a:t>
            </a:r>
            <a:endParaRPr lang="ru-RU" sz="2000" dirty="0">
              <a:solidFill>
                <a:schemeClr val="tx2"/>
              </a:solidFill>
            </a:endParaRPr>
          </a:p>
        </p:txBody>
      </p:sp>
      <p:pic>
        <p:nvPicPr>
          <p:cNvPr id="4" name="Содержимое 8" descr="11.JPG"/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10000"/>
          </a:blip>
          <a:srcRect/>
          <a:stretch>
            <a:fillRect/>
          </a:stretch>
        </p:blipFill>
        <p:spPr>
          <a:xfrm>
            <a:off x="714348" y="2428868"/>
            <a:ext cx="3314700" cy="3638550"/>
          </a:xfrm>
        </p:spPr>
      </p:pic>
      <p:pic>
        <p:nvPicPr>
          <p:cNvPr id="5" name="Содержимое 9" descr="1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500430" y="2571744"/>
            <a:ext cx="2357437" cy="332263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2B2B"/>
                </a:solidFill>
              </a:rPr>
              <a:t>Законы дружбы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3143248"/>
            <a:ext cx="4500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1.Не оставляй друга в беде</a:t>
            </a:r>
          </a:p>
        </p:txBody>
      </p:sp>
      <p:pic>
        <p:nvPicPr>
          <p:cNvPr id="7" name="Содержимое 6" descr="14.JPG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E0E0E0"/>
              </a:clrFrom>
              <a:clrTo>
                <a:srgbClr val="E0E0E0">
                  <a:alpha val="0"/>
                </a:srgbClr>
              </a:clrTo>
            </a:clrChange>
            <a:lum bright="-20000" contrast="10000"/>
          </a:blip>
          <a:stretch>
            <a:fillRect/>
          </a:stretch>
        </p:blipFill>
        <p:spPr>
          <a:xfrm>
            <a:off x="714348" y="2000240"/>
            <a:ext cx="3276600" cy="3248025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71810"/>
            <a:ext cx="4829180" cy="65403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Радуйся победам другого</a:t>
            </a:r>
            <a:b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Содержимое 5" descr="15.JPG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-20000" contrast="10000"/>
          </a:blip>
          <a:stretch>
            <a:fillRect/>
          </a:stretch>
        </p:blipFill>
        <p:spPr>
          <a:xfrm>
            <a:off x="5214942" y="1643050"/>
            <a:ext cx="3162300" cy="409575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159</Words>
  <Application>Microsoft Office PowerPoint</Application>
  <PresentationFormat>Экран (4:3)</PresentationFormat>
  <Paragraphs>29</Paragraphs>
  <Slides>12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«Дружба дружбе рознь, а иную хоть брось»</vt:lpstr>
      <vt:lpstr>Слайд 2</vt:lpstr>
      <vt:lpstr>Эгоизм – себялюбие,  предпочтение своих,  личных  интересов   интересам  других</vt:lpstr>
      <vt:lpstr>Срочно требуется друг!</vt:lpstr>
      <vt:lpstr>Слайд 5</vt:lpstr>
      <vt:lpstr>Когда я была такой, как вы, я любила читать маленькие рассказы.  Я любила их за то, что могла читать без помощи взрослых.  </vt:lpstr>
      <vt:lpstr>Книги Валентины Осеевой  переведены на многие языки народов России  и ближнего зарубежья</vt:lpstr>
      <vt:lpstr>Законы дружбы</vt:lpstr>
      <vt:lpstr>2. Радуйся победам другого </vt:lpstr>
      <vt:lpstr>3. Бескорыстно заботься о друге </vt:lpstr>
      <vt:lpstr>4. Не предавай друзей </vt:lpstr>
      <vt:lpstr>Друга ищи, а найдёшь – береги!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«Дружба дружбе рознь, а иную хоть брось»</dc:title>
  <dc:creator>1</dc:creator>
  <cp:lastModifiedBy>1</cp:lastModifiedBy>
  <cp:revision>18</cp:revision>
  <dcterms:created xsi:type="dcterms:W3CDTF">2009-01-12T15:59:47Z</dcterms:created>
  <dcterms:modified xsi:type="dcterms:W3CDTF">2009-01-15T11:19:52Z</dcterms:modified>
</cp:coreProperties>
</file>