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67" r:id="rId4"/>
    <p:sldId id="258" r:id="rId5"/>
    <p:sldId id="268" r:id="rId6"/>
    <p:sldId id="259" r:id="rId7"/>
    <p:sldId id="260" r:id="rId8"/>
    <p:sldId id="261" r:id="rId9"/>
    <p:sldId id="262" r:id="rId10"/>
    <p:sldId id="264" r:id="rId11"/>
    <p:sldId id="270" r:id="rId12"/>
    <p:sldId id="265" r:id="rId13"/>
    <p:sldId id="263" r:id="rId14"/>
    <p:sldId id="266" r:id="rId15"/>
    <p:sldId id="269" r:id="rId1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p:cViewPr varScale="1">
        <p:scale>
          <a:sx n="69" d="100"/>
          <a:sy n="69" d="100"/>
        </p:scale>
        <p:origin x="-118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628433A-8890-4412-B873-475AAF5A6C58}" type="datetimeFigureOut">
              <a:rPr lang="ru-RU"/>
              <a:pPr>
                <a:defRPr/>
              </a:pPr>
              <a:t>17.01.2012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DA6DFD0-4FD6-44AE-9EE2-1EEBE7875743}"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Образ слайда 1"/>
          <p:cNvSpPr>
            <a:spLocks noGrp="1" noRot="1" noChangeAspect="1"/>
          </p:cNvSpPr>
          <p:nvPr>
            <p:ph type="sldImg"/>
          </p:nvPr>
        </p:nvSpPr>
        <p:spPr bwMode="auto">
          <a:noFill/>
          <a:ln>
            <a:solidFill>
              <a:srgbClr val="000000"/>
            </a:solidFill>
            <a:miter lim="800000"/>
            <a:headEnd/>
            <a:tailEnd/>
          </a:ln>
        </p:spPr>
      </p:sp>
      <p:sp>
        <p:nvSpPr>
          <p:cNvPr id="19458"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9459"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2C92DE7-69D3-4852-AB67-F07B7A658110}" type="slidenum">
              <a:rPr lang="ru-RU">
                <a:cs typeface="Arial" charset="0"/>
              </a:rPr>
              <a:pPr fontAlgn="base">
                <a:spcBef>
                  <a:spcPct val="0"/>
                </a:spcBef>
                <a:spcAft>
                  <a:spcPct val="0"/>
                </a:spcAft>
                <a:defRPr/>
              </a:pPr>
              <a:t>5</a:t>
            </a:fld>
            <a:endParaRPr lang="ru-RU">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4"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5" name="Прямоугольник 18"/>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Прямоугольник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0" name="Прямоугольник 11"/>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Прямая соединительная линия 6"/>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2" name="Прямоугольник 9"/>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3" name="Овал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Овал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Подзаголовок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8" name="Заголовок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ru-RU" smtClean="0"/>
              <a:t>Образец заголовка</a:t>
            </a:r>
            <a:endParaRPr lang="en-US"/>
          </a:p>
        </p:txBody>
      </p:sp>
      <p:sp>
        <p:nvSpPr>
          <p:cNvPr id="15" name="Дата 27"/>
          <p:cNvSpPr>
            <a:spLocks noGrp="1"/>
          </p:cNvSpPr>
          <p:nvPr>
            <p:ph type="dt" sz="half" idx="10"/>
          </p:nvPr>
        </p:nvSpPr>
        <p:spPr/>
        <p:txBody>
          <a:bodyPr/>
          <a:lstStyle>
            <a:lvl1pPr>
              <a:defRPr/>
            </a:lvl1pPr>
          </a:lstStyle>
          <a:p>
            <a:pPr>
              <a:defRPr/>
            </a:pPr>
            <a:fld id="{94E0B38D-E274-44FD-8F11-931313240316}" type="datetimeFigureOut">
              <a:rPr lang="ru-RU"/>
              <a:pPr>
                <a:defRPr/>
              </a:pPr>
              <a:t>17.01.2012</a:t>
            </a:fld>
            <a:endParaRPr lang="ru-RU"/>
          </a:p>
        </p:txBody>
      </p:sp>
      <p:sp>
        <p:nvSpPr>
          <p:cNvPr id="16" name="Нижний колонтитул 16"/>
          <p:cNvSpPr>
            <a:spLocks noGrp="1"/>
          </p:cNvSpPr>
          <p:nvPr>
            <p:ph type="ftr" sz="quarter" idx="11"/>
          </p:nvPr>
        </p:nvSpPr>
        <p:spPr/>
        <p:txBody>
          <a:bodyPr/>
          <a:lstStyle>
            <a:lvl1pPr>
              <a:defRPr/>
            </a:lvl1pPr>
          </a:lstStyle>
          <a:p>
            <a:pPr>
              <a:defRPr/>
            </a:pPr>
            <a:endParaRPr lang="ru-RU"/>
          </a:p>
        </p:txBody>
      </p:sp>
      <p:sp>
        <p:nvSpPr>
          <p:cNvPr id="17" name="Номер слайда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BCE1A5F5-B290-47AE-917D-767DC686798C}"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B4E41F19-FA8C-43F2-BFDE-2F6E50040F76}" type="datetimeFigureOut">
              <a:rPr lang="ru-RU"/>
              <a:pPr>
                <a:defRPr/>
              </a:pPr>
              <a:t>17.01.2012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B5B56CC-B8D2-4EF8-BCE3-0A21CF6B2029}"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2"/>
      </p:bgRef>
    </p:bg>
    <p:spTree>
      <p:nvGrpSpPr>
        <p:cNvPr id="1" name=""/>
        <p:cNvGrpSpPr/>
        <p:nvPr/>
      </p:nvGrpSpPr>
      <p:grpSpPr>
        <a:xfrm>
          <a:off x="0" y="0"/>
          <a:ext cx="0" cy="0"/>
          <a:chOff x="0" y="0"/>
          <a:chExt cx="0" cy="0"/>
        </a:xfrm>
      </p:grpSpPr>
      <p:sp>
        <p:nvSpPr>
          <p:cNvPr id="4"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5" name="Прямоугольник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Прямоугольник 8"/>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Прямоугольник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Прямоугольник 10"/>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Прямоугольник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Прямая соединительная линия 12"/>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Овал 13"/>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Овал 14"/>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Вертикальный текст 2"/>
          <p:cNvSpPr>
            <a:spLocks noGrp="1"/>
          </p:cNvSpPr>
          <p:nvPr>
            <p:ph type="body" orient="vert" idx="1"/>
          </p:nvPr>
        </p:nvSpPr>
        <p:spPr>
          <a:xfrm>
            <a:off x="304800" y="304800"/>
            <a:ext cx="6553200" cy="5821366"/>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 name="Вертикальный заголовок 1"/>
          <p:cNvSpPr>
            <a:spLocks noGrp="1"/>
          </p:cNvSpPr>
          <p:nvPr>
            <p:ph type="title" orient="vert"/>
          </p:nvPr>
        </p:nvSpPr>
        <p:spPr>
          <a:xfrm>
            <a:off x="7391400" y="304801"/>
            <a:ext cx="1447800" cy="5851525"/>
          </a:xfrm>
        </p:spPr>
        <p:txBody>
          <a:bodyPr vert="eaVert"/>
          <a:lstStyle/>
          <a:p>
            <a:r>
              <a:rPr lang="ru-RU" smtClean="0"/>
              <a:t>Образец заголовка</a:t>
            </a:r>
            <a:endParaRPr lang="en-US"/>
          </a:p>
        </p:txBody>
      </p:sp>
      <p:sp>
        <p:nvSpPr>
          <p:cNvPr id="13" name="Номер слайда 5"/>
          <p:cNvSpPr>
            <a:spLocks noGrp="1"/>
          </p:cNvSpPr>
          <p:nvPr>
            <p:ph type="sldNum" sz="quarter" idx="10"/>
          </p:nvPr>
        </p:nvSpPr>
        <p:spPr>
          <a:xfrm>
            <a:off x="6915150" y="3009900"/>
            <a:ext cx="457200" cy="441325"/>
          </a:xfrm>
        </p:spPr>
        <p:txBody>
          <a:bodyPr/>
          <a:lstStyle>
            <a:lvl1pPr>
              <a:defRPr/>
            </a:lvl1pPr>
          </a:lstStyle>
          <a:p>
            <a:pPr>
              <a:defRPr/>
            </a:pPr>
            <a:fld id="{60382A82-6B9E-45B4-90E5-362DAE6E3EBA}" type="slidenum">
              <a:rPr lang="ru-RU"/>
              <a:pPr>
                <a:defRPr/>
              </a:pPr>
              <a:t>‹#›</a:t>
            </a:fld>
            <a:endParaRPr lang="ru-RU"/>
          </a:p>
        </p:txBody>
      </p:sp>
      <p:sp>
        <p:nvSpPr>
          <p:cNvPr id="14" name="Дата 3"/>
          <p:cNvSpPr>
            <a:spLocks noGrp="1"/>
          </p:cNvSpPr>
          <p:nvPr>
            <p:ph type="dt" sz="half" idx="11"/>
          </p:nvPr>
        </p:nvSpPr>
        <p:spPr/>
        <p:txBody>
          <a:bodyPr/>
          <a:lstStyle>
            <a:lvl1pPr>
              <a:defRPr/>
            </a:lvl1pPr>
          </a:lstStyle>
          <a:p>
            <a:pPr>
              <a:defRPr/>
            </a:pPr>
            <a:fld id="{15B0D472-302B-4ECD-B416-1DBDD054CFC8}" type="datetimeFigureOut">
              <a:rPr lang="ru-RU"/>
              <a:pPr>
                <a:defRPr/>
              </a:pPr>
              <a:t>17.01.2012</a:t>
            </a:fld>
            <a:endParaRPr lang="ru-RU"/>
          </a:p>
        </p:txBody>
      </p:sp>
      <p:sp>
        <p:nvSpPr>
          <p:cNvPr id="15" name="Нижний колонтитул 4"/>
          <p:cNvSpPr>
            <a:spLocks noGrp="1"/>
          </p:cNvSpPr>
          <p:nvPr>
            <p:ph type="ftr" sz="quarter" idx="12"/>
          </p:nvPr>
        </p:nvSpPr>
        <p:spPr/>
        <p:txBody>
          <a:bodyPr/>
          <a:lstStyle>
            <a:lvl1pPr>
              <a:defRPr/>
            </a:lvl1pPr>
          </a:lstStyle>
          <a:p>
            <a:pPr>
              <a:defRPr/>
            </a:pPr>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lang="ru-RU" smtClean="0"/>
              <a:t>Образец заголовка</a:t>
            </a:r>
            <a:endParaRPr lang="en-US"/>
          </a:p>
        </p:txBody>
      </p:sp>
      <p:sp>
        <p:nvSpPr>
          <p:cNvPr id="8" name="Содержимое 7"/>
          <p:cNvSpPr>
            <a:spLocks noGrp="1"/>
          </p:cNvSpPr>
          <p:nvPr>
            <p:ph sz="quarter" idx="1"/>
          </p:nvPr>
        </p:nvSpPr>
        <p:spPr>
          <a:xfrm>
            <a:off x="301752" y="1527048"/>
            <a:ext cx="850392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E182FD1A-A17A-42CA-B3D1-01BC7DED2047}" type="datetimeFigureOut">
              <a:rPr lang="ru-RU"/>
              <a:pPr>
                <a:defRPr/>
              </a:pPr>
              <a:t>17.01.2012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a:xfrm>
            <a:off x="4362450" y="1027113"/>
            <a:ext cx="457200" cy="441325"/>
          </a:xfrm>
        </p:spPr>
        <p:txBody>
          <a:bodyPr/>
          <a:lstStyle>
            <a:lvl1pPr>
              <a:defRPr/>
            </a:lvl1pPr>
          </a:lstStyle>
          <a:p>
            <a:pPr>
              <a:defRPr/>
            </a:pPr>
            <a:fld id="{B38FE26A-2106-4C0B-91B1-ED08AF733066}"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Прямоугольник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Прямоугольник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Прямоугольник 18"/>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Прямоугольник 11"/>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0" name="Прямоугольник 12"/>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Прямоугольник 13"/>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2" name="Прямая соединительная линия 7"/>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3" name="Овал 9"/>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Овал 10"/>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Текст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2" name="Заголовок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ru-RU" smtClean="0"/>
              <a:t>Образец заголовка</a:t>
            </a:r>
            <a:endParaRPr lang="en-US"/>
          </a:p>
        </p:txBody>
      </p:sp>
      <p:sp>
        <p:nvSpPr>
          <p:cNvPr id="15" name="Нижний колонтитул 4"/>
          <p:cNvSpPr>
            <a:spLocks noGrp="1"/>
          </p:cNvSpPr>
          <p:nvPr>
            <p:ph type="ftr" sz="quarter" idx="10"/>
          </p:nvPr>
        </p:nvSpPr>
        <p:spPr/>
        <p:txBody>
          <a:bodyPr/>
          <a:lstStyle>
            <a:lvl1pPr>
              <a:defRPr/>
            </a:lvl1pPr>
          </a:lstStyle>
          <a:p>
            <a:pPr>
              <a:defRPr/>
            </a:pPr>
            <a:endParaRPr lang="ru-RU"/>
          </a:p>
        </p:txBody>
      </p:sp>
      <p:sp>
        <p:nvSpPr>
          <p:cNvPr id="16" name="Дата 3"/>
          <p:cNvSpPr>
            <a:spLocks noGrp="1"/>
          </p:cNvSpPr>
          <p:nvPr>
            <p:ph type="dt" sz="half" idx="11"/>
          </p:nvPr>
        </p:nvSpPr>
        <p:spPr/>
        <p:txBody>
          <a:bodyPr/>
          <a:lstStyle>
            <a:lvl1pPr>
              <a:defRPr/>
            </a:lvl1pPr>
          </a:lstStyle>
          <a:p>
            <a:pPr>
              <a:defRPr/>
            </a:pPr>
            <a:fld id="{1C67173D-A60A-4284-B031-D989CA13FE09}" type="datetimeFigureOut">
              <a:rPr lang="ru-RU"/>
              <a:pPr>
                <a:defRPr/>
              </a:pPr>
              <a:t>17.01.2012</a:t>
            </a:fld>
            <a:endParaRPr lang="ru-RU"/>
          </a:p>
        </p:txBody>
      </p:sp>
      <p:sp>
        <p:nvSpPr>
          <p:cNvPr id="17" name="Номер слайда 5"/>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85247100-5B43-438D-A835-F559403E3C53}"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1">
        <a:schemeClr val="bg2"/>
      </p:bgRef>
    </p:bg>
    <p:spTree>
      <p:nvGrpSpPr>
        <p:cNvPr id="1" name=""/>
        <p:cNvGrpSpPr/>
        <p:nvPr/>
      </p:nvGrpSpPr>
      <p:grpSpPr>
        <a:xfrm>
          <a:off x="0" y="0"/>
          <a:ext cx="0" cy="0"/>
          <a:chOff x="0" y="0"/>
          <a:chExt cx="0" cy="0"/>
        </a:xfrm>
      </p:grpSpPr>
      <p:sp>
        <p:nvSpPr>
          <p:cNvPr id="5" name="Прямая соединительная линия 7"/>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2" name="Заголовок 1"/>
          <p:cNvSpPr>
            <a:spLocks noGrp="1"/>
          </p:cNvSpPr>
          <p:nvPr>
            <p:ph type="title"/>
          </p:nvPr>
        </p:nvSpPr>
        <p:spPr>
          <a:xfrm>
            <a:off x="301752" y="228600"/>
            <a:ext cx="8534400" cy="758952"/>
          </a:xfrm>
        </p:spPr>
        <p:txBody>
          <a:bodyPr/>
          <a:lstStyle/>
          <a:p>
            <a:r>
              <a:rPr lang="ru-RU" smtClean="0"/>
              <a:t>Образец заголовка</a:t>
            </a:r>
            <a:endParaRPr lang="en-US"/>
          </a:p>
        </p:txBody>
      </p:sp>
      <p:sp>
        <p:nvSpPr>
          <p:cNvPr id="10" name="Содержимое 9"/>
          <p:cNvSpPr>
            <a:spLocks noGrp="1"/>
          </p:cNvSpPr>
          <p:nvPr>
            <p:ph sz="half" idx="1"/>
          </p:nvPr>
        </p:nvSpPr>
        <p:spPr>
          <a:xfrm>
            <a:off x="301752" y="1371600"/>
            <a:ext cx="4038600" cy="4681728"/>
          </a:xfrm>
        </p:spPr>
        <p:txBody>
          <a:bodyPr/>
          <a:lstStyle>
            <a:lvl1pPr>
              <a:defRPr sz="2500"/>
            </a:lvl1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2" name="Содержимое 11"/>
          <p:cNvSpPr>
            <a:spLocks noGrp="1"/>
          </p:cNvSpPr>
          <p:nvPr>
            <p:ph sz="half" idx="2"/>
          </p:nvPr>
        </p:nvSpPr>
        <p:spPr>
          <a:xfrm>
            <a:off x="4800600" y="1371600"/>
            <a:ext cx="4038600" cy="4681728"/>
          </a:xfrm>
        </p:spPr>
        <p:txBody>
          <a:bodyPr/>
          <a:lstStyle>
            <a:lvl1pPr>
              <a:defRPr sz="2500"/>
            </a:lvl1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4"/>
          <p:cNvSpPr>
            <a:spLocks noGrp="1"/>
          </p:cNvSpPr>
          <p:nvPr>
            <p:ph type="dt" sz="half" idx="10"/>
          </p:nvPr>
        </p:nvSpPr>
        <p:spPr>
          <a:xfrm>
            <a:off x="5791200" y="6410325"/>
            <a:ext cx="3044825" cy="365125"/>
          </a:xfrm>
        </p:spPr>
        <p:txBody>
          <a:bodyPr/>
          <a:lstStyle>
            <a:lvl1pPr>
              <a:defRPr/>
            </a:lvl1pPr>
          </a:lstStyle>
          <a:p>
            <a:pPr>
              <a:defRPr/>
            </a:pPr>
            <a:fld id="{0A514637-00E7-45A9-8ABC-C68D39AC23BF}" type="datetimeFigureOut">
              <a:rPr lang="ru-RU"/>
              <a:pPr>
                <a:defRPr/>
              </a:pPr>
              <a:t>17.01.2012</a:t>
            </a:fld>
            <a:endParaRPr lang="ru-RU"/>
          </a:p>
        </p:txBody>
      </p:sp>
      <p:sp>
        <p:nvSpPr>
          <p:cNvPr id="7" name="Нижний колонтитул 5"/>
          <p:cNvSpPr>
            <a:spLocks noGrp="1"/>
          </p:cNvSpPr>
          <p:nvPr>
            <p:ph type="ftr" sz="quarter" idx="11"/>
          </p:nvPr>
        </p:nvSpPr>
        <p:spPr/>
        <p:txBody>
          <a:bodyPr/>
          <a:lstStyle>
            <a:lvl1pPr>
              <a:defRPr/>
            </a:lvl1pPr>
          </a:lstStyle>
          <a:p>
            <a:pPr>
              <a:defRPr/>
            </a:pPr>
            <a:endParaRPr lang="ru-RU"/>
          </a:p>
        </p:txBody>
      </p:sp>
      <p:sp>
        <p:nvSpPr>
          <p:cNvPr id="8" name="Номер слайда 6"/>
          <p:cNvSpPr>
            <a:spLocks noGrp="1"/>
          </p:cNvSpPr>
          <p:nvPr>
            <p:ph type="sldNum" sz="quarter" idx="12"/>
          </p:nvPr>
        </p:nvSpPr>
        <p:spPr/>
        <p:txBody>
          <a:bodyPr/>
          <a:lstStyle>
            <a:lvl1pPr>
              <a:defRPr/>
            </a:lvl1pPr>
          </a:lstStyle>
          <a:p>
            <a:pPr>
              <a:defRPr/>
            </a:pPr>
            <a:fld id="{CF4A5582-4AEF-4DE0-86A1-3B9102936549}"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1">
        <a:schemeClr val="bg2"/>
      </p:bgRef>
    </p:bg>
    <p:spTree>
      <p:nvGrpSpPr>
        <p:cNvPr id="1" name=""/>
        <p:cNvGrpSpPr/>
        <p:nvPr/>
      </p:nvGrpSpPr>
      <p:grpSpPr>
        <a:xfrm>
          <a:off x="0" y="0"/>
          <a:ext cx="0" cy="0"/>
          <a:chOff x="0" y="0"/>
          <a:chExt cx="0" cy="0"/>
        </a:xfrm>
      </p:grpSpPr>
      <p:sp>
        <p:nvSpPr>
          <p:cNvPr id="7" name="Прямая соединительная линия 9"/>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Прямоугольник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0" name="Прямоугольник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Прямоугольник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2" name="Прямоугольник 10"/>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Прямоугольник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4" name="Прямая соединительная линия 14"/>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5" name="Прямоугольник 1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6" name="Овал 24"/>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Овал 2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Текст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24" name="Содержимое 23"/>
          <p:cNvSpPr>
            <a:spLocks noGrp="1"/>
          </p:cNvSpPr>
          <p:nvPr>
            <p:ph sz="quarter" idx="2"/>
          </p:nvPr>
        </p:nvSpPr>
        <p:spPr>
          <a:xfrm>
            <a:off x="301752" y="2471383"/>
            <a:ext cx="4041648" cy="381840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6" name="Содержимое 25"/>
          <p:cNvSpPr>
            <a:spLocks noGrp="1"/>
          </p:cNvSpPr>
          <p:nvPr>
            <p:ph sz="quarter" idx="4"/>
          </p:nvPr>
        </p:nvSpPr>
        <p:spPr>
          <a:xfrm>
            <a:off x="4800600" y="2471383"/>
            <a:ext cx="4038600" cy="382219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3" name="Заголовок 22"/>
          <p:cNvSpPr>
            <a:spLocks noGrp="1"/>
          </p:cNvSpPr>
          <p:nvPr>
            <p:ph type="title"/>
          </p:nvPr>
        </p:nvSpPr>
        <p:spPr/>
        <p:txBody>
          <a:bodyPr rtlCol="0"/>
          <a:lstStyle/>
          <a:p>
            <a:r>
              <a:rPr lang="ru-RU" smtClean="0"/>
              <a:t>Образец заголовка</a:t>
            </a:r>
            <a:endParaRPr lang="en-US"/>
          </a:p>
        </p:txBody>
      </p:sp>
      <p:sp>
        <p:nvSpPr>
          <p:cNvPr id="18" name="Дата 6"/>
          <p:cNvSpPr>
            <a:spLocks noGrp="1"/>
          </p:cNvSpPr>
          <p:nvPr>
            <p:ph type="dt" sz="half" idx="10"/>
          </p:nvPr>
        </p:nvSpPr>
        <p:spPr/>
        <p:txBody>
          <a:bodyPr/>
          <a:lstStyle>
            <a:lvl1pPr>
              <a:defRPr/>
            </a:lvl1pPr>
          </a:lstStyle>
          <a:p>
            <a:pPr>
              <a:defRPr/>
            </a:pPr>
            <a:fld id="{1626D0DC-8F76-473D-96DE-A7C8A8319688}" type="datetimeFigureOut">
              <a:rPr lang="ru-RU"/>
              <a:pPr>
                <a:defRPr/>
              </a:pPr>
              <a:t>17.01.2012</a:t>
            </a:fld>
            <a:endParaRPr lang="ru-RU"/>
          </a:p>
        </p:txBody>
      </p:sp>
      <p:sp>
        <p:nvSpPr>
          <p:cNvPr id="19" name="Нижний колонтитул 7"/>
          <p:cNvSpPr>
            <a:spLocks noGrp="1"/>
          </p:cNvSpPr>
          <p:nvPr>
            <p:ph type="ftr" sz="quarter" idx="11"/>
          </p:nvPr>
        </p:nvSpPr>
        <p:spPr>
          <a:xfrm>
            <a:off x="304800" y="6410325"/>
            <a:ext cx="3581400" cy="365125"/>
          </a:xfrm>
        </p:spPr>
        <p:txBody>
          <a:bodyPr/>
          <a:lstStyle>
            <a:lvl1pPr>
              <a:defRPr/>
            </a:lvl1pPr>
          </a:lstStyle>
          <a:p>
            <a:pPr>
              <a:defRPr/>
            </a:pPr>
            <a:endParaRPr lang="ru-RU"/>
          </a:p>
        </p:txBody>
      </p:sp>
      <p:sp>
        <p:nvSpPr>
          <p:cNvPr id="20" name="Номер слайда 8"/>
          <p:cNvSpPr>
            <a:spLocks noGrp="1"/>
          </p:cNvSpPr>
          <p:nvPr>
            <p:ph type="sldNum" sz="quarter" idx="12"/>
          </p:nvPr>
        </p:nvSpPr>
        <p:spPr>
          <a:xfrm>
            <a:off x="4343400" y="1042988"/>
            <a:ext cx="457200" cy="441325"/>
          </a:xfrm>
        </p:spPr>
        <p:txBody>
          <a:bodyPr/>
          <a:lstStyle>
            <a:lvl1pPr algn="ctr">
              <a:defRPr/>
            </a:lvl1pPr>
          </a:lstStyle>
          <a:p>
            <a:pPr>
              <a:defRPr/>
            </a:pPr>
            <a:fld id="{E1ED287C-BB5B-4B16-8D8B-523537DC9908}"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lvl1pPr>
              <a:defRPr/>
            </a:lvl1pPr>
          </a:lstStyle>
          <a:p>
            <a:pPr>
              <a:defRPr/>
            </a:pPr>
            <a:fld id="{DD8A2968-6FF4-4AB0-B06F-2EFF8101214A}" type="datetimeFigureOut">
              <a:rPr lang="ru-RU"/>
              <a:pPr>
                <a:defRPr/>
              </a:pPr>
              <a:t>17.01.2012</a:t>
            </a:fld>
            <a:endParaRPr lang="ru-RU"/>
          </a:p>
        </p:txBody>
      </p:sp>
      <p:sp>
        <p:nvSpPr>
          <p:cNvPr id="4" name="Нижний колонтитул 3"/>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a:xfrm>
            <a:off x="4343400" y="1036638"/>
            <a:ext cx="457200" cy="441325"/>
          </a:xfrm>
        </p:spPr>
        <p:txBody>
          <a:bodyPr/>
          <a:lstStyle>
            <a:lvl1pPr>
              <a:defRPr/>
            </a:lvl1pPr>
          </a:lstStyle>
          <a:p>
            <a:pPr>
              <a:defRPr/>
            </a:pPr>
            <a:fld id="{017D2B23-3E1A-4CCD-9707-E41EA020F5D6}"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3" name="Прямоугольник 7"/>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4" name="Прямоугольник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5"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Прямоугольник 4"/>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Прямоугольник 5"/>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8" name="Дата 1"/>
          <p:cNvSpPr>
            <a:spLocks noGrp="1"/>
          </p:cNvSpPr>
          <p:nvPr>
            <p:ph type="dt" sz="half" idx="10"/>
          </p:nvPr>
        </p:nvSpPr>
        <p:spPr/>
        <p:txBody>
          <a:bodyPr/>
          <a:lstStyle>
            <a:lvl1pPr>
              <a:defRPr/>
            </a:lvl1pPr>
          </a:lstStyle>
          <a:p>
            <a:pPr>
              <a:defRPr/>
            </a:pPr>
            <a:fld id="{06F525C3-34CC-41EF-830C-D4836E18356A}" type="datetimeFigureOut">
              <a:rPr lang="ru-RU"/>
              <a:pPr>
                <a:defRPr/>
              </a:pPr>
              <a:t>17.01.2012</a:t>
            </a:fld>
            <a:endParaRPr lang="ru-RU"/>
          </a:p>
        </p:txBody>
      </p:sp>
      <p:sp>
        <p:nvSpPr>
          <p:cNvPr id="9" name="Нижний колонтитул 2"/>
          <p:cNvSpPr>
            <a:spLocks noGrp="1"/>
          </p:cNvSpPr>
          <p:nvPr>
            <p:ph type="ftr" sz="quarter" idx="11"/>
          </p:nvPr>
        </p:nvSpPr>
        <p:spPr/>
        <p:txBody>
          <a:bodyPr/>
          <a:lstStyle>
            <a:lvl1pPr>
              <a:defRPr/>
            </a:lvl1pPr>
          </a:lstStyle>
          <a:p>
            <a:pPr>
              <a:defRPr/>
            </a:pPr>
            <a:endParaRPr lang="ru-RU"/>
          </a:p>
        </p:txBody>
      </p:sp>
      <p:sp>
        <p:nvSpPr>
          <p:cNvPr id="10" name="Номер слайда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15CBEAD9-06D5-41A6-B56E-B72757565D7B}"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оугольник 18"/>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Прямоугольник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Прямоугольник 15"/>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0" name="Прямоугольник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Прямоугольник 7"/>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2" name="Прямая соединительная линия 8"/>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3" name="Овал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Овал 10"/>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Прямоугольник 20"/>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2" name="Заголовок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ru-RU" smtClean="0"/>
              <a:t>Образец заголовка</a:t>
            </a:r>
            <a:endParaRPr lang="en-US"/>
          </a:p>
        </p:txBody>
      </p:sp>
      <p:sp>
        <p:nvSpPr>
          <p:cNvPr id="3" name="Текст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20" name="Содержимое 19"/>
          <p:cNvSpPr>
            <a:spLocks noGrp="1"/>
          </p:cNvSpPr>
          <p:nvPr>
            <p:ph sz="quarter" idx="1"/>
          </p:nvPr>
        </p:nvSpPr>
        <p:spPr>
          <a:xfrm>
            <a:off x="3124200" y="685800"/>
            <a:ext cx="5638800" cy="5410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6" name="Номер слайда 6"/>
          <p:cNvSpPr>
            <a:spLocks noGrp="1"/>
          </p:cNvSpPr>
          <p:nvPr>
            <p:ph type="sldNum" sz="quarter" idx="10"/>
          </p:nvPr>
        </p:nvSpPr>
        <p:spPr>
          <a:xfrm>
            <a:off x="1371600" y="312738"/>
            <a:ext cx="457200" cy="441325"/>
          </a:xfrm>
        </p:spPr>
        <p:txBody>
          <a:bodyPr/>
          <a:lstStyle>
            <a:lvl1pPr>
              <a:defRPr>
                <a:solidFill>
                  <a:schemeClr val="accent3">
                    <a:shade val="75000"/>
                  </a:schemeClr>
                </a:solidFill>
              </a:defRPr>
            </a:lvl1pPr>
          </a:lstStyle>
          <a:p>
            <a:pPr>
              <a:defRPr/>
            </a:pPr>
            <a:fld id="{1F761987-CAB4-40AD-BBF9-8731429EA2BA}" type="slidenum">
              <a:rPr lang="ru-RU"/>
              <a:pPr>
                <a:defRPr/>
              </a:pPr>
              <a:t>‹#›</a:t>
            </a:fld>
            <a:endParaRPr lang="ru-RU"/>
          </a:p>
        </p:txBody>
      </p:sp>
      <p:sp>
        <p:nvSpPr>
          <p:cNvPr id="17" name="Дата 4"/>
          <p:cNvSpPr>
            <a:spLocks noGrp="1"/>
          </p:cNvSpPr>
          <p:nvPr>
            <p:ph type="dt" sz="half" idx="11"/>
          </p:nvPr>
        </p:nvSpPr>
        <p:spPr/>
        <p:txBody>
          <a:bodyPr/>
          <a:lstStyle>
            <a:lvl1pPr>
              <a:defRPr/>
            </a:lvl1pPr>
          </a:lstStyle>
          <a:p>
            <a:pPr>
              <a:defRPr/>
            </a:pPr>
            <a:fld id="{D9FB419A-C7C6-4C4C-BD6F-417085FE0DDF}" type="datetimeFigureOut">
              <a:rPr lang="ru-RU"/>
              <a:pPr>
                <a:defRPr/>
              </a:pPr>
              <a:t>17.01.2012</a:t>
            </a:fld>
            <a:endParaRPr lang="ru-RU"/>
          </a:p>
        </p:txBody>
      </p:sp>
      <p:sp>
        <p:nvSpPr>
          <p:cNvPr id="18" name="Нижний колонтитул 5"/>
          <p:cNvSpPr>
            <a:spLocks noGrp="1"/>
          </p:cNvSpPr>
          <p:nvPr>
            <p:ph type="ftr" sz="quarter" idx="12"/>
          </p:nvPr>
        </p:nvSpPr>
        <p:spPr>
          <a:xfrm>
            <a:off x="301625" y="6410325"/>
            <a:ext cx="3382963" cy="366713"/>
          </a:xfrm>
        </p:spPr>
        <p:txBody>
          <a:bodyPr/>
          <a:lstStyle>
            <a:lvl1pPr>
              <a:defRPr/>
            </a:lvl1pPr>
          </a:lstStyle>
          <a:p>
            <a:pPr>
              <a:defRPr/>
            </a:pPr>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ая соединительная линия 20"/>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Прямоугольник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Прямоугольник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Прямоугольник 1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Прямоугольник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Прямоугольник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3" name="Овал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Овал 12"/>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Прямоугольник 21"/>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2" name="Заголовок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ru-RU" smtClean="0"/>
              <a:t>Образец заголовка</a:t>
            </a:r>
            <a:endParaRPr lang="en-US"/>
          </a:p>
        </p:txBody>
      </p:sp>
      <p:sp>
        <p:nvSpPr>
          <p:cNvPr id="3" name="Рисунок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ru-RU" smtClean="0"/>
              <a:t>Образец текста</a:t>
            </a:r>
          </a:p>
        </p:txBody>
      </p:sp>
      <p:sp>
        <p:nvSpPr>
          <p:cNvPr id="16" name="Номер слайда 6"/>
          <p:cNvSpPr>
            <a:spLocks noGrp="1"/>
          </p:cNvSpPr>
          <p:nvPr>
            <p:ph type="sldNum" sz="quarter" idx="10"/>
          </p:nvPr>
        </p:nvSpPr>
        <p:spPr>
          <a:xfrm>
            <a:off x="1371600" y="312738"/>
            <a:ext cx="457200" cy="441325"/>
          </a:xfrm>
        </p:spPr>
        <p:txBody>
          <a:bodyPr/>
          <a:lstStyle>
            <a:lvl1pPr>
              <a:defRPr/>
            </a:lvl1pPr>
          </a:lstStyle>
          <a:p>
            <a:pPr>
              <a:defRPr/>
            </a:pPr>
            <a:fld id="{88382779-BFDC-4336-ABD7-85F29330062F}" type="slidenum">
              <a:rPr lang="ru-RU"/>
              <a:pPr>
                <a:defRPr/>
              </a:pPr>
              <a:t>‹#›</a:t>
            </a:fld>
            <a:endParaRPr lang="ru-RU"/>
          </a:p>
        </p:txBody>
      </p:sp>
      <p:sp>
        <p:nvSpPr>
          <p:cNvPr id="17" name="Дата 4"/>
          <p:cNvSpPr>
            <a:spLocks noGrp="1"/>
          </p:cNvSpPr>
          <p:nvPr>
            <p:ph type="dt" sz="half" idx="11"/>
          </p:nvPr>
        </p:nvSpPr>
        <p:spPr>
          <a:xfrm>
            <a:off x="5788025" y="6405563"/>
            <a:ext cx="3044825" cy="365125"/>
          </a:xfrm>
        </p:spPr>
        <p:txBody>
          <a:bodyPr/>
          <a:lstStyle>
            <a:lvl1pPr>
              <a:defRPr/>
            </a:lvl1pPr>
          </a:lstStyle>
          <a:p>
            <a:pPr>
              <a:defRPr/>
            </a:pPr>
            <a:fld id="{0E8530E8-C695-4FB2-B766-D782CAA27D2B}" type="datetimeFigureOut">
              <a:rPr lang="ru-RU"/>
              <a:pPr>
                <a:defRPr/>
              </a:pPr>
              <a:t>17.01.2012</a:t>
            </a:fld>
            <a:endParaRPr lang="ru-RU"/>
          </a:p>
        </p:txBody>
      </p:sp>
      <p:sp>
        <p:nvSpPr>
          <p:cNvPr id="18" name="Нижний колонтитул 5"/>
          <p:cNvSpPr>
            <a:spLocks noGrp="1"/>
          </p:cNvSpPr>
          <p:nvPr>
            <p:ph type="ftr" sz="quarter" idx="12"/>
          </p:nvPr>
        </p:nvSpPr>
        <p:spPr>
          <a:xfrm>
            <a:off x="301625" y="6410325"/>
            <a:ext cx="3584575" cy="366713"/>
          </a:xfrm>
        </p:spPr>
        <p:txBody>
          <a:bodyPr/>
          <a:lstStyle>
            <a:lvl1pPr>
              <a:defRPr/>
            </a:lvl1pPr>
          </a:lstStyle>
          <a:p>
            <a:pPr>
              <a:defRPr/>
            </a:pPr>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6" name="Прямоугольник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Прямоугольник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4" name="Дата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mn-lt"/>
                <a:cs typeface="+mn-cs"/>
              </a:defRPr>
            </a:lvl1pPr>
          </a:lstStyle>
          <a:p>
            <a:pPr>
              <a:defRPr/>
            </a:pPr>
            <a:fld id="{551CC3EE-0B1B-4492-B931-5DABD6BAAABA}" type="datetimeFigureOut">
              <a:rPr lang="ru-RU"/>
              <a:pPr>
                <a:defRPr/>
              </a:pPr>
              <a:t>17.01.2012</a:t>
            </a:fld>
            <a:endParaRPr lang="ru-RU"/>
          </a:p>
        </p:txBody>
      </p:sp>
      <p:sp>
        <p:nvSpPr>
          <p:cNvPr id="3" name="Нижний колонтитул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cs typeface="+mn-cs"/>
              </a:defRPr>
            </a:lvl1pPr>
          </a:lstStyle>
          <a:p>
            <a:pPr>
              <a:defRPr/>
            </a:pPr>
            <a:endParaRPr lang="ru-RU"/>
          </a:p>
        </p:txBody>
      </p:sp>
      <p:sp>
        <p:nvSpPr>
          <p:cNvPr id="8" name="Прямоугольник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Прямая соединительная линия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2" name="Овал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Овал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Номер слайда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a:solidFill>
                  <a:schemeClr val="accent3">
                    <a:shade val="75000"/>
                  </a:schemeClr>
                </a:solidFill>
                <a:latin typeface="+mn-lt"/>
                <a:cs typeface="+mn-cs"/>
              </a:defRPr>
            </a:lvl1pPr>
          </a:lstStyle>
          <a:p>
            <a:pPr>
              <a:defRPr/>
            </a:pPr>
            <a:fld id="{41465574-CEFB-4BB6-A71B-B5A79E7F8CBD}" type="slidenum">
              <a:rPr lang="ru-RU"/>
              <a:pPr>
                <a:defRPr/>
              </a:pPr>
              <a:t>‹#›</a:t>
            </a:fld>
            <a:endParaRPr lang="ru-RU"/>
          </a:p>
        </p:txBody>
      </p:sp>
      <p:sp>
        <p:nvSpPr>
          <p:cNvPr id="1038" name="Заголовок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ru-RU" smtClean="0"/>
              <a:t>Образец заголовка</a:t>
            </a:r>
            <a:endParaRPr lang="en-US" smtClean="0"/>
          </a:p>
        </p:txBody>
      </p:sp>
      <p:sp>
        <p:nvSpPr>
          <p:cNvPr id="1039" name="Текст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0" eaLnBrk="0" fontAlgn="base" hangingPunct="0">
        <a:spcBef>
          <a:spcPct val="0"/>
        </a:spcBef>
        <a:spcAft>
          <a:spcPct val="0"/>
        </a:spcAft>
        <a:defRPr sz="3300" kern="1200">
          <a:solidFill>
            <a:srgbClr val="CBA523"/>
          </a:solidFill>
          <a:latin typeface="+mj-lt"/>
          <a:ea typeface="+mj-ea"/>
          <a:cs typeface="+mj-cs"/>
        </a:defRPr>
      </a:lvl1pPr>
      <a:lvl2pPr algn="ctr" rtl="0" eaLnBrk="0" fontAlgn="base" hangingPunct="0">
        <a:spcBef>
          <a:spcPct val="0"/>
        </a:spcBef>
        <a:spcAft>
          <a:spcPct val="0"/>
        </a:spcAft>
        <a:defRPr sz="3300">
          <a:solidFill>
            <a:srgbClr val="CBA523"/>
          </a:solidFill>
          <a:latin typeface="Georgia" pitchFamily="18" charset="0"/>
        </a:defRPr>
      </a:lvl2pPr>
      <a:lvl3pPr algn="ctr" rtl="0" eaLnBrk="0" fontAlgn="base" hangingPunct="0">
        <a:spcBef>
          <a:spcPct val="0"/>
        </a:spcBef>
        <a:spcAft>
          <a:spcPct val="0"/>
        </a:spcAft>
        <a:defRPr sz="3300">
          <a:solidFill>
            <a:srgbClr val="CBA523"/>
          </a:solidFill>
          <a:latin typeface="Georgia" pitchFamily="18" charset="0"/>
        </a:defRPr>
      </a:lvl3pPr>
      <a:lvl4pPr algn="ctr" rtl="0" eaLnBrk="0" fontAlgn="base" hangingPunct="0">
        <a:spcBef>
          <a:spcPct val="0"/>
        </a:spcBef>
        <a:spcAft>
          <a:spcPct val="0"/>
        </a:spcAft>
        <a:defRPr sz="3300">
          <a:solidFill>
            <a:srgbClr val="CBA523"/>
          </a:solidFill>
          <a:latin typeface="Georgia" pitchFamily="18" charset="0"/>
        </a:defRPr>
      </a:lvl4pPr>
      <a:lvl5pPr algn="ctr" rtl="0" eaLnBrk="0" fontAlgn="base" hangingPunct="0">
        <a:spcBef>
          <a:spcPct val="0"/>
        </a:spcBef>
        <a:spcAft>
          <a:spcPct val="0"/>
        </a:spcAft>
        <a:defRPr sz="3300">
          <a:solidFill>
            <a:srgbClr val="CBA523"/>
          </a:solidFill>
          <a:latin typeface="Georgia" pitchFamily="18" charset="0"/>
        </a:defRPr>
      </a:lvl5pPr>
      <a:lvl6pPr marL="457200" algn="ctr" rtl="0" fontAlgn="base">
        <a:spcBef>
          <a:spcPct val="0"/>
        </a:spcBef>
        <a:spcAft>
          <a:spcPct val="0"/>
        </a:spcAft>
        <a:defRPr sz="3300">
          <a:solidFill>
            <a:srgbClr val="CBA523"/>
          </a:solidFill>
          <a:latin typeface="Georgia" pitchFamily="18" charset="0"/>
        </a:defRPr>
      </a:lvl6pPr>
      <a:lvl7pPr marL="914400" algn="ctr" rtl="0" fontAlgn="base">
        <a:spcBef>
          <a:spcPct val="0"/>
        </a:spcBef>
        <a:spcAft>
          <a:spcPct val="0"/>
        </a:spcAft>
        <a:defRPr sz="3300">
          <a:solidFill>
            <a:srgbClr val="CBA523"/>
          </a:solidFill>
          <a:latin typeface="Georgia" pitchFamily="18" charset="0"/>
        </a:defRPr>
      </a:lvl7pPr>
      <a:lvl8pPr marL="1371600" algn="ctr" rtl="0" fontAlgn="base">
        <a:spcBef>
          <a:spcPct val="0"/>
        </a:spcBef>
        <a:spcAft>
          <a:spcPct val="0"/>
        </a:spcAft>
        <a:defRPr sz="3300">
          <a:solidFill>
            <a:srgbClr val="CBA523"/>
          </a:solidFill>
          <a:latin typeface="Georgia" pitchFamily="18" charset="0"/>
        </a:defRPr>
      </a:lvl8pPr>
      <a:lvl9pPr marL="1828800" algn="ctr" rtl="0" fontAlgn="base">
        <a:spcBef>
          <a:spcPct val="0"/>
        </a:spcBef>
        <a:spcAft>
          <a:spcPct val="0"/>
        </a:spcAft>
        <a:defRPr sz="3300">
          <a:solidFill>
            <a:srgbClr val="CBA523"/>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E7BC29"/>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D092A7"/>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9C85C0"/>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771775" y="3429000"/>
            <a:ext cx="4321175" cy="1728788"/>
          </a:xfrm>
        </p:spPr>
        <p:txBody>
          <a:bodyPr>
            <a:normAutofit/>
          </a:bodyPr>
          <a:lstStyle/>
          <a:p>
            <a:pPr eaLnBrk="1" fontAlgn="auto" hangingPunct="1">
              <a:spcAft>
                <a:spcPts val="0"/>
              </a:spcAft>
              <a:buFont typeface="Wingdings 2"/>
              <a:buNone/>
              <a:defRPr/>
            </a:pPr>
            <a:endParaRPr lang="ru-RU" b="0" dirty="0">
              <a:latin typeface="Times New Roman" pitchFamily="18" charset="0"/>
              <a:cs typeface="Times New Roman" pitchFamily="18" charset="0"/>
            </a:endParaRPr>
          </a:p>
        </p:txBody>
      </p:sp>
      <p:sp>
        <p:nvSpPr>
          <p:cNvPr id="2" name="Заголовок 1"/>
          <p:cNvSpPr>
            <a:spLocks noGrp="1"/>
          </p:cNvSpPr>
          <p:nvPr>
            <p:ph type="ctrTitle"/>
          </p:nvPr>
        </p:nvSpPr>
        <p:spPr>
          <a:xfrm>
            <a:off x="323850" y="115888"/>
            <a:ext cx="8134350" cy="2017712"/>
          </a:xfrm>
        </p:spPr>
        <p:txBody>
          <a:bodyPr>
            <a:noAutofit/>
          </a:bodyPr>
          <a:lstStyle/>
          <a:p>
            <a:pPr eaLnBrk="1" fontAlgn="auto" hangingPunct="1">
              <a:spcAft>
                <a:spcPts val="0"/>
              </a:spcAft>
              <a:defRPr/>
            </a:pPr>
            <a:r>
              <a:rPr lang="ru-RU" sz="4000" dirty="0" smtClean="0">
                <a:solidFill>
                  <a:schemeClr val="accent3">
                    <a:lumMod val="75000"/>
                  </a:schemeClr>
                </a:solidFill>
                <a:latin typeface="Times New Roman" pitchFamily="18" charset="0"/>
                <a:cs typeface="Times New Roman" pitchFamily="18" charset="0"/>
              </a:rPr>
              <a:t/>
            </a:r>
            <a:br>
              <a:rPr lang="ru-RU" sz="4000" dirty="0" smtClean="0">
                <a:solidFill>
                  <a:schemeClr val="accent3">
                    <a:lumMod val="75000"/>
                  </a:schemeClr>
                </a:solidFill>
                <a:latin typeface="Times New Roman" pitchFamily="18" charset="0"/>
                <a:cs typeface="Times New Roman" pitchFamily="18" charset="0"/>
              </a:rPr>
            </a:br>
            <a:r>
              <a:rPr lang="ru-RU" sz="4000" dirty="0" smtClean="0">
                <a:solidFill>
                  <a:schemeClr val="accent3">
                    <a:lumMod val="75000"/>
                  </a:schemeClr>
                </a:solidFill>
                <a:latin typeface="Times New Roman" pitchFamily="18" charset="0"/>
                <a:cs typeface="Times New Roman" pitchFamily="18" charset="0"/>
              </a:rPr>
              <a:t/>
            </a:r>
            <a:br>
              <a:rPr lang="ru-RU" sz="4000" dirty="0" smtClean="0">
                <a:solidFill>
                  <a:schemeClr val="accent3">
                    <a:lumMod val="75000"/>
                  </a:schemeClr>
                </a:solidFill>
                <a:latin typeface="Times New Roman" pitchFamily="18" charset="0"/>
                <a:cs typeface="Times New Roman" pitchFamily="18" charset="0"/>
              </a:rPr>
            </a:br>
            <a:r>
              <a:rPr lang="ru-RU" sz="4000" dirty="0" smtClean="0">
                <a:solidFill>
                  <a:schemeClr val="accent3">
                    <a:lumMod val="75000"/>
                  </a:schemeClr>
                </a:solidFill>
                <a:latin typeface="Times New Roman" pitchFamily="18" charset="0"/>
                <a:cs typeface="Times New Roman" pitchFamily="18" charset="0"/>
              </a:rPr>
              <a:t> Математика Древней Греции </a:t>
            </a:r>
            <a:br>
              <a:rPr lang="ru-RU" sz="4000" dirty="0" smtClean="0">
                <a:solidFill>
                  <a:schemeClr val="accent3">
                    <a:lumMod val="75000"/>
                  </a:schemeClr>
                </a:solidFill>
                <a:latin typeface="Times New Roman" pitchFamily="18" charset="0"/>
                <a:cs typeface="Times New Roman" pitchFamily="18" charset="0"/>
              </a:rPr>
            </a:br>
            <a:r>
              <a:rPr lang="ru-RU" sz="1400" dirty="0" smtClean="0">
                <a:solidFill>
                  <a:schemeClr val="accent4">
                    <a:lumMod val="50000"/>
                  </a:schemeClr>
                </a:solidFill>
                <a:latin typeface="Times New Roman" pitchFamily="18" charset="0"/>
                <a:cs typeface="Times New Roman" pitchFamily="18" charset="0"/>
              </a:rPr>
              <a:t>Аравиди Валентина Ивановна</a:t>
            </a:r>
            <a:br>
              <a:rPr lang="ru-RU" sz="1400" dirty="0" smtClean="0">
                <a:solidFill>
                  <a:schemeClr val="accent4">
                    <a:lumMod val="50000"/>
                  </a:schemeClr>
                </a:solidFill>
                <a:latin typeface="Times New Roman" pitchFamily="18" charset="0"/>
                <a:cs typeface="Times New Roman" pitchFamily="18" charset="0"/>
              </a:rPr>
            </a:br>
            <a:r>
              <a:rPr lang="ru-RU" sz="1400" dirty="0" smtClean="0">
                <a:solidFill>
                  <a:schemeClr val="accent4">
                    <a:lumMod val="50000"/>
                  </a:schemeClr>
                </a:solidFill>
                <a:latin typeface="Times New Roman" pitchFamily="18" charset="0"/>
                <a:cs typeface="Times New Roman" pitchFamily="18" charset="0"/>
              </a:rPr>
              <a:t> МОУ СОШ № 19 п. Урожайный </a:t>
            </a:r>
            <a:br>
              <a:rPr lang="ru-RU" sz="1400" dirty="0" smtClean="0">
                <a:solidFill>
                  <a:schemeClr val="accent4">
                    <a:lumMod val="50000"/>
                  </a:schemeClr>
                </a:solidFill>
                <a:latin typeface="Times New Roman" pitchFamily="18" charset="0"/>
                <a:cs typeface="Times New Roman" pitchFamily="18" charset="0"/>
              </a:rPr>
            </a:br>
            <a:r>
              <a:rPr lang="ru-RU" sz="1400" dirty="0" smtClean="0">
                <a:solidFill>
                  <a:schemeClr val="accent4">
                    <a:lumMod val="50000"/>
                  </a:schemeClr>
                </a:solidFill>
                <a:latin typeface="Times New Roman" pitchFamily="18" charset="0"/>
                <a:cs typeface="Times New Roman" pitchFamily="18" charset="0"/>
              </a:rPr>
              <a:t>Предгорный район </a:t>
            </a:r>
            <a:br>
              <a:rPr lang="ru-RU" sz="1400" dirty="0" smtClean="0">
                <a:solidFill>
                  <a:schemeClr val="accent4">
                    <a:lumMod val="50000"/>
                  </a:schemeClr>
                </a:solidFill>
                <a:latin typeface="Times New Roman" pitchFamily="18" charset="0"/>
                <a:cs typeface="Times New Roman" pitchFamily="18" charset="0"/>
              </a:rPr>
            </a:br>
            <a:r>
              <a:rPr lang="ru-RU" sz="1400" dirty="0" smtClean="0">
                <a:solidFill>
                  <a:schemeClr val="accent4">
                    <a:lumMod val="50000"/>
                  </a:schemeClr>
                </a:solidFill>
                <a:latin typeface="Times New Roman" pitchFamily="18" charset="0"/>
                <a:cs typeface="Times New Roman" pitchFamily="18" charset="0"/>
              </a:rPr>
              <a:t>Ставропольский край</a:t>
            </a:r>
            <a:r>
              <a:rPr lang="ru-RU" sz="4000" dirty="0" smtClean="0">
                <a:latin typeface="Times New Roman" pitchFamily="18" charset="0"/>
                <a:cs typeface="Times New Roman" pitchFamily="18" charset="0"/>
              </a:rPr>
              <a:t/>
            </a:r>
            <a:br>
              <a:rPr lang="ru-RU" sz="4000" dirty="0" smtClean="0">
                <a:latin typeface="Times New Roman" pitchFamily="18" charset="0"/>
                <a:cs typeface="Times New Roman" pitchFamily="18" charset="0"/>
              </a:rPr>
            </a:br>
            <a:endParaRPr lang="ru-RU" sz="1600" dirty="0"/>
          </a:p>
        </p:txBody>
      </p:sp>
      <p:pic>
        <p:nvPicPr>
          <p:cNvPr id="14339" name="Picture 6" descr="left0000"/>
          <p:cNvPicPr>
            <a:picLocks noChangeAspect="1" noChangeArrowheads="1"/>
          </p:cNvPicPr>
          <p:nvPr/>
        </p:nvPicPr>
        <p:blipFill>
          <a:blip r:embed="rId2"/>
          <a:srcRect/>
          <a:stretch>
            <a:fillRect/>
          </a:stretch>
        </p:blipFill>
        <p:spPr bwMode="auto">
          <a:xfrm>
            <a:off x="8388350" y="2492375"/>
            <a:ext cx="571500" cy="1057275"/>
          </a:xfrm>
          <a:prstGeom prst="rect">
            <a:avLst/>
          </a:prstGeom>
          <a:solidFill>
            <a:schemeClr val="bg1"/>
          </a:solidFill>
          <a:ln w="9525">
            <a:noFill/>
            <a:miter lim="800000"/>
            <a:headEnd/>
            <a:tailEnd/>
          </a:ln>
        </p:spPr>
      </p:pic>
      <p:pic>
        <p:nvPicPr>
          <p:cNvPr id="5" name="Picture 6" descr="left0000"/>
          <p:cNvPicPr>
            <a:picLocks noChangeAspect="1" noChangeArrowheads="1"/>
          </p:cNvPicPr>
          <p:nvPr/>
        </p:nvPicPr>
        <p:blipFill>
          <a:blip r:embed="rId2"/>
          <a:srcRect/>
          <a:stretch>
            <a:fillRect/>
          </a:stretch>
        </p:blipFill>
        <p:spPr bwMode="auto">
          <a:xfrm>
            <a:off x="179388" y="2492375"/>
            <a:ext cx="571500" cy="1057275"/>
          </a:xfrm>
          <a:prstGeom prst="rect">
            <a:avLst/>
          </a:prstGeom>
          <a:solidFill>
            <a:schemeClr val="bg1"/>
          </a:solidFill>
          <a:ln w="9525">
            <a:solidFill>
              <a:schemeClr val="accent1">
                <a:lumMod val="75000"/>
              </a:schemeClr>
            </a:solidFill>
            <a:miter lim="800000"/>
            <a:headEnd/>
            <a:tailEnd/>
          </a:ln>
        </p:spPr>
      </p:pic>
      <p:pic>
        <p:nvPicPr>
          <p:cNvPr id="14341" name="Picture 6" descr="left0000"/>
          <p:cNvPicPr>
            <a:picLocks noChangeAspect="1" noChangeArrowheads="1"/>
          </p:cNvPicPr>
          <p:nvPr/>
        </p:nvPicPr>
        <p:blipFill>
          <a:blip r:embed="rId2"/>
          <a:srcRect/>
          <a:stretch>
            <a:fillRect/>
          </a:stretch>
        </p:blipFill>
        <p:spPr bwMode="auto">
          <a:xfrm>
            <a:off x="539750" y="3284538"/>
            <a:ext cx="571500" cy="1057275"/>
          </a:xfrm>
          <a:prstGeom prst="rect">
            <a:avLst/>
          </a:prstGeom>
          <a:solidFill>
            <a:schemeClr val="bg1"/>
          </a:solidFill>
          <a:ln w="9525">
            <a:noFill/>
            <a:miter lim="800000"/>
            <a:headEnd/>
            <a:tailEnd/>
          </a:ln>
        </p:spPr>
      </p:pic>
      <p:pic>
        <p:nvPicPr>
          <p:cNvPr id="14342" name="Picture 6" descr="left0000"/>
          <p:cNvPicPr>
            <a:picLocks noChangeAspect="1" noChangeArrowheads="1"/>
          </p:cNvPicPr>
          <p:nvPr/>
        </p:nvPicPr>
        <p:blipFill>
          <a:blip r:embed="rId2"/>
          <a:srcRect/>
          <a:stretch>
            <a:fillRect/>
          </a:stretch>
        </p:blipFill>
        <p:spPr bwMode="auto">
          <a:xfrm>
            <a:off x="8243888" y="3429000"/>
            <a:ext cx="571500" cy="1057275"/>
          </a:xfrm>
          <a:prstGeom prst="rect">
            <a:avLst/>
          </a:prstGeom>
          <a:solidFill>
            <a:schemeClr val="bg1"/>
          </a:solidFill>
          <a:ln w="9525">
            <a:noFill/>
            <a:miter lim="800000"/>
            <a:headEnd/>
            <a:tailEnd/>
          </a:ln>
        </p:spPr>
      </p:pic>
      <p:pic>
        <p:nvPicPr>
          <p:cNvPr id="14343" name="Picture 6" descr="left0000"/>
          <p:cNvPicPr>
            <a:picLocks noChangeAspect="1" noChangeArrowheads="1"/>
          </p:cNvPicPr>
          <p:nvPr/>
        </p:nvPicPr>
        <p:blipFill>
          <a:blip r:embed="rId2"/>
          <a:srcRect/>
          <a:stretch>
            <a:fillRect/>
          </a:stretch>
        </p:blipFill>
        <p:spPr bwMode="auto">
          <a:xfrm>
            <a:off x="1258888" y="5229225"/>
            <a:ext cx="571500" cy="1057275"/>
          </a:xfrm>
          <a:prstGeom prst="rect">
            <a:avLst/>
          </a:prstGeom>
          <a:solidFill>
            <a:schemeClr val="bg1"/>
          </a:solidFill>
          <a:ln w="9525">
            <a:noFill/>
            <a:miter lim="800000"/>
            <a:headEnd/>
            <a:tailEnd/>
          </a:ln>
        </p:spPr>
      </p:pic>
      <p:pic>
        <p:nvPicPr>
          <p:cNvPr id="14344" name="Picture 6" descr="left0000"/>
          <p:cNvPicPr>
            <a:picLocks noChangeAspect="1" noChangeArrowheads="1"/>
          </p:cNvPicPr>
          <p:nvPr/>
        </p:nvPicPr>
        <p:blipFill>
          <a:blip r:embed="rId2"/>
          <a:srcRect/>
          <a:stretch>
            <a:fillRect/>
          </a:stretch>
        </p:blipFill>
        <p:spPr bwMode="auto">
          <a:xfrm>
            <a:off x="827088" y="4221163"/>
            <a:ext cx="571500" cy="1057275"/>
          </a:xfrm>
          <a:prstGeom prst="rect">
            <a:avLst/>
          </a:prstGeom>
          <a:solidFill>
            <a:schemeClr val="bg1"/>
          </a:solidFill>
          <a:ln w="9525">
            <a:noFill/>
            <a:miter lim="800000"/>
            <a:headEnd/>
            <a:tailEnd/>
          </a:ln>
        </p:spPr>
      </p:pic>
      <p:pic>
        <p:nvPicPr>
          <p:cNvPr id="14345" name="Picture 6" descr="left0000"/>
          <p:cNvPicPr>
            <a:picLocks noChangeAspect="1" noChangeArrowheads="1"/>
          </p:cNvPicPr>
          <p:nvPr/>
        </p:nvPicPr>
        <p:blipFill>
          <a:blip r:embed="rId2"/>
          <a:srcRect/>
          <a:stretch>
            <a:fillRect/>
          </a:stretch>
        </p:blipFill>
        <p:spPr bwMode="auto">
          <a:xfrm>
            <a:off x="7956550" y="4221163"/>
            <a:ext cx="571500" cy="1057275"/>
          </a:xfrm>
          <a:prstGeom prst="rect">
            <a:avLst/>
          </a:prstGeom>
          <a:solidFill>
            <a:schemeClr val="bg1"/>
          </a:solidFill>
          <a:ln w="9525">
            <a:noFill/>
            <a:miter lim="800000"/>
            <a:headEnd/>
            <a:tailEnd/>
          </a:ln>
        </p:spPr>
      </p:pic>
      <p:pic>
        <p:nvPicPr>
          <p:cNvPr id="14346" name="Picture 6" descr="left0000"/>
          <p:cNvPicPr>
            <a:picLocks noChangeAspect="1" noChangeArrowheads="1"/>
          </p:cNvPicPr>
          <p:nvPr/>
        </p:nvPicPr>
        <p:blipFill>
          <a:blip r:embed="rId2"/>
          <a:srcRect/>
          <a:stretch>
            <a:fillRect/>
          </a:stretch>
        </p:blipFill>
        <p:spPr bwMode="auto">
          <a:xfrm>
            <a:off x="7596188" y="5229225"/>
            <a:ext cx="571500" cy="1057275"/>
          </a:xfrm>
          <a:prstGeom prst="rect">
            <a:avLst/>
          </a:prstGeom>
          <a:solidFill>
            <a:schemeClr val="bg1"/>
          </a:solidFill>
          <a:ln w="9525">
            <a:noFill/>
            <a:miter lim="800000"/>
            <a:headEnd/>
            <a:tailEnd/>
          </a:ln>
        </p:spPr>
      </p:pic>
      <p:pic>
        <p:nvPicPr>
          <p:cNvPr id="12" name="Рисунок 11"/>
          <p:cNvPicPr>
            <a:picLocks noChangeAspect="1" noChangeArrowheads="1"/>
          </p:cNvPicPr>
          <p:nvPr/>
        </p:nvPicPr>
        <p:blipFill>
          <a:blip r:embed="rId3"/>
          <a:srcRect/>
          <a:stretch>
            <a:fillRect/>
          </a:stretch>
        </p:blipFill>
        <p:spPr bwMode="auto">
          <a:xfrm>
            <a:off x="2339975" y="2708275"/>
            <a:ext cx="4608513" cy="3457575"/>
          </a:xfrm>
          <a:prstGeom prst="rect">
            <a:avLst/>
          </a:prstGeom>
          <a:noFill/>
          <a:ln w="38100">
            <a:solidFill>
              <a:srgbClr val="DD7E0E"/>
            </a:solidFill>
            <a:miter lim="800000"/>
            <a:headEnd/>
            <a:tailEnd/>
          </a:ln>
        </p:spPr>
      </p:pic>
      <p:pic>
        <p:nvPicPr>
          <p:cNvPr id="14348" name="Рисунок 12"/>
          <p:cNvPicPr>
            <a:picLocks noChangeAspect="1" noChangeArrowheads="1"/>
          </p:cNvPicPr>
          <p:nvPr/>
        </p:nvPicPr>
        <p:blipFill>
          <a:blip r:embed="rId4"/>
          <a:srcRect/>
          <a:stretch>
            <a:fillRect/>
          </a:stretch>
        </p:blipFill>
        <p:spPr bwMode="auto">
          <a:xfrm rot="5400000">
            <a:off x="7073900" y="495300"/>
            <a:ext cx="1423988" cy="2395538"/>
          </a:xfrm>
          <a:prstGeom prst="rect">
            <a:avLst/>
          </a:prstGeom>
          <a:noFill/>
          <a:ln w="9525">
            <a:noFill/>
            <a:miter lim="800000"/>
            <a:headEnd/>
            <a:tailEnd/>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813" y="260350"/>
            <a:ext cx="7288212" cy="727075"/>
          </a:xfrm>
        </p:spPr>
        <p:txBody>
          <a:bodyPr>
            <a:normAutofit fontScale="90000"/>
          </a:bodyPr>
          <a:lstStyle/>
          <a:p>
            <a:pPr eaLnBrk="1" fontAlgn="auto" hangingPunct="1">
              <a:spcAft>
                <a:spcPts val="0"/>
              </a:spcAft>
              <a:defRPr/>
            </a:pPr>
            <a:r>
              <a:rPr lang="ru-RU" b="1" dirty="0" smtClean="0"/>
              <a:t/>
            </a:r>
            <a:br>
              <a:rPr lang="ru-RU" b="1" dirty="0" smtClean="0"/>
            </a:br>
            <a:r>
              <a:rPr lang="ru-RU" b="1" dirty="0" smtClean="0"/>
              <a:t/>
            </a:r>
            <a:br>
              <a:rPr lang="ru-RU" b="1" dirty="0" smtClean="0"/>
            </a:br>
            <a:r>
              <a:rPr lang="ru-RU" b="1" dirty="0" smtClean="0"/>
              <a:t/>
            </a:r>
            <a:br>
              <a:rPr lang="ru-RU" b="1" dirty="0" smtClean="0"/>
            </a:br>
            <a:r>
              <a:rPr lang="ru-RU" b="1" dirty="0" smtClean="0"/>
              <a:t/>
            </a:r>
            <a:br>
              <a:rPr lang="ru-RU" b="1" dirty="0" smtClean="0"/>
            </a:br>
            <a:r>
              <a:rPr lang="ru-RU" b="1" dirty="0" smtClean="0"/>
              <a:t/>
            </a:r>
            <a:br>
              <a:rPr lang="ru-RU" b="1" dirty="0" smtClean="0"/>
            </a:br>
            <a:r>
              <a:rPr lang="ru-RU" b="1" dirty="0" smtClean="0"/>
              <a:t/>
            </a:r>
            <a:br>
              <a:rPr lang="ru-RU" b="1" dirty="0" smtClean="0"/>
            </a:br>
            <a:r>
              <a:rPr lang="ru-RU" b="1" dirty="0" smtClean="0"/>
              <a:t/>
            </a:r>
            <a:br>
              <a:rPr lang="ru-RU" b="1" dirty="0" smtClean="0"/>
            </a:br>
            <a:r>
              <a:rPr lang="ru-RU" b="1" dirty="0" smtClean="0"/>
              <a:t>                                                                              </a:t>
            </a:r>
            <a:r>
              <a:rPr lang="ru-RU" dirty="0" smtClean="0"/>
              <a:t/>
            </a:r>
            <a:br>
              <a:rPr lang="ru-RU" dirty="0" smtClean="0"/>
            </a:br>
            <a:r>
              <a:rPr lang="ru-RU" sz="3600" dirty="0" smtClean="0">
                <a:latin typeface="Times New Roman" pitchFamily="18" charset="0"/>
                <a:cs typeface="Times New Roman" pitchFamily="18" charset="0"/>
              </a:rPr>
              <a:t>ЕВДОКС</a:t>
            </a:r>
            <a:endParaRPr lang="ru-RU" sz="3600" dirty="0">
              <a:latin typeface="Times New Roman" pitchFamily="18" charset="0"/>
              <a:cs typeface="Times New Roman" pitchFamily="18" charset="0"/>
            </a:endParaRPr>
          </a:p>
        </p:txBody>
      </p:sp>
      <p:pic>
        <p:nvPicPr>
          <p:cNvPr id="4" name="Picture 4" descr="2"/>
          <p:cNvPicPr>
            <a:picLocks noGrp="1" noChangeAspect="1" noChangeArrowheads="1"/>
          </p:cNvPicPr>
          <p:nvPr>
            <p:ph sz="quarter" idx="1"/>
          </p:nvPr>
        </p:nvPicPr>
        <p:blipFill>
          <a:blip r:embed="rId2">
            <a:lum bright="24000"/>
          </a:blip>
          <a:srcRect/>
          <a:stretch>
            <a:fillRect/>
          </a:stretch>
        </p:blipFill>
        <p:spPr>
          <a:xfrm>
            <a:off x="323850" y="1844675"/>
            <a:ext cx="3009900" cy="3455988"/>
          </a:xfrm>
          <a:ln w="38100">
            <a:solidFill>
              <a:schemeClr val="accent2">
                <a:lumMod val="75000"/>
              </a:schemeClr>
            </a:solidFill>
          </a:ln>
        </p:spPr>
      </p:pic>
      <p:sp>
        <p:nvSpPr>
          <p:cNvPr id="24579" name="Прямоугольник 4"/>
          <p:cNvSpPr>
            <a:spLocks noChangeArrowheads="1"/>
          </p:cNvSpPr>
          <p:nvPr/>
        </p:nvSpPr>
        <p:spPr bwMode="auto">
          <a:xfrm>
            <a:off x="3635375" y="1916113"/>
            <a:ext cx="3600450" cy="4464050"/>
          </a:xfrm>
          <a:prstGeom prst="rect">
            <a:avLst/>
          </a:prstGeom>
          <a:noFill/>
          <a:ln w="9525">
            <a:noFill/>
            <a:miter lim="800000"/>
            <a:headEnd/>
            <a:tailEnd/>
          </a:ln>
        </p:spPr>
        <p:txBody>
          <a:bodyPr>
            <a:spAutoFit/>
          </a:bodyPr>
          <a:lstStyle/>
          <a:p>
            <a:pPr algn="just">
              <a:spcBef>
                <a:spcPct val="50000"/>
              </a:spcBef>
            </a:pPr>
            <a:r>
              <a:rPr lang="ru-RU" b="1">
                <a:latin typeface="Georgia" pitchFamily="18" charset="0"/>
              </a:rPr>
              <a:t>Е</a:t>
            </a:r>
            <a:r>
              <a:rPr lang="ru-RU" sz="1400" b="1">
                <a:latin typeface="Georgia" pitchFamily="18" charset="0"/>
              </a:rPr>
              <a:t>вдокс Книдский</a:t>
            </a:r>
            <a:r>
              <a:rPr lang="ru-RU" sz="1400">
                <a:latin typeface="Georgia" pitchFamily="18" charset="0"/>
              </a:rPr>
              <a:t> (ок. 408 – ок. 355 до н.э.) – гениальный математик, астроном, географ, врач, философ, оратор. Обогатил математику выдающимися открытиями, всю глубину которых ученые оценили лишь в конце </a:t>
            </a:r>
            <a:r>
              <a:rPr lang="en-US" sz="1400">
                <a:latin typeface="Georgia" pitchFamily="18" charset="0"/>
              </a:rPr>
              <a:t>XIX</a:t>
            </a:r>
            <a:r>
              <a:rPr lang="ru-RU" sz="1400">
                <a:latin typeface="Georgia" pitchFamily="18" charset="0"/>
              </a:rPr>
              <a:t> – начале </a:t>
            </a:r>
            <a:r>
              <a:rPr lang="en-US" sz="1400">
                <a:latin typeface="Georgia" pitchFamily="18" charset="0"/>
              </a:rPr>
              <a:t>XX</a:t>
            </a:r>
            <a:r>
              <a:rPr lang="ru-RU" sz="1400">
                <a:latin typeface="Georgia" pitchFamily="18" charset="0"/>
              </a:rPr>
              <a:t> в. Он безукоризненно разработал строгую теорию отношений, явившуюся первой аксиоматической теорией</a:t>
            </a:r>
            <a:r>
              <a:rPr lang="en-US" sz="1400">
                <a:latin typeface="Georgia" pitchFamily="18" charset="0"/>
              </a:rPr>
              <a:t> </a:t>
            </a:r>
            <a:r>
              <a:rPr lang="ru-RU" sz="1400">
                <a:latin typeface="Georgia" pitchFamily="18" charset="0"/>
              </a:rPr>
              <a:t>действительного числа, чтобы избежать актуально бесконечно малых и бесконечно больших величин. Евдокс ввел знаменитую аксиому, вошедшую в математику как аксиома Архимеда. Разработал метод исчерпывания – первое учение о пределах. В основу его была положена лемма, позволяющая находить пределы широкого класса последовательностей.</a:t>
            </a:r>
          </a:p>
        </p:txBody>
      </p:sp>
      <p:pic>
        <p:nvPicPr>
          <p:cNvPr id="6" name="Picture 6" descr="left0000"/>
          <p:cNvPicPr>
            <a:picLocks noChangeAspect="1" noChangeArrowheads="1"/>
          </p:cNvPicPr>
          <p:nvPr/>
        </p:nvPicPr>
        <p:blipFill>
          <a:blip r:embed="rId3"/>
          <a:srcRect/>
          <a:stretch>
            <a:fillRect/>
          </a:stretch>
        </p:blipFill>
        <p:spPr bwMode="auto">
          <a:xfrm>
            <a:off x="179388" y="188913"/>
            <a:ext cx="571500" cy="1057275"/>
          </a:xfrm>
          <a:prstGeom prst="rect">
            <a:avLst/>
          </a:prstGeom>
          <a:solidFill>
            <a:schemeClr val="bg1"/>
          </a:solidFill>
          <a:ln w="9525">
            <a:solidFill>
              <a:schemeClr val="accent1">
                <a:lumMod val="75000"/>
              </a:schemeClr>
            </a:solidFill>
            <a:miter lim="800000"/>
            <a:headEnd/>
            <a:tailEnd/>
          </a:ln>
        </p:spPr>
      </p:pic>
      <p:pic>
        <p:nvPicPr>
          <p:cNvPr id="7" name="Picture 6" descr="left0000"/>
          <p:cNvPicPr>
            <a:picLocks noChangeAspect="1" noChangeArrowheads="1"/>
          </p:cNvPicPr>
          <p:nvPr/>
        </p:nvPicPr>
        <p:blipFill>
          <a:blip r:embed="rId3"/>
          <a:srcRect/>
          <a:stretch>
            <a:fillRect/>
          </a:stretch>
        </p:blipFill>
        <p:spPr bwMode="auto">
          <a:xfrm>
            <a:off x="8316913" y="188913"/>
            <a:ext cx="571500" cy="1057275"/>
          </a:xfrm>
          <a:prstGeom prst="rect">
            <a:avLst/>
          </a:prstGeom>
          <a:solidFill>
            <a:schemeClr val="bg1"/>
          </a:solidFill>
          <a:ln w="9525">
            <a:solidFill>
              <a:schemeClr val="accent1">
                <a:lumMod val="75000"/>
              </a:schemeClr>
            </a:solid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Заголовок 1"/>
          <p:cNvSpPr>
            <a:spLocks noGrp="1"/>
          </p:cNvSpPr>
          <p:nvPr>
            <p:ph type="title"/>
          </p:nvPr>
        </p:nvSpPr>
        <p:spPr>
          <a:xfrm>
            <a:off x="323850" y="0"/>
            <a:ext cx="8534400" cy="987425"/>
          </a:xfrm>
        </p:spPr>
        <p:txBody>
          <a:bodyPr/>
          <a:lstStyle/>
          <a:p>
            <a:pPr eaLnBrk="1" hangingPunct="1"/>
            <a:r>
              <a:rPr lang="ru-RU" sz="3200" smtClean="0">
                <a:solidFill>
                  <a:srgbClr val="CBA523"/>
                </a:solidFill>
                <a:latin typeface="Times New Roman" pitchFamily="18" charset="0"/>
                <a:cs typeface="Times New Roman" pitchFamily="18" charset="0"/>
              </a:rPr>
              <a:t>ГЕРОН</a:t>
            </a:r>
          </a:p>
        </p:txBody>
      </p:sp>
      <p:pic>
        <p:nvPicPr>
          <p:cNvPr id="25602" name="Содержимое 3"/>
          <p:cNvPicPr>
            <a:picLocks noGrp="1"/>
          </p:cNvPicPr>
          <p:nvPr>
            <p:ph sz="quarter" idx="1"/>
          </p:nvPr>
        </p:nvPicPr>
        <p:blipFill>
          <a:blip r:embed="rId2"/>
          <a:srcRect/>
          <a:stretch>
            <a:fillRect/>
          </a:stretch>
        </p:blipFill>
        <p:spPr>
          <a:xfrm>
            <a:off x="323850" y="1557338"/>
            <a:ext cx="1871663" cy="2303462"/>
          </a:xfrm>
          <a:ln w="38100">
            <a:solidFill>
              <a:srgbClr val="FFC000"/>
            </a:solidFill>
          </a:ln>
        </p:spPr>
      </p:pic>
      <p:sp>
        <p:nvSpPr>
          <p:cNvPr id="25603" name="Прямоугольник 4"/>
          <p:cNvSpPr>
            <a:spLocks noChangeArrowheads="1"/>
          </p:cNvSpPr>
          <p:nvPr/>
        </p:nvSpPr>
        <p:spPr bwMode="auto">
          <a:xfrm>
            <a:off x="2339975" y="1557338"/>
            <a:ext cx="6192838" cy="4616450"/>
          </a:xfrm>
          <a:prstGeom prst="rect">
            <a:avLst/>
          </a:prstGeom>
          <a:noFill/>
          <a:ln w="9525">
            <a:noFill/>
            <a:miter lim="800000"/>
            <a:headEnd/>
            <a:tailEnd/>
          </a:ln>
        </p:spPr>
        <p:txBody>
          <a:bodyPr>
            <a:spAutoFit/>
          </a:bodyPr>
          <a:lstStyle/>
          <a:p>
            <a:r>
              <a:rPr lang="ru-RU" sz="1400">
                <a:latin typeface="Georgia" pitchFamily="18" charset="0"/>
              </a:rPr>
              <a:t>Герон Александрийский великий физик, математик, механик и инженер древней Греции. Жил предположительно в I-II века до нашей эры в Александрии Египетской. Время жизни отнесено ко второй половине первого века н. э. на том основании, что он приводит в качестве примера лунное затмение 13 марта 62 г. н. э.</a:t>
            </a:r>
          </a:p>
          <a:p>
            <a:r>
              <a:rPr lang="ru-RU" sz="1400">
                <a:latin typeface="Georgia" pitchFamily="18" charset="0"/>
              </a:rPr>
              <a:t>Герона относят к величайшим инженерам за всю историю человечества. Он первым изобрёл автоматические двери, автоматический театр кукол, автомат для продаж, скорострельный самозаряжающийся арбалет, паровую турбину, автоматические декорации, прибор для измерения протяженности дорог (древний «таксометр») и др. Первым начал создавать программируемые устройства (вал со штырьками с намотанной на него веревкой)</a:t>
            </a:r>
          </a:p>
          <a:p>
            <a:r>
              <a:rPr lang="ru-RU" sz="1400">
                <a:latin typeface="Georgia" pitchFamily="18" charset="0"/>
              </a:rPr>
              <a:t>.Одной из главных заслуг Герона Александрийского перед историей, являются книги, написанные им. В них описываются не только собственные изобретения Герона, но и знания других ученых древней Греции.</a:t>
            </a:r>
          </a:p>
          <a:p>
            <a:r>
              <a:rPr lang="ru-RU" sz="1400">
                <a:latin typeface="Georgia" pitchFamily="18" charset="0"/>
              </a:rPr>
              <a:t> Много работ Герона Александрийского было посвящено Математике. Больше всего в его работах формул по геометрии, задач по вычислению геометрических фигур. Так же здесь описывается и знаменитая формула Герона, с помощью которой можно вычислить площадь треугольника по трем сторонам. </a:t>
            </a:r>
          </a:p>
        </p:txBody>
      </p:sp>
      <p:pic>
        <p:nvPicPr>
          <p:cNvPr id="25604" name="Picture 2"/>
          <p:cNvPicPr>
            <a:picLocks noChangeAspect="1" noChangeArrowheads="1"/>
          </p:cNvPicPr>
          <p:nvPr/>
        </p:nvPicPr>
        <p:blipFill>
          <a:blip r:embed="rId3"/>
          <a:srcRect/>
          <a:stretch>
            <a:fillRect/>
          </a:stretch>
        </p:blipFill>
        <p:spPr bwMode="auto">
          <a:xfrm>
            <a:off x="395288" y="4149725"/>
            <a:ext cx="1800225" cy="2016125"/>
          </a:xfrm>
          <a:prstGeom prst="rect">
            <a:avLst/>
          </a:prstGeom>
          <a:noFill/>
          <a:ln w="38100">
            <a:solidFill>
              <a:srgbClr val="FFC000"/>
            </a:solidFill>
            <a:miter lim="800000"/>
            <a:headEnd/>
            <a:tailEnd/>
          </a:ln>
        </p:spPr>
      </p:pic>
      <p:pic>
        <p:nvPicPr>
          <p:cNvPr id="11" name="Picture 6" descr="left0000"/>
          <p:cNvPicPr>
            <a:picLocks noChangeAspect="1" noChangeArrowheads="1"/>
          </p:cNvPicPr>
          <p:nvPr/>
        </p:nvPicPr>
        <p:blipFill>
          <a:blip r:embed="rId4"/>
          <a:srcRect/>
          <a:stretch>
            <a:fillRect/>
          </a:stretch>
        </p:blipFill>
        <p:spPr bwMode="auto">
          <a:xfrm>
            <a:off x="179388" y="188913"/>
            <a:ext cx="571500" cy="1057275"/>
          </a:xfrm>
          <a:prstGeom prst="rect">
            <a:avLst/>
          </a:prstGeom>
          <a:solidFill>
            <a:schemeClr val="bg1"/>
          </a:solidFill>
          <a:ln w="9525">
            <a:solidFill>
              <a:schemeClr val="accent1">
                <a:lumMod val="75000"/>
              </a:schemeClr>
            </a:solidFill>
            <a:miter lim="800000"/>
            <a:headEnd/>
            <a:tailEnd/>
          </a:ln>
        </p:spPr>
      </p:pic>
      <p:pic>
        <p:nvPicPr>
          <p:cNvPr id="2" name="Picture 6" descr="left0000"/>
          <p:cNvPicPr>
            <a:picLocks noChangeAspect="1" noChangeArrowheads="1"/>
          </p:cNvPicPr>
          <p:nvPr/>
        </p:nvPicPr>
        <p:blipFill>
          <a:blip r:embed="rId4"/>
          <a:srcRect/>
          <a:stretch>
            <a:fillRect/>
          </a:stretch>
        </p:blipFill>
        <p:spPr bwMode="auto">
          <a:xfrm>
            <a:off x="8316913" y="188913"/>
            <a:ext cx="571500" cy="1057275"/>
          </a:xfrm>
          <a:prstGeom prst="rect">
            <a:avLst/>
          </a:prstGeom>
          <a:solidFill>
            <a:schemeClr val="bg1"/>
          </a:solidFill>
          <a:ln w="9525">
            <a:solidFill>
              <a:schemeClr val="accent1">
                <a:lumMod val="75000"/>
              </a:schemeClr>
            </a:solid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Заголовок 1"/>
          <p:cNvSpPr>
            <a:spLocks noGrp="1"/>
          </p:cNvSpPr>
          <p:nvPr>
            <p:ph type="title"/>
          </p:nvPr>
        </p:nvSpPr>
        <p:spPr>
          <a:xfrm>
            <a:off x="323850" y="260350"/>
            <a:ext cx="8569325" cy="1008063"/>
          </a:xfrm>
        </p:spPr>
        <p:txBody>
          <a:bodyPr/>
          <a:lstStyle/>
          <a:p>
            <a:pPr eaLnBrk="1" hangingPunct="1"/>
            <a:r>
              <a:rPr lang="ru-RU" smtClean="0">
                <a:solidFill>
                  <a:srgbClr val="CBA523"/>
                </a:solidFill>
                <a:latin typeface="Times New Roman" pitchFamily="18" charset="0"/>
                <a:cs typeface="Times New Roman" pitchFamily="18" charset="0"/>
              </a:rPr>
              <a:t>ПЛАТОН</a:t>
            </a:r>
          </a:p>
        </p:txBody>
      </p:sp>
      <p:pic>
        <p:nvPicPr>
          <p:cNvPr id="4" name="Picture 4" descr="docu0007"/>
          <p:cNvPicPr>
            <a:picLocks noGrp="1" noChangeAspect="1" noChangeArrowheads="1"/>
          </p:cNvPicPr>
          <p:nvPr>
            <p:ph sz="quarter" idx="1"/>
          </p:nvPr>
        </p:nvPicPr>
        <p:blipFill>
          <a:blip r:embed="rId2">
            <a:lum bright="12000" contrast="24000"/>
          </a:blip>
          <a:srcRect/>
          <a:stretch>
            <a:fillRect/>
          </a:stretch>
        </p:blipFill>
        <p:spPr>
          <a:xfrm>
            <a:off x="323850" y="1700213"/>
            <a:ext cx="2954338" cy="4572000"/>
          </a:xfrm>
        </p:spPr>
      </p:pic>
      <p:sp>
        <p:nvSpPr>
          <p:cNvPr id="26627" name="Прямоугольник 4"/>
          <p:cNvSpPr>
            <a:spLocks noChangeArrowheads="1"/>
          </p:cNvSpPr>
          <p:nvPr/>
        </p:nvSpPr>
        <p:spPr bwMode="auto">
          <a:xfrm>
            <a:off x="3348038" y="1628775"/>
            <a:ext cx="5545137" cy="641350"/>
          </a:xfrm>
          <a:prstGeom prst="rect">
            <a:avLst/>
          </a:prstGeom>
          <a:noFill/>
          <a:ln w="9525">
            <a:noFill/>
            <a:miter lim="800000"/>
            <a:headEnd/>
            <a:tailEnd/>
          </a:ln>
        </p:spPr>
        <p:txBody>
          <a:bodyPr>
            <a:spAutoFit/>
          </a:bodyPr>
          <a:lstStyle/>
          <a:p>
            <a:r>
              <a:rPr lang="ru-RU">
                <a:latin typeface="Times New Roman" pitchFamily="18" charset="0"/>
              </a:rPr>
              <a:t>             Девиз академии Платона был:</a:t>
            </a:r>
            <a:br>
              <a:rPr lang="ru-RU">
                <a:latin typeface="Times New Roman" pitchFamily="18" charset="0"/>
              </a:rPr>
            </a:br>
            <a:r>
              <a:rPr lang="ru-RU">
                <a:latin typeface="Times New Roman" pitchFamily="18" charset="0"/>
              </a:rPr>
              <a:t>"Не знающие геометрии не допускаются!"</a:t>
            </a:r>
          </a:p>
        </p:txBody>
      </p:sp>
      <p:pic>
        <p:nvPicPr>
          <p:cNvPr id="6" name="Picture 6" descr="left0000"/>
          <p:cNvPicPr>
            <a:picLocks noChangeAspect="1" noChangeArrowheads="1"/>
          </p:cNvPicPr>
          <p:nvPr/>
        </p:nvPicPr>
        <p:blipFill>
          <a:blip r:embed="rId3"/>
          <a:srcRect/>
          <a:stretch>
            <a:fillRect/>
          </a:stretch>
        </p:blipFill>
        <p:spPr bwMode="auto">
          <a:xfrm>
            <a:off x="250825" y="188913"/>
            <a:ext cx="571500" cy="1057275"/>
          </a:xfrm>
          <a:prstGeom prst="rect">
            <a:avLst/>
          </a:prstGeom>
          <a:solidFill>
            <a:schemeClr val="bg1"/>
          </a:solidFill>
          <a:ln w="9525">
            <a:solidFill>
              <a:schemeClr val="accent1">
                <a:lumMod val="75000"/>
              </a:schemeClr>
            </a:solidFill>
            <a:miter lim="800000"/>
            <a:headEnd/>
            <a:tailEnd/>
          </a:ln>
        </p:spPr>
      </p:pic>
      <p:pic>
        <p:nvPicPr>
          <p:cNvPr id="7" name="Picture 6" descr="left0000"/>
          <p:cNvPicPr>
            <a:picLocks noChangeAspect="1" noChangeArrowheads="1"/>
          </p:cNvPicPr>
          <p:nvPr/>
        </p:nvPicPr>
        <p:blipFill>
          <a:blip r:embed="rId3"/>
          <a:srcRect/>
          <a:stretch>
            <a:fillRect/>
          </a:stretch>
        </p:blipFill>
        <p:spPr bwMode="auto">
          <a:xfrm>
            <a:off x="8388350" y="188913"/>
            <a:ext cx="571500" cy="1057275"/>
          </a:xfrm>
          <a:prstGeom prst="rect">
            <a:avLst/>
          </a:prstGeom>
          <a:solidFill>
            <a:schemeClr val="bg1"/>
          </a:solidFill>
          <a:ln w="9525">
            <a:solidFill>
              <a:schemeClr val="accent1">
                <a:lumMod val="75000"/>
              </a:schemeClr>
            </a:solidFill>
            <a:miter lim="800000"/>
            <a:headEnd/>
            <a:tailEnd/>
          </a:ln>
        </p:spPr>
      </p:pic>
      <p:sp>
        <p:nvSpPr>
          <p:cNvPr id="26630" name="Rectangle 1"/>
          <p:cNvSpPr>
            <a:spLocks noChangeArrowheads="1"/>
          </p:cNvSpPr>
          <p:nvPr/>
        </p:nvSpPr>
        <p:spPr bwMode="auto">
          <a:xfrm>
            <a:off x="4284663" y="2422525"/>
            <a:ext cx="3240087" cy="3743325"/>
          </a:xfrm>
          <a:prstGeom prst="rect">
            <a:avLst/>
          </a:prstGeom>
          <a:noFill/>
          <a:ln w="9525">
            <a:noFill/>
            <a:miter lim="800000"/>
            <a:headEnd/>
            <a:tailEnd/>
          </a:ln>
        </p:spPr>
        <p:txBody>
          <a:bodyPr anchor="ctr">
            <a:spAutoFit/>
          </a:bodyPr>
          <a:lstStyle/>
          <a:p>
            <a:pPr>
              <a:tabLst>
                <a:tab pos="1219200" algn="l"/>
              </a:tabLst>
            </a:pPr>
            <a:r>
              <a:rPr lang="ru-RU" sz="1200">
                <a:latin typeface="Times New Roman" pitchFamily="18" charset="0"/>
                <a:ea typeface="Calibri" pitchFamily="34" charset="0"/>
                <a:cs typeface="Times New Roman" pitchFamily="18" charset="0"/>
              </a:rPr>
              <a:t>Уже к началу IV века до н. э. греческая математика далеко опередила всех своих учителей, и её бурное развитие продолжалось. В 389 году до н. э. Платон основывает в Афинах свою школу - знаменитую Академию. Математиков, присоединившихся к Академии, можно разделить на две группы: на тех, кто получил своё математическое образование вне Академии, и на учеников Академии. К числу первых принадлежали Теэтет Афинский, Архит Тарентский и позднее Евдокс Книдский; к числу вторых - Амикл из Гераклеи, братья Менехм и Динострат.</a:t>
            </a:r>
          </a:p>
          <a:p>
            <a:pPr eaLnBrk="0" hangingPunct="0">
              <a:tabLst>
                <a:tab pos="1219200" algn="l"/>
              </a:tabLst>
            </a:pPr>
            <a:r>
              <a:rPr lang="ru-RU" sz="1200">
                <a:latin typeface="Times New Roman" pitchFamily="18" charset="0"/>
                <a:ea typeface="Calibri" pitchFamily="34" charset="0"/>
                <a:cs typeface="Times New Roman" pitchFamily="18" charset="0"/>
              </a:rPr>
              <a:t>Сам Платон конкретных математических исследований не вёл, но опубликовал глубокие рассуждения по философии и методологии математики. А ученик Платона, Аристотель, оставил бесценные для нас записки по истории математики.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Заголовок 1"/>
          <p:cNvSpPr>
            <a:spLocks noGrp="1"/>
          </p:cNvSpPr>
          <p:nvPr>
            <p:ph type="title"/>
          </p:nvPr>
        </p:nvSpPr>
        <p:spPr/>
        <p:txBody>
          <a:bodyPr/>
          <a:lstStyle/>
          <a:p>
            <a:pPr eaLnBrk="1" hangingPunct="1"/>
            <a:r>
              <a:rPr lang="ru-RU" sz="3200" smtClean="0">
                <a:solidFill>
                  <a:srgbClr val="CBA523"/>
                </a:solidFill>
                <a:latin typeface="Times New Roman" pitchFamily="18" charset="0"/>
                <a:cs typeface="Times New Roman" pitchFamily="18" charset="0"/>
              </a:rPr>
              <a:t>ДИОФАНТ</a:t>
            </a:r>
          </a:p>
        </p:txBody>
      </p:sp>
      <p:sp>
        <p:nvSpPr>
          <p:cNvPr id="27650" name="Содержимое 2"/>
          <p:cNvSpPr>
            <a:spLocks noGrp="1"/>
          </p:cNvSpPr>
          <p:nvPr>
            <p:ph sz="quarter" idx="1"/>
          </p:nvPr>
        </p:nvSpPr>
        <p:spPr>
          <a:xfrm>
            <a:off x="301625" y="1527175"/>
            <a:ext cx="7439025" cy="4572000"/>
          </a:xfrm>
        </p:spPr>
        <p:txBody>
          <a:bodyPr/>
          <a:lstStyle/>
          <a:p>
            <a:pPr eaLnBrk="1" hangingPunct="1">
              <a:lnSpc>
                <a:spcPct val="80000"/>
              </a:lnSpc>
              <a:buFont typeface="Wingdings 2" pitchFamily="18" charset="2"/>
              <a:buNone/>
            </a:pPr>
            <a:endParaRPr lang="ru-RU" sz="1500" smtClean="0"/>
          </a:p>
          <a:p>
            <a:pPr eaLnBrk="1" hangingPunct="1">
              <a:lnSpc>
                <a:spcPct val="80000"/>
              </a:lnSpc>
              <a:buFont typeface="Wingdings 2" pitchFamily="18" charset="2"/>
              <a:buNone/>
            </a:pPr>
            <a:r>
              <a:rPr lang="ru-RU" sz="1500" smtClean="0"/>
              <a:t> </a:t>
            </a:r>
          </a:p>
          <a:p>
            <a:pPr eaLnBrk="1" hangingPunct="1">
              <a:lnSpc>
                <a:spcPct val="80000"/>
              </a:lnSpc>
              <a:buFont typeface="Wingdings 2" pitchFamily="18" charset="2"/>
              <a:buNone/>
            </a:pPr>
            <a:r>
              <a:rPr lang="ru-RU" sz="1500" smtClean="0">
                <a:latin typeface="Times New Roman" pitchFamily="18" charset="0"/>
              </a:rPr>
              <a:t>В конце II в. н.э. начинается закат греческой математики. </a:t>
            </a:r>
          </a:p>
          <a:p>
            <a:pPr eaLnBrk="1" hangingPunct="1">
              <a:lnSpc>
                <a:spcPct val="80000"/>
              </a:lnSpc>
              <a:buFont typeface="Wingdings 2" pitchFamily="18" charset="2"/>
              <a:buNone/>
            </a:pPr>
            <a:r>
              <a:rPr lang="ru-RU" sz="1500" smtClean="0">
                <a:latin typeface="Times New Roman" pitchFamily="18" charset="0"/>
              </a:rPr>
              <a:t>На фоне общего застоя и упадка резко выделяется гигантская фигура </a:t>
            </a:r>
            <a:r>
              <a:rPr lang="ru-RU" sz="1500" b="1" i="1" smtClean="0">
                <a:latin typeface="Times New Roman" pitchFamily="18" charset="0"/>
              </a:rPr>
              <a:t>Диофанта</a:t>
            </a:r>
            <a:r>
              <a:rPr lang="ru-RU" sz="1500" smtClean="0">
                <a:latin typeface="Times New Roman" pitchFamily="18" charset="0"/>
              </a:rPr>
              <a:t> - последнего из великих  античных    математиков, «отца алгебры».</a:t>
            </a:r>
          </a:p>
          <a:p>
            <a:pPr eaLnBrk="1" hangingPunct="1">
              <a:lnSpc>
                <a:spcPct val="80000"/>
              </a:lnSpc>
              <a:buFont typeface="Wingdings 2" pitchFamily="18" charset="2"/>
              <a:buNone/>
            </a:pPr>
            <a:r>
              <a:rPr lang="ru-RU" sz="1500" smtClean="0">
                <a:latin typeface="Times New Roman" pitchFamily="18" charset="0"/>
              </a:rPr>
              <a:t> Главный труд Диофанта- «Арифметика», по предположению, состоит из 13 книг .</a:t>
            </a:r>
          </a:p>
          <a:p>
            <a:pPr eaLnBrk="1" hangingPunct="1">
              <a:lnSpc>
                <a:spcPct val="80000"/>
              </a:lnSpc>
              <a:buFont typeface="Wingdings 2" pitchFamily="18" charset="2"/>
              <a:buNone/>
            </a:pPr>
            <a:r>
              <a:rPr lang="ru-RU" sz="1500" smtClean="0">
                <a:latin typeface="Times New Roman" pitchFamily="18" charset="0"/>
              </a:rPr>
              <a:t>Заслуги Диофанта:</a:t>
            </a:r>
          </a:p>
          <a:p>
            <a:pPr eaLnBrk="1" hangingPunct="1">
              <a:lnSpc>
                <a:spcPct val="80000"/>
              </a:lnSpc>
              <a:buFont typeface="Wingdings 2" pitchFamily="18" charset="2"/>
              <a:buNone/>
            </a:pPr>
            <a:r>
              <a:rPr lang="ru-RU" sz="1500" smtClean="0">
                <a:latin typeface="Times New Roman" pitchFamily="18" charset="0"/>
              </a:rPr>
              <a:t>1. Отказ от геометрической алгебры древних греков. Введение буквенной алгебры (в зачатом состоянии), алгебраической символики.</a:t>
            </a:r>
          </a:p>
          <a:p>
            <a:pPr eaLnBrk="1" hangingPunct="1">
              <a:lnSpc>
                <a:spcPct val="80000"/>
              </a:lnSpc>
              <a:buFont typeface="Wingdings 2" pitchFamily="18" charset="2"/>
              <a:buNone/>
            </a:pPr>
            <a:r>
              <a:rPr lang="ru-RU" sz="1500" smtClean="0">
                <a:latin typeface="Times New Roman" pitchFamily="18" charset="0"/>
              </a:rPr>
              <a:t> 2. Расширение понятия числа.</a:t>
            </a:r>
          </a:p>
          <a:p>
            <a:pPr eaLnBrk="1" hangingPunct="1">
              <a:lnSpc>
                <a:spcPct val="80000"/>
              </a:lnSpc>
              <a:buFont typeface="Wingdings 2" pitchFamily="18" charset="2"/>
              <a:buNone/>
            </a:pPr>
            <a:r>
              <a:rPr lang="ru-RU" sz="1500" smtClean="0">
                <a:latin typeface="Times New Roman" pitchFamily="18" charset="0"/>
              </a:rPr>
              <a:t>3. Заложил основы теории неопределённых уравнений, которые приводят в последствии к теории чисел.</a:t>
            </a:r>
          </a:p>
          <a:p>
            <a:pPr eaLnBrk="1" hangingPunct="1">
              <a:lnSpc>
                <a:spcPct val="80000"/>
              </a:lnSpc>
              <a:buFont typeface="Wingdings 2" pitchFamily="18" charset="2"/>
              <a:buNone/>
            </a:pPr>
            <a:r>
              <a:rPr lang="ru-RU" sz="1500" smtClean="0">
                <a:latin typeface="Times New Roman" pitchFamily="18" charset="0"/>
              </a:rPr>
              <a:t> 4.Если древнегреческая геометрическая алгебра имела дело со степенями не выше третьей, то Диофант это ограничение фактически снимает.</a:t>
            </a:r>
          </a:p>
          <a:p>
            <a:pPr eaLnBrk="1" hangingPunct="1">
              <a:lnSpc>
                <a:spcPct val="80000"/>
              </a:lnSpc>
              <a:buFont typeface="Wingdings 2" pitchFamily="18" charset="2"/>
              <a:buNone/>
            </a:pPr>
            <a:r>
              <a:rPr lang="ru-RU" sz="1500" smtClean="0">
                <a:latin typeface="Times New Roman" pitchFamily="18" charset="0"/>
              </a:rPr>
              <a:t> 5.Диофант расширяя понятия числа. наряду с положительными числами вводит отрицательные числа и отрицательные показатели степеней., а также умножения степеней.</a:t>
            </a:r>
          </a:p>
          <a:p>
            <a:pPr eaLnBrk="1" hangingPunct="1">
              <a:lnSpc>
                <a:spcPct val="80000"/>
              </a:lnSpc>
            </a:pPr>
            <a:endParaRPr lang="ru-RU" sz="1500" smtClean="0">
              <a:latin typeface="Times New Roman" pitchFamily="18" charset="0"/>
            </a:endParaRPr>
          </a:p>
          <a:p>
            <a:pPr eaLnBrk="1" hangingPunct="1">
              <a:lnSpc>
                <a:spcPct val="80000"/>
              </a:lnSpc>
              <a:buFont typeface="Wingdings 2" pitchFamily="18" charset="2"/>
              <a:buNone/>
            </a:pPr>
            <a:r>
              <a:rPr lang="ru-RU" sz="1500" smtClean="0"/>
              <a:t> </a:t>
            </a:r>
          </a:p>
          <a:p>
            <a:pPr eaLnBrk="1" hangingPunct="1">
              <a:lnSpc>
                <a:spcPct val="80000"/>
              </a:lnSpc>
              <a:buFont typeface="Wingdings 2" pitchFamily="18" charset="2"/>
              <a:buNone/>
            </a:pPr>
            <a:endParaRPr lang="ru-RU" sz="1500" smtClean="0"/>
          </a:p>
          <a:p>
            <a:pPr eaLnBrk="1" hangingPunct="1">
              <a:lnSpc>
                <a:spcPct val="80000"/>
              </a:lnSpc>
            </a:pPr>
            <a:endParaRPr lang="ru-RU" sz="1500" smtClean="0"/>
          </a:p>
        </p:txBody>
      </p:sp>
      <p:pic>
        <p:nvPicPr>
          <p:cNvPr id="4" name="Picture 6" descr="left0000"/>
          <p:cNvPicPr>
            <a:picLocks noChangeAspect="1" noChangeArrowheads="1"/>
          </p:cNvPicPr>
          <p:nvPr/>
        </p:nvPicPr>
        <p:blipFill>
          <a:blip r:embed="rId2"/>
          <a:srcRect/>
          <a:stretch>
            <a:fillRect/>
          </a:stretch>
        </p:blipFill>
        <p:spPr bwMode="auto">
          <a:xfrm>
            <a:off x="250825" y="188913"/>
            <a:ext cx="571500" cy="1057275"/>
          </a:xfrm>
          <a:prstGeom prst="rect">
            <a:avLst/>
          </a:prstGeom>
          <a:solidFill>
            <a:schemeClr val="bg1"/>
          </a:solidFill>
          <a:ln w="9525">
            <a:solidFill>
              <a:schemeClr val="accent1">
                <a:lumMod val="75000"/>
              </a:schemeClr>
            </a:solidFill>
            <a:miter lim="800000"/>
            <a:headEnd/>
            <a:tailEnd/>
          </a:ln>
        </p:spPr>
      </p:pic>
      <p:pic>
        <p:nvPicPr>
          <p:cNvPr id="5" name="Picture 6" descr="left0000"/>
          <p:cNvPicPr>
            <a:picLocks noChangeAspect="1" noChangeArrowheads="1"/>
          </p:cNvPicPr>
          <p:nvPr/>
        </p:nvPicPr>
        <p:blipFill>
          <a:blip r:embed="rId2"/>
          <a:srcRect/>
          <a:stretch>
            <a:fillRect/>
          </a:stretch>
        </p:blipFill>
        <p:spPr bwMode="auto">
          <a:xfrm>
            <a:off x="8388350" y="188913"/>
            <a:ext cx="571500" cy="1057275"/>
          </a:xfrm>
          <a:prstGeom prst="rect">
            <a:avLst/>
          </a:prstGeom>
          <a:solidFill>
            <a:schemeClr val="bg1"/>
          </a:solidFill>
          <a:ln w="9525">
            <a:solidFill>
              <a:schemeClr val="accent1">
                <a:lumMod val="75000"/>
              </a:schemeClr>
            </a:solid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Заголовок 1"/>
          <p:cNvSpPr>
            <a:spLocks noGrp="1"/>
          </p:cNvSpPr>
          <p:nvPr>
            <p:ph type="title"/>
          </p:nvPr>
        </p:nvSpPr>
        <p:spPr/>
        <p:txBody>
          <a:bodyPr/>
          <a:lstStyle/>
          <a:p>
            <a:pPr eaLnBrk="1" hangingPunct="1"/>
            <a:r>
              <a:rPr lang="ru-RU" sz="3200" smtClean="0">
                <a:solidFill>
                  <a:srgbClr val="CBA523"/>
                </a:solidFill>
                <a:latin typeface="Times New Roman" pitchFamily="18" charset="0"/>
                <a:cs typeface="Times New Roman" pitchFamily="18" charset="0"/>
              </a:rPr>
              <a:t>ЗАДАЧА МЕТРОДОРА</a:t>
            </a:r>
          </a:p>
        </p:txBody>
      </p:sp>
      <p:sp>
        <p:nvSpPr>
          <p:cNvPr id="28674" name="Содержимое 2"/>
          <p:cNvSpPr>
            <a:spLocks noGrp="1"/>
          </p:cNvSpPr>
          <p:nvPr>
            <p:ph sz="quarter" idx="1"/>
          </p:nvPr>
        </p:nvSpPr>
        <p:spPr>
          <a:xfrm>
            <a:off x="301625" y="1527175"/>
            <a:ext cx="8504238" cy="4572000"/>
          </a:xfrm>
        </p:spPr>
        <p:txBody>
          <a:bodyPr/>
          <a:lstStyle/>
          <a:p>
            <a:pPr eaLnBrk="1" hangingPunct="1">
              <a:buFont typeface="Wingdings 2" pitchFamily="18" charset="2"/>
              <a:buNone/>
            </a:pPr>
            <a:r>
              <a:rPr lang="ru-RU" sz="1400" b="1" smtClean="0"/>
              <a:t>На памятнике древнегреческому математику Диофанту есть следующая запись, известная под названием задача Метродора.</a:t>
            </a:r>
            <a:endParaRPr lang="ru-RU" sz="1400" smtClean="0"/>
          </a:p>
          <a:p>
            <a:pPr eaLnBrk="1" hangingPunct="1">
              <a:buFont typeface="Wingdings 2" pitchFamily="18" charset="2"/>
              <a:buNone/>
            </a:pPr>
            <a:r>
              <a:rPr lang="ru-RU" sz="1200" smtClean="0">
                <a:latin typeface="Times New Roman" pitchFamily="18" charset="0"/>
                <a:cs typeface="Times New Roman" pitchFamily="18" charset="0"/>
              </a:rPr>
              <a:t>Здесь погребен Диофант, и камень могильный </a:t>
            </a:r>
          </a:p>
          <a:p>
            <a:pPr eaLnBrk="1" hangingPunct="1">
              <a:buFont typeface="Wingdings 2" pitchFamily="18" charset="2"/>
              <a:buNone/>
            </a:pPr>
            <a:r>
              <a:rPr lang="ru-RU" sz="1200" smtClean="0">
                <a:latin typeface="Times New Roman" pitchFamily="18" charset="0"/>
                <a:cs typeface="Times New Roman" pitchFamily="18" charset="0"/>
              </a:rPr>
              <a:t>При счете искусном расскажет нам,                                                                                                     </a:t>
            </a:r>
          </a:p>
          <a:p>
            <a:pPr eaLnBrk="1" hangingPunct="1">
              <a:buFont typeface="Wingdings 2" pitchFamily="18" charset="2"/>
              <a:buNone/>
            </a:pPr>
            <a:r>
              <a:rPr lang="ru-RU" sz="1200" smtClean="0">
                <a:latin typeface="Times New Roman" pitchFamily="18" charset="0"/>
                <a:cs typeface="Times New Roman" pitchFamily="18" charset="0"/>
              </a:rPr>
              <a:t>Сколь долог был его век.</a:t>
            </a:r>
          </a:p>
          <a:p>
            <a:pPr eaLnBrk="1" hangingPunct="1">
              <a:buFont typeface="Wingdings 2" pitchFamily="18" charset="2"/>
              <a:buNone/>
            </a:pPr>
            <a:r>
              <a:rPr lang="ru-RU" sz="1200" smtClean="0">
                <a:latin typeface="Times New Roman" pitchFamily="18" charset="0"/>
                <a:cs typeface="Times New Roman" pitchFamily="18" charset="0"/>
              </a:rPr>
              <a:t>Велением бога он мальчиком был шестую часть своей жизни;</a:t>
            </a:r>
          </a:p>
          <a:p>
            <a:pPr eaLnBrk="1" hangingPunct="1">
              <a:buFont typeface="Wingdings 2" pitchFamily="18" charset="2"/>
              <a:buNone/>
            </a:pPr>
            <a:r>
              <a:rPr lang="ru-RU" sz="1200" smtClean="0">
                <a:latin typeface="Times New Roman" pitchFamily="18" charset="0"/>
                <a:cs typeface="Times New Roman" pitchFamily="18" charset="0"/>
              </a:rPr>
              <a:t>В двенадцатой части затем  прошла его светлая юность.</a:t>
            </a:r>
          </a:p>
          <a:p>
            <a:pPr eaLnBrk="1" hangingPunct="1">
              <a:buFont typeface="Wingdings 2" pitchFamily="18" charset="2"/>
              <a:buNone/>
            </a:pPr>
            <a:r>
              <a:rPr lang="ru-RU" sz="1200" smtClean="0">
                <a:latin typeface="Times New Roman" pitchFamily="18" charset="0"/>
                <a:cs typeface="Times New Roman" pitchFamily="18" charset="0"/>
              </a:rPr>
              <a:t>Седьмую часть жизни прибавим- перед нами очаг Гименея.</a:t>
            </a:r>
          </a:p>
          <a:p>
            <a:pPr eaLnBrk="1" hangingPunct="1">
              <a:buFont typeface="Wingdings 2" pitchFamily="18" charset="2"/>
              <a:buNone/>
            </a:pPr>
            <a:r>
              <a:rPr lang="ru-RU" sz="1200" smtClean="0">
                <a:latin typeface="Times New Roman" pitchFamily="18" charset="0"/>
                <a:cs typeface="Times New Roman" pitchFamily="18" charset="0"/>
              </a:rPr>
              <a:t>Пять лет протекли, и прислал Гименей ему сына.</a:t>
            </a:r>
          </a:p>
          <a:p>
            <a:pPr eaLnBrk="1" hangingPunct="1">
              <a:buFont typeface="Wingdings 2" pitchFamily="18" charset="2"/>
              <a:buNone/>
            </a:pPr>
            <a:r>
              <a:rPr lang="ru-RU" sz="1200" smtClean="0">
                <a:latin typeface="Times New Roman" pitchFamily="18" charset="0"/>
                <a:cs typeface="Times New Roman" pitchFamily="18" charset="0"/>
              </a:rPr>
              <a:t>Но горе ребенку! Едва половину он прожил</a:t>
            </a:r>
          </a:p>
          <a:p>
            <a:pPr eaLnBrk="1" hangingPunct="1">
              <a:buFont typeface="Wingdings 2" pitchFamily="18" charset="2"/>
              <a:buNone/>
            </a:pPr>
            <a:r>
              <a:rPr lang="ru-RU" sz="1200" smtClean="0">
                <a:latin typeface="Times New Roman" pitchFamily="18" charset="0"/>
                <a:cs typeface="Times New Roman" pitchFamily="18" charset="0"/>
              </a:rPr>
              <a:t>Тех лет, что отец, как скончался несчастный.</a:t>
            </a:r>
          </a:p>
          <a:p>
            <a:pPr eaLnBrk="1" hangingPunct="1">
              <a:buFont typeface="Wingdings 2" pitchFamily="18" charset="2"/>
              <a:buNone/>
            </a:pPr>
            <a:r>
              <a:rPr lang="ru-RU" sz="1200" smtClean="0">
                <a:latin typeface="Times New Roman" pitchFamily="18" charset="0"/>
                <a:cs typeface="Times New Roman" pitchFamily="18" charset="0"/>
              </a:rPr>
              <a:t>Четыре года страдал Диофант от утраты такой тяжелой</a:t>
            </a:r>
          </a:p>
          <a:p>
            <a:pPr eaLnBrk="1" hangingPunct="1">
              <a:buFont typeface="Wingdings 2" pitchFamily="18" charset="2"/>
              <a:buNone/>
            </a:pPr>
            <a:r>
              <a:rPr lang="ru-RU" sz="1200" smtClean="0">
                <a:latin typeface="Times New Roman" pitchFamily="18" charset="0"/>
                <a:cs typeface="Times New Roman" pitchFamily="18" charset="0"/>
              </a:rPr>
              <a:t>И умер, прожив для науки. Скажи мне,</a:t>
            </a:r>
          </a:p>
          <a:p>
            <a:pPr eaLnBrk="1" hangingPunct="1">
              <a:buFont typeface="Wingdings 2" pitchFamily="18" charset="2"/>
              <a:buNone/>
            </a:pPr>
            <a:r>
              <a:rPr lang="ru-RU" sz="1200" smtClean="0">
                <a:latin typeface="Times New Roman" pitchFamily="18" charset="0"/>
                <a:cs typeface="Times New Roman" pitchFamily="18" charset="0"/>
              </a:rPr>
              <a:t>Скольких лет достигнув, смерть воспринял Диофант?</a:t>
            </a:r>
          </a:p>
          <a:p>
            <a:pPr eaLnBrk="1" hangingPunct="1">
              <a:buFont typeface="Wingdings 2" pitchFamily="18" charset="2"/>
              <a:buNone/>
            </a:pPr>
            <a:r>
              <a:rPr lang="ru-RU" sz="1200" smtClean="0">
                <a:latin typeface="Times New Roman" pitchFamily="18" charset="0"/>
                <a:cs typeface="Times New Roman" pitchFamily="18" charset="0"/>
              </a:rPr>
              <a:t>РЕШЕНИЕ</a:t>
            </a:r>
          </a:p>
          <a:p>
            <a:pPr eaLnBrk="1" hangingPunct="1">
              <a:buFont typeface="Wingdings 2" pitchFamily="18" charset="2"/>
              <a:buNone/>
            </a:pPr>
            <a:r>
              <a:rPr lang="ru-RU" sz="1200" smtClean="0">
                <a:latin typeface="Times New Roman" pitchFamily="18" charset="0"/>
                <a:cs typeface="Times New Roman" pitchFamily="18" charset="0"/>
              </a:rPr>
              <a:t>1) 1/6+1/12+1/7+1/2=75/84 (ч)</a:t>
            </a:r>
          </a:p>
          <a:p>
            <a:pPr eaLnBrk="1" hangingPunct="1">
              <a:buFont typeface="Wingdings 2" pitchFamily="18" charset="2"/>
              <a:buNone/>
            </a:pPr>
            <a:r>
              <a:rPr lang="ru-RU" sz="1200" smtClean="0">
                <a:latin typeface="Times New Roman" pitchFamily="18" charset="0"/>
                <a:cs typeface="Times New Roman" pitchFamily="18" charset="0"/>
              </a:rPr>
              <a:t>2) 1- 75/84=9/84 (ч)</a:t>
            </a:r>
          </a:p>
          <a:p>
            <a:pPr eaLnBrk="1" hangingPunct="1">
              <a:buFont typeface="Wingdings 2" pitchFamily="18" charset="2"/>
              <a:buNone/>
            </a:pPr>
            <a:r>
              <a:rPr lang="ru-RU" sz="1200" smtClean="0">
                <a:latin typeface="Times New Roman" pitchFamily="18" charset="0"/>
                <a:cs typeface="Times New Roman" pitchFamily="18" charset="0"/>
              </a:rPr>
              <a:t>3) 5+4=9 (л)</a:t>
            </a:r>
          </a:p>
          <a:p>
            <a:pPr eaLnBrk="1" hangingPunct="1">
              <a:buFont typeface="Wingdings 2" pitchFamily="18" charset="2"/>
              <a:buNone/>
            </a:pPr>
            <a:r>
              <a:rPr lang="ru-RU" sz="1200" smtClean="0">
                <a:latin typeface="Times New Roman" pitchFamily="18" charset="0"/>
                <a:cs typeface="Times New Roman" pitchFamily="18" charset="0"/>
              </a:rPr>
              <a:t>4) 9: 9/84 = 84(г)</a:t>
            </a:r>
          </a:p>
          <a:p>
            <a:pPr eaLnBrk="1" hangingPunct="1">
              <a:buFont typeface="Wingdings 2" pitchFamily="18" charset="2"/>
              <a:buNone/>
            </a:pPr>
            <a:r>
              <a:rPr lang="ru-RU" sz="1200" smtClean="0">
                <a:latin typeface="Times New Roman" pitchFamily="18" charset="0"/>
                <a:cs typeface="Times New Roman" pitchFamily="18" charset="0"/>
              </a:rPr>
              <a:t>Ответ:84 года.</a:t>
            </a:r>
          </a:p>
          <a:p>
            <a:pPr eaLnBrk="1" hangingPunct="1"/>
            <a:endParaRPr lang="ru-RU" smtClean="0"/>
          </a:p>
        </p:txBody>
      </p:sp>
      <p:pic>
        <p:nvPicPr>
          <p:cNvPr id="4" name="Picture 6" descr="left0000"/>
          <p:cNvPicPr>
            <a:picLocks noChangeAspect="1" noChangeArrowheads="1"/>
          </p:cNvPicPr>
          <p:nvPr/>
        </p:nvPicPr>
        <p:blipFill>
          <a:blip r:embed="rId2"/>
          <a:srcRect/>
          <a:stretch>
            <a:fillRect/>
          </a:stretch>
        </p:blipFill>
        <p:spPr bwMode="auto">
          <a:xfrm>
            <a:off x="250825" y="188913"/>
            <a:ext cx="571500" cy="1057275"/>
          </a:xfrm>
          <a:prstGeom prst="rect">
            <a:avLst/>
          </a:prstGeom>
          <a:solidFill>
            <a:schemeClr val="bg1"/>
          </a:solidFill>
          <a:ln w="9525">
            <a:solidFill>
              <a:schemeClr val="accent1">
                <a:lumMod val="75000"/>
              </a:schemeClr>
            </a:solidFill>
            <a:miter lim="800000"/>
            <a:headEnd/>
            <a:tailEnd/>
          </a:ln>
        </p:spPr>
      </p:pic>
      <p:pic>
        <p:nvPicPr>
          <p:cNvPr id="5" name="Picture 6" descr="left0000"/>
          <p:cNvPicPr>
            <a:picLocks noChangeAspect="1" noChangeArrowheads="1"/>
          </p:cNvPicPr>
          <p:nvPr/>
        </p:nvPicPr>
        <p:blipFill>
          <a:blip r:embed="rId2"/>
          <a:srcRect/>
          <a:stretch>
            <a:fillRect/>
          </a:stretch>
        </p:blipFill>
        <p:spPr bwMode="auto">
          <a:xfrm>
            <a:off x="8388350" y="188913"/>
            <a:ext cx="571500" cy="1057275"/>
          </a:xfrm>
          <a:prstGeom prst="rect">
            <a:avLst/>
          </a:prstGeom>
          <a:solidFill>
            <a:schemeClr val="bg1"/>
          </a:solidFill>
          <a:ln w="9525">
            <a:solidFill>
              <a:schemeClr val="accent1">
                <a:lumMod val="75000"/>
              </a:schemeClr>
            </a:solid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eaLnBrk="1" fontAlgn="auto" hangingPunct="1">
              <a:spcAft>
                <a:spcPts val="0"/>
              </a:spcAft>
              <a:defRPr/>
            </a:pPr>
            <a:r>
              <a:rPr lang="ru-RU" dirty="0" smtClean="0"/>
              <a:t/>
            </a:r>
            <a:br>
              <a:rPr lang="ru-RU" dirty="0" smtClean="0"/>
            </a:br>
            <a:r>
              <a:rPr lang="ru-RU" sz="2200" dirty="0" smtClean="0">
                <a:latin typeface="Times New Roman" pitchFamily="18" charset="0"/>
                <a:cs typeface="Times New Roman" pitchFamily="18" charset="0"/>
              </a:rPr>
              <a:t>ЛИТЕРАТУРА</a:t>
            </a:r>
            <a:endParaRPr lang="ru-RU" sz="2200" dirty="0">
              <a:latin typeface="Times New Roman" pitchFamily="18" charset="0"/>
              <a:cs typeface="Times New Roman" pitchFamily="18" charset="0"/>
            </a:endParaRPr>
          </a:p>
        </p:txBody>
      </p:sp>
      <p:sp>
        <p:nvSpPr>
          <p:cNvPr id="29698" name="Содержимое 2"/>
          <p:cNvSpPr>
            <a:spLocks noGrp="1"/>
          </p:cNvSpPr>
          <p:nvPr>
            <p:ph sz="quarter" idx="1"/>
          </p:nvPr>
        </p:nvSpPr>
        <p:spPr>
          <a:xfrm>
            <a:off x="301625" y="1527175"/>
            <a:ext cx="8504238" cy="4572000"/>
          </a:xfrm>
        </p:spPr>
        <p:txBody>
          <a:bodyPr/>
          <a:lstStyle/>
          <a:p>
            <a:pPr eaLnBrk="1" hangingPunct="1"/>
            <a:r>
              <a:rPr lang="ru-RU" sz="1400" smtClean="0">
                <a:latin typeface="Times New Roman" pitchFamily="18" charset="0"/>
                <a:cs typeface="Times New Roman" pitchFamily="18" charset="0"/>
              </a:rPr>
              <a:t>Виленкин Н.Я. и др. За страницами учебника математики. М. «Просвещение» АО «Учебная литература» 1996.</a:t>
            </a:r>
          </a:p>
          <a:p>
            <a:pPr eaLnBrk="1" hangingPunct="1"/>
            <a:r>
              <a:rPr lang="ru-RU" sz="1400" smtClean="0">
                <a:latin typeface="Times New Roman" pitchFamily="18" charset="0"/>
                <a:cs typeface="Times New Roman" pitchFamily="18" charset="0"/>
              </a:rPr>
              <a:t>Глейзер Г.И. История математики в школе. М. «Просвещение» 1995.</a:t>
            </a:r>
          </a:p>
          <a:p>
            <a:pPr eaLnBrk="1" hangingPunct="1"/>
            <a:r>
              <a:rPr lang="ru-RU" sz="1400" smtClean="0">
                <a:latin typeface="Times New Roman" pitchFamily="18" charset="0"/>
                <a:cs typeface="Times New Roman" pitchFamily="18" charset="0"/>
              </a:rPr>
              <a:t>Савин А.П. Энциклопедический словарь юного математика. М. «Просвещение» 1995.</a:t>
            </a:r>
          </a:p>
          <a:p>
            <a:pPr eaLnBrk="1" hangingPunct="1"/>
            <a:r>
              <a:rPr lang="ru-RU" sz="1300" smtClean="0"/>
              <a:t>2. Чистяков В.Д. Старинные задачи по элементарной математике. Изд. 3-е, испр. Мн., « Вышэйш. Школа», 1978.272 с. с ил.</a:t>
            </a:r>
          </a:p>
          <a:p>
            <a:pPr eaLnBrk="1" hangingPunct="1"/>
            <a:r>
              <a:rPr lang="ru-RU" sz="1300" smtClean="0"/>
              <a:t>3. Болгарский Б.В. Очерки по истории математики. -2-е иэд., испр. и доп. -Мн.: Выш.школа,1979. -368 с., ил.</a:t>
            </a:r>
          </a:p>
          <a:p>
            <a:pPr eaLnBrk="1" hangingPunct="1"/>
            <a:endParaRPr lang="ru-RU" smtClean="0"/>
          </a:p>
        </p:txBody>
      </p:sp>
      <p:pic>
        <p:nvPicPr>
          <p:cNvPr id="11" name="Picture 6" descr="left0000"/>
          <p:cNvPicPr>
            <a:picLocks noChangeAspect="1" noChangeArrowheads="1"/>
          </p:cNvPicPr>
          <p:nvPr/>
        </p:nvPicPr>
        <p:blipFill>
          <a:blip r:embed="rId2"/>
          <a:srcRect/>
          <a:stretch>
            <a:fillRect/>
          </a:stretch>
        </p:blipFill>
        <p:spPr bwMode="auto">
          <a:xfrm>
            <a:off x="179388" y="188913"/>
            <a:ext cx="571500" cy="1057275"/>
          </a:xfrm>
          <a:prstGeom prst="rect">
            <a:avLst/>
          </a:prstGeom>
          <a:solidFill>
            <a:schemeClr val="bg1"/>
          </a:solidFill>
          <a:ln w="9525">
            <a:solidFill>
              <a:schemeClr val="accent1">
                <a:lumMod val="75000"/>
              </a:schemeClr>
            </a:solidFill>
            <a:miter lim="800000"/>
            <a:headEnd/>
            <a:tailEnd/>
          </a:ln>
        </p:spPr>
      </p:pic>
      <p:pic>
        <p:nvPicPr>
          <p:cNvPr id="3" name="Picture 6" descr="left0000"/>
          <p:cNvPicPr>
            <a:picLocks noChangeAspect="1" noChangeArrowheads="1"/>
          </p:cNvPicPr>
          <p:nvPr/>
        </p:nvPicPr>
        <p:blipFill>
          <a:blip r:embed="rId2"/>
          <a:srcRect/>
          <a:stretch>
            <a:fillRect/>
          </a:stretch>
        </p:blipFill>
        <p:spPr bwMode="auto">
          <a:xfrm>
            <a:off x="8316913" y="188913"/>
            <a:ext cx="571500" cy="1057275"/>
          </a:xfrm>
          <a:prstGeom prst="rect">
            <a:avLst/>
          </a:prstGeom>
          <a:solidFill>
            <a:schemeClr val="bg1"/>
          </a:solidFill>
          <a:ln w="9525">
            <a:solidFill>
              <a:schemeClr val="accent1">
                <a:lumMod val="75000"/>
              </a:schemeClr>
            </a:solid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Заголовок 1"/>
          <p:cNvSpPr>
            <a:spLocks noGrp="1"/>
          </p:cNvSpPr>
          <p:nvPr>
            <p:ph type="title"/>
          </p:nvPr>
        </p:nvSpPr>
        <p:spPr/>
        <p:txBody>
          <a:bodyPr/>
          <a:lstStyle/>
          <a:p>
            <a:pPr eaLnBrk="1" hangingPunct="1"/>
            <a:r>
              <a:rPr lang="ru-RU" smtClean="0">
                <a:solidFill>
                  <a:srgbClr val="CBA523"/>
                </a:solidFill>
                <a:latin typeface="Times New Roman" pitchFamily="18" charset="0"/>
                <a:cs typeface="Times New Roman" pitchFamily="18" charset="0"/>
              </a:rPr>
              <a:t>ПИФАГОР</a:t>
            </a:r>
          </a:p>
        </p:txBody>
      </p:sp>
      <p:pic>
        <p:nvPicPr>
          <p:cNvPr id="4" name="Picture 4" descr="pifagor"/>
          <p:cNvPicPr>
            <a:picLocks noGrp="1" noChangeAspect="1" noChangeArrowheads="1"/>
          </p:cNvPicPr>
          <p:nvPr>
            <p:ph sz="quarter" idx="1"/>
          </p:nvPr>
        </p:nvPicPr>
        <p:blipFill>
          <a:blip r:embed="rId2"/>
          <a:srcRect/>
          <a:stretch>
            <a:fillRect/>
          </a:stretch>
        </p:blipFill>
        <p:spPr>
          <a:xfrm>
            <a:off x="179388" y="1412875"/>
            <a:ext cx="1911350" cy="2376488"/>
          </a:xfrm>
          <a:ln w="38100">
            <a:solidFill>
              <a:srgbClr val="DD7E0E"/>
            </a:solidFill>
          </a:ln>
        </p:spPr>
      </p:pic>
      <p:pic>
        <p:nvPicPr>
          <p:cNvPr id="5" name="Picture 6" descr="index2"/>
          <p:cNvPicPr>
            <a:picLocks noChangeAspect="1" noChangeArrowheads="1"/>
          </p:cNvPicPr>
          <p:nvPr/>
        </p:nvPicPr>
        <p:blipFill>
          <a:blip r:embed="rId3"/>
          <a:srcRect/>
          <a:stretch>
            <a:fillRect/>
          </a:stretch>
        </p:blipFill>
        <p:spPr bwMode="auto">
          <a:xfrm>
            <a:off x="7019925" y="1484313"/>
            <a:ext cx="1824038" cy="2432050"/>
          </a:xfrm>
          <a:prstGeom prst="rect">
            <a:avLst/>
          </a:prstGeom>
          <a:noFill/>
          <a:ln w="38100">
            <a:solidFill>
              <a:srgbClr val="DD7E0E"/>
            </a:solidFill>
            <a:miter lim="800000"/>
            <a:headEnd/>
            <a:tailEnd/>
          </a:ln>
        </p:spPr>
      </p:pic>
      <p:pic>
        <p:nvPicPr>
          <p:cNvPr id="6" name="Picture 4" descr="0001"/>
          <p:cNvPicPr>
            <a:picLocks noChangeAspect="1" noChangeArrowheads="1"/>
          </p:cNvPicPr>
          <p:nvPr/>
        </p:nvPicPr>
        <p:blipFill>
          <a:blip r:embed="rId4"/>
          <a:srcRect/>
          <a:stretch>
            <a:fillRect/>
          </a:stretch>
        </p:blipFill>
        <p:spPr bwMode="auto">
          <a:xfrm>
            <a:off x="2700338" y="1557338"/>
            <a:ext cx="3467100" cy="2447925"/>
          </a:xfrm>
          <a:prstGeom prst="rect">
            <a:avLst/>
          </a:prstGeom>
          <a:noFill/>
          <a:ln w="38100">
            <a:solidFill>
              <a:srgbClr val="DD7E0E"/>
            </a:solidFill>
            <a:miter lim="800000"/>
            <a:headEnd/>
            <a:tailEnd/>
          </a:ln>
        </p:spPr>
      </p:pic>
      <p:sp>
        <p:nvSpPr>
          <p:cNvPr id="15365" name="Прямоугольник 6"/>
          <p:cNvSpPr>
            <a:spLocks noChangeArrowheads="1"/>
          </p:cNvSpPr>
          <p:nvPr/>
        </p:nvSpPr>
        <p:spPr bwMode="auto">
          <a:xfrm>
            <a:off x="2286000" y="4221163"/>
            <a:ext cx="4572000" cy="1477962"/>
          </a:xfrm>
          <a:prstGeom prst="rect">
            <a:avLst/>
          </a:prstGeom>
          <a:noFill/>
          <a:ln w="9525">
            <a:noFill/>
            <a:miter lim="800000"/>
            <a:headEnd/>
            <a:tailEnd/>
          </a:ln>
        </p:spPr>
        <p:txBody>
          <a:bodyPr>
            <a:spAutoFit/>
          </a:bodyPr>
          <a:lstStyle/>
          <a:p>
            <a:r>
              <a:rPr lang="ru-RU">
                <a:latin typeface="Georgia" pitchFamily="18" charset="0"/>
              </a:rPr>
              <a:t>ПИФАГОР – древнегреческий математик , основатель пифагорейской школы.</a:t>
            </a:r>
          </a:p>
          <a:p>
            <a:r>
              <a:rPr lang="ru-RU">
                <a:latin typeface="Georgia" pitchFamily="18" charset="0"/>
              </a:rPr>
              <a:t>Родился в 570 году до н. э. на острове Самос в Эгейском море.</a:t>
            </a:r>
          </a:p>
        </p:txBody>
      </p:sp>
      <p:pic>
        <p:nvPicPr>
          <p:cNvPr id="8" name="Рисунок 7"/>
          <p:cNvPicPr/>
          <p:nvPr/>
        </p:nvPicPr>
        <p:blipFill>
          <a:blip r:embed="rId5"/>
          <a:srcRect/>
          <a:stretch>
            <a:fillRect/>
          </a:stretch>
        </p:blipFill>
        <p:spPr bwMode="auto">
          <a:xfrm>
            <a:off x="7019925" y="4149725"/>
            <a:ext cx="1824038" cy="2016125"/>
          </a:xfrm>
          <a:prstGeom prst="rect">
            <a:avLst/>
          </a:prstGeom>
          <a:noFill/>
          <a:ln w="38100">
            <a:solidFill>
              <a:schemeClr val="accent2">
                <a:lumMod val="75000"/>
              </a:schemeClr>
            </a:solidFill>
            <a:miter lim="800000"/>
            <a:headEnd/>
            <a:tailEnd/>
          </a:ln>
        </p:spPr>
      </p:pic>
      <p:sp>
        <p:nvSpPr>
          <p:cNvPr id="9" name="Rectangle 25"/>
          <p:cNvSpPr txBox="1">
            <a:spLocks noChangeArrowheads="1"/>
          </p:cNvSpPr>
          <p:nvPr/>
        </p:nvSpPr>
        <p:spPr bwMode="auto">
          <a:xfrm>
            <a:off x="533400" y="3924300"/>
            <a:ext cx="8153400" cy="1943100"/>
          </a:xfrm>
          <a:prstGeom prst="rect">
            <a:avLst/>
          </a:prstGeom>
          <a:noFill/>
          <a:ln w="9525">
            <a:noFill/>
            <a:miter lim="800000"/>
            <a:headEnd/>
            <a:tailEnd/>
          </a:ln>
        </p:spPr>
        <p:txBody>
          <a:bodyPr/>
          <a:lstStyle/>
          <a:p>
            <a:pPr marL="273050" indent="-273050" algn="ctr">
              <a:spcBef>
                <a:spcPct val="20000"/>
              </a:spcBef>
              <a:buClr>
                <a:schemeClr val="accent1"/>
              </a:buClr>
              <a:buSzPct val="85000"/>
              <a:buFont typeface="Wingdings" pitchFamily="2" charset="2"/>
              <a:buNone/>
            </a:pPr>
            <a:r>
              <a:rPr lang="ru-RU" sz="2400" b="1">
                <a:latin typeface="Georgia" pitchFamily="18" charset="0"/>
              </a:rPr>
              <a:t> </a:t>
            </a:r>
          </a:p>
        </p:txBody>
      </p:sp>
      <p:pic>
        <p:nvPicPr>
          <p:cNvPr id="10" name="Picture 27"/>
          <p:cNvPicPr>
            <a:picLocks noChangeAspect="1" noChangeArrowheads="1"/>
          </p:cNvPicPr>
          <p:nvPr/>
        </p:nvPicPr>
        <p:blipFill>
          <a:blip r:embed="rId6"/>
          <a:srcRect/>
          <a:stretch>
            <a:fillRect/>
          </a:stretch>
        </p:blipFill>
        <p:spPr>
          <a:xfrm>
            <a:off x="395288" y="4292600"/>
            <a:ext cx="1746250" cy="1943100"/>
          </a:xfrm>
          <a:prstGeom prst="rect">
            <a:avLst/>
          </a:prstGeom>
          <a:ln w="38100">
            <a:solidFill>
              <a:schemeClr val="accent2">
                <a:lumMod val="75000"/>
              </a:schemeClr>
            </a:solidFill>
          </a:ln>
        </p:spPr>
      </p:pic>
      <p:pic>
        <p:nvPicPr>
          <p:cNvPr id="11" name="Picture 6" descr="left0000"/>
          <p:cNvPicPr>
            <a:picLocks noChangeAspect="1" noChangeArrowheads="1"/>
          </p:cNvPicPr>
          <p:nvPr/>
        </p:nvPicPr>
        <p:blipFill>
          <a:blip r:embed="rId7"/>
          <a:srcRect/>
          <a:stretch>
            <a:fillRect/>
          </a:stretch>
        </p:blipFill>
        <p:spPr bwMode="auto">
          <a:xfrm>
            <a:off x="179388" y="188913"/>
            <a:ext cx="571500" cy="1057275"/>
          </a:xfrm>
          <a:prstGeom prst="rect">
            <a:avLst/>
          </a:prstGeom>
          <a:solidFill>
            <a:schemeClr val="bg1"/>
          </a:solidFill>
          <a:ln w="9525">
            <a:solidFill>
              <a:schemeClr val="accent1">
                <a:lumMod val="75000"/>
              </a:schemeClr>
            </a:solidFill>
            <a:miter lim="800000"/>
            <a:headEnd/>
            <a:tailEnd/>
          </a:ln>
        </p:spPr>
      </p:pic>
      <p:pic>
        <p:nvPicPr>
          <p:cNvPr id="12" name="Picture 6" descr="left0000"/>
          <p:cNvPicPr>
            <a:picLocks noChangeAspect="1" noChangeArrowheads="1"/>
          </p:cNvPicPr>
          <p:nvPr/>
        </p:nvPicPr>
        <p:blipFill>
          <a:blip r:embed="rId7"/>
          <a:srcRect/>
          <a:stretch>
            <a:fillRect/>
          </a:stretch>
        </p:blipFill>
        <p:spPr bwMode="auto">
          <a:xfrm>
            <a:off x="8388350" y="188913"/>
            <a:ext cx="571500" cy="1057275"/>
          </a:xfrm>
          <a:prstGeom prst="rect">
            <a:avLst/>
          </a:prstGeom>
          <a:solidFill>
            <a:schemeClr val="bg1"/>
          </a:solidFill>
          <a:ln w="9525">
            <a:solidFill>
              <a:schemeClr val="accent1">
                <a:lumMod val="75000"/>
              </a:schemeClr>
            </a:solidFill>
            <a:miter lim="800000"/>
            <a:headEnd/>
            <a:tailEnd/>
          </a:ln>
        </p:spPr>
      </p:pic>
      <p:pic>
        <p:nvPicPr>
          <p:cNvPr id="2" name="Picture 6" descr="left0000"/>
          <p:cNvPicPr>
            <a:picLocks noChangeAspect="1" noChangeArrowheads="1"/>
          </p:cNvPicPr>
          <p:nvPr/>
        </p:nvPicPr>
        <p:blipFill>
          <a:blip r:embed="rId7"/>
          <a:srcRect/>
          <a:stretch>
            <a:fillRect/>
          </a:stretch>
        </p:blipFill>
        <p:spPr bwMode="auto">
          <a:xfrm>
            <a:off x="179388" y="188913"/>
            <a:ext cx="571500" cy="1057275"/>
          </a:xfrm>
          <a:prstGeom prst="rect">
            <a:avLst/>
          </a:prstGeom>
          <a:solidFill>
            <a:schemeClr val="bg1"/>
          </a:solidFill>
          <a:ln w="9525">
            <a:solidFill>
              <a:schemeClr val="accent1">
                <a:lumMod val="75000"/>
              </a:schemeClr>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iterate type="lt">
                                    <p:tmPct val="10000"/>
                                  </p:iterate>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9">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Заголовок 1"/>
          <p:cNvSpPr>
            <a:spLocks noGrp="1"/>
          </p:cNvSpPr>
          <p:nvPr>
            <p:ph type="title"/>
          </p:nvPr>
        </p:nvSpPr>
        <p:spPr>
          <a:xfrm>
            <a:off x="323850" y="260350"/>
            <a:ext cx="8534400" cy="758825"/>
          </a:xfrm>
        </p:spPr>
        <p:txBody>
          <a:bodyPr/>
          <a:lstStyle/>
          <a:p>
            <a:pPr eaLnBrk="1" hangingPunct="1"/>
            <a:r>
              <a:rPr lang="ru-RU" smtClean="0">
                <a:solidFill>
                  <a:srgbClr val="CBA523"/>
                </a:solidFill>
              </a:rPr>
              <a:t>ПИФАГОРЕЙСКАЯ ШКОЛА</a:t>
            </a:r>
          </a:p>
        </p:txBody>
      </p:sp>
      <p:pic>
        <p:nvPicPr>
          <p:cNvPr id="16386" name="Содержимое 3"/>
          <p:cNvPicPr>
            <a:picLocks noGrp="1"/>
          </p:cNvPicPr>
          <p:nvPr>
            <p:ph sz="quarter" idx="1"/>
          </p:nvPr>
        </p:nvPicPr>
        <p:blipFill>
          <a:blip r:embed="rId2"/>
          <a:srcRect/>
          <a:stretch>
            <a:fillRect/>
          </a:stretch>
        </p:blipFill>
        <p:spPr>
          <a:xfrm>
            <a:off x="684213" y="1628775"/>
            <a:ext cx="3048000" cy="3571875"/>
          </a:xfrm>
          <a:solidFill>
            <a:schemeClr val="accent2"/>
          </a:solidFill>
          <a:ln w="38100">
            <a:solidFill>
              <a:schemeClr val="accent2"/>
            </a:solidFill>
          </a:ln>
        </p:spPr>
      </p:pic>
      <p:sp>
        <p:nvSpPr>
          <p:cNvPr id="16387" name="Прямоугольник 4"/>
          <p:cNvSpPr>
            <a:spLocks noChangeArrowheads="1"/>
          </p:cNvSpPr>
          <p:nvPr/>
        </p:nvSpPr>
        <p:spPr bwMode="auto">
          <a:xfrm>
            <a:off x="611188" y="5300663"/>
            <a:ext cx="3097212" cy="739775"/>
          </a:xfrm>
          <a:prstGeom prst="rect">
            <a:avLst/>
          </a:prstGeom>
          <a:noFill/>
          <a:ln w="9525">
            <a:noFill/>
            <a:miter lim="800000"/>
            <a:headEnd/>
            <a:tailEnd/>
          </a:ln>
        </p:spPr>
        <p:txBody>
          <a:bodyPr>
            <a:spAutoFit/>
          </a:bodyPr>
          <a:lstStyle/>
          <a:p>
            <a:pPr algn="ctr"/>
            <a:r>
              <a:rPr lang="ru-RU" sz="1400">
                <a:latin typeface="Georgia" pitchFamily="18" charset="0"/>
              </a:rPr>
              <a:t>Рафаэль Санти. </a:t>
            </a:r>
          </a:p>
          <a:p>
            <a:pPr algn="ctr"/>
            <a:r>
              <a:rPr lang="ru-RU" sz="1400">
                <a:latin typeface="Georgia" pitchFamily="18" charset="0"/>
              </a:rPr>
              <a:t>Пифагор (деталь Афинской школы)</a:t>
            </a:r>
          </a:p>
        </p:txBody>
      </p:sp>
      <p:sp>
        <p:nvSpPr>
          <p:cNvPr id="16388" name="Прямоугольник 5"/>
          <p:cNvSpPr>
            <a:spLocks noChangeArrowheads="1"/>
          </p:cNvSpPr>
          <p:nvPr/>
        </p:nvSpPr>
        <p:spPr bwMode="auto">
          <a:xfrm>
            <a:off x="2268538" y="1557338"/>
            <a:ext cx="4572000" cy="368300"/>
          </a:xfrm>
          <a:prstGeom prst="rect">
            <a:avLst/>
          </a:prstGeom>
          <a:noFill/>
          <a:ln w="9525">
            <a:noFill/>
            <a:miter lim="800000"/>
            <a:headEnd/>
            <a:tailEnd/>
          </a:ln>
        </p:spPr>
        <p:txBody>
          <a:bodyPr>
            <a:spAutoFit/>
          </a:bodyPr>
          <a:lstStyle/>
          <a:p>
            <a:r>
              <a:rPr lang="ru-RU">
                <a:latin typeface="Georgia" pitchFamily="18" charset="0"/>
              </a:rPr>
              <a:t>О</a:t>
            </a:r>
          </a:p>
        </p:txBody>
      </p:sp>
      <p:sp>
        <p:nvSpPr>
          <p:cNvPr id="16389" name="Rectangle 1"/>
          <p:cNvSpPr>
            <a:spLocks noChangeArrowheads="1"/>
          </p:cNvSpPr>
          <p:nvPr/>
        </p:nvSpPr>
        <p:spPr bwMode="auto">
          <a:xfrm>
            <a:off x="4140200" y="1773238"/>
            <a:ext cx="3960813" cy="4154487"/>
          </a:xfrm>
          <a:prstGeom prst="rect">
            <a:avLst/>
          </a:prstGeom>
          <a:noFill/>
          <a:ln w="9525">
            <a:noFill/>
            <a:miter lim="800000"/>
            <a:headEnd/>
            <a:tailEnd/>
          </a:ln>
        </p:spPr>
        <p:txBody>
          <a:bodyPr anchor="ctr">
            <a:spAutoFit/>
          </a:bodyPr>
          <a:lstStyle/>
          <a:p>
            <a:r>
              <a:rPr lang="ru-RU" sz="1400">
                <a:latin typeface="Times New Roman" pitchFamily="18" charset="0"/>
                <a:cs typeface="Times New Roman" pitchFamily="18" charset="0"/>
              </a:rPr>
              <a:t>Пифагор в  молодости для изучения наук жрецов путешествовал по Египту, жил также в Вавилоне, где имел возможность в течение 12 лет изучать астрологию и астрономию у халдейских жрецов. После Вавилона переселился в Южную Италию, а потом в Сицилию, где организовал пифагорейскую школу, которая внесла ценный вклад в развитие математики и астрономии. </a:t>
            </a:r>
          </a:p>
          <a:p>
            <a:r>
              <a:rPr lang="ru-RU" sz="1400">
                <a:latin typeface="Times New Roman" pitchFamily="18" charset="0"/>
                <a:cs typeface="Times New Roman" pitchFamily="18" charset="0"/>
              </a:rPr>
              <a:t>Теорема Пифагора входит во все курсы элементарной геометрии как одна из основных теорем.. Доказанная Пифагором знаменитая теорема носит его имя. Трудно найти человека, у которого имя Пифагора не ассоциировалось бы с теоремой Пифагора. Даже те, кто в своей жизни далек от математики, продолжают сохранять воспоминания о «пифагоровых штанах» - квадрате на гипотенузе, равновеликом двум квадратам на катета</a:t>
            </a:r>
            <a:r>
              <a:rPr lang="ru-RU" sz="1200">
                <a:latin typeface="Georgia" pitchFamily="18" charset="0"/>
              </a:rPr>
              <a:t>х</a:t>
            </a:r>
            <a:endParaRPr lang="ru-RU" sz="1200">
              <a:cs typeface="Times New Roman" pitchFamily="18" charset="0"/>
            </a:endParaRPr>
          </a:p>
          <a:p>
            <a:endParaRPr lang="ru-RU" sz="1200"/>
          </a:p>
        </p:txBody>
      </p:sp>
      <p:pic>
        <p:nvPicPr>
          <p:cNvPr id="11" name="Picture 6" descr="left0000"/>
          <p:cNvPicPr>
            <a:picLocks noChangeAspect="1" noChangeArrowheads="1"/>
          </p:cNvPicPr>
          <p:nvPr/>
        </p:nvPicPr>
        <p:blipFill>
          <a:blip r:embed="rId3"/>
          <a:srcRect/>
          <a:stretch>
            <a:fillRect/>
          </a:stretch>
        </p:blipFill>
        <p:spPr bwMode="auto">
          <a:xfrm>
            <a:off x="179388" y="188913"/>
            <a:ext cx="571500" cy="1057275"/>
          </a:xfrm>
          <a:prstGeom prst="rect">
            <a:avLst/>
          </a:prstGeom>
          <a:solidFill>
            <a:schemeClr val="bg1"/>
          </a:solidFill>
          <a:ln w="9525">
            <a:solidFill>
              <a:schemeClr val="accent1">
                <a:lumMod val="75000"/>
              </a:schemeClr>
            </a:solidFill>
            <a:miter lim="800000"/>
            <a:headEnd/>
            <a:tailEnd/>
          </a:ln>
        </p:spPr>
      </p:pic>
      <p:pic>
        <p:nvPicPr>
          <p:cNvPr id="2" name="Picture 6" descr="left0000"/>
          <p:cNvPicPr>
            <a:picLocks noChangeAspect="1" noChangeArrowheads="1"/>
          </p:cNvPicPr>
          <p:nvPr/>
        </p:nvPicPr>
        <p:blipFill>
          <a:blip r:embed="rId3"/>
          <a:srcRect/>
          <a:stretch>
            <a:fillRect/>
          </a:stretch>
        </p:blipFill>
        <p:spPr bwMode="auto">
          <a:xfrm>
            <a:off x="8243888" y="260350"/>
            <a:ext cx="571500" cy="1057275"/>
          </a:xfrm>
          <a:prstGeom prst="rect">
            <a:avLst/>
          </a:prstGeom>
          <a:solidFill>
            <a:schemeClr val="bg1"/>
          </a:solidFill>
          <a:ln w="9525">
            <a:solidFill>
              <a:schemeClr val="accent1">
                <a:lumMod val="75000"/>
              </a:schemeClr>
            </a:solid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Заголовок 1"/>
          <p:cNvSpPr>
            <a:spLocks noGrp="1"/>
          </p:cNvSpPr>
          <p:nvPr>
            <p:ph type="title"/>
          </p:nvPr>
        </p:nvSpPr>
        <p:spPr>
          <a:xfrm>
            <a:off x="301625" y="188913"/>
            <a:ext cx="8534400" cy="798512"/>
          </a:xfrm>
        </p:spPr>
        <p:txBody>
          <a:bodyPr/>
          <a:lstStyle/>
          <a:p>
            <a:pPr eaLnBrk="1" hangingPunct="1"/>
            <a:r>
              <a:rPr lang="ru-RU" sz="3600" smtClean="0">
                <a:solidFill>
                  <a:srgbClr val="CBA523"/>
                </a:solidFill>
                <a:latin typeface="Times New Roman" pitchFamily="18" charset="0"/>
                <a:cs typeface="Times New Roman" pitchFamily="18" charset="0"/>
              </a:rPr>
              <a:t/>
            </a:r>
            <a:br>
              <a:rPr lang="ru-RU" sz="3600" smtClean="0">
                <a:solidFill>
                  <a:srgbClr val="CBA523"/>
                </a:solidFill>
                <a:latin typeface="Times New Roman" pitchFamily="18" charset="0"/>
                <a:cs typeface="Times New Roman" pitchFamily="18" charset="0"/>
              </a:rPr>
            </a:br>
            <a:r>
              <a:rPr lang="ru-RU" sz="3200" smtClean="0">
                <a:solidFill>
                  <a:srgbClr val="CBA523"/>
                </a:solidFill>
                <a:latin typeface="Times New Roman" pitchFamily="18" charset="0"/>
                <a:cs typeface="Times New Roman" pitchFamily="18" charset="0"/>
              </a:rPr>
              <a:t>АРХИМЕД</a:t>
            </a:r>
          </a:p>
        </p:txBody>
      </p:sp>
      <p:pic>
        <p:nvPicPr>
          <p:cNvPr id="4" name="Picture 10"/>
          <p:cNvPicPr>
            <a:picLocks noGrp="1" noChangeAspect="1" noChangeArrowheads="1"/>
          </p:cNvPicPr>
          <p:nvPr>
            <p:ph sz="quarter" idx="1"/>
          </p:nvPr>
        </p:nvPicPr>
        <p:blipFill>
          <a:blip r:embed="rId2"/>
          <a:srcRect/>
          <a:stretch>
            <a:fillRect/>
          </a:stretch>
        </p:blipFill>
        <p:spPr>
          <a:xfrm>
            <a:off x="395288" y="1412875"/>
            <a:ext cx="1608137" cy="2286000"/>
          </a:xfrm>
          <a:ln w="38100">
            <a:solidFill>
              <a:srgbClr val="DD7E0E"/>
            </a:solidFill>
          </a:ln>
        </p:spPr>
      </p:pic>
      <p:pic>
        <p:nvPicPr>
          <p:cNvPr id="5" name="Picture 7"/>
          <p:cNvPicPr>
            <a:picLocks noChangeAspect="1" noChangeArrowheads="1"/>
          </p:cNvPicPr>
          <p:nvPr/>
        </p:nvPicPr>
        <p:blipFill>
          <a:blip r:embed="rId3"/>
          <a:srcRect/>
          <a:stretch>
            <a:fillRect/>
          </a:stretch>
        </p:blipFill>
        <p:spPr>
          <a:xfrm>
            <a:off x="7164388" y="1484313"/>
            <a:ext cx="1789112" cy="2449512"/>
          </a:xfrm>
          <a:prstGeom prst="rect">
            <a:avLst/>
          </a:prstGeom>
          <a:noFill/>
          <a:ln w="38100">
            <a:solidFill>
              <a:schemeClr val="accent2">
                <a:lumMod val="75000"/>
              </a:schemeClr>
            </a:solidFill>
          </a:ln>
        </p:spPr>
      </p:pic>
      <p:pic>
        <p:nvPicPr>
          <p:cNvPr id="6" name="Picture 6" descr="архимед"/>
          <p:cNvPicPr>
            <a:picLocks noChangeAspect="1" noChangeArrowheads="1"/>
          </p:cNvPicPr>
          <p:nvPr/>
        </p:nvPicPr>
        <p:blipFill>
          <a:blip r:embed="rId4"/>
          <a:srcRect/>
          <a:stretch>
            <a:fillRect/>
          </a:stretch>
        </p:blipFill>
        <p:spPr bwMode="auto">
          <a:xfrm>
            <a:off x="3708400" y="1412875"/>
            <a:ext cx="1871663" cy="2362200"/>
          </a:xfrm>
          <a:prstGeom prst="rect">
            <a:avLst/>
          </a:prstGeom>
          <a:noFill/>
          <a:ln w="38100">
            <a:solidFill>
              <a:srgbClr val="DD7E0E"/>
            </a:solidFill>
            <a:miter lim="800000"/>
            <a:headEnd/>
            <a:tailEnd/>
          </a:ln>
        </p:spPr>
      </p:pic>
      <p:sp>
        <p:nvSpPr>
          <p:cNvPr id="17413" name="Прямоугольник 6"/>
          <p:cNvSpPr>
            <a:spLocks noChangeArrowheads="1"/>
          </p:cNvSpPr>
          <p:nvPr/>
        </p:nvSpPr>
        <p:spPr bwMode="auto">
          <a:xfrm>
            <a:off x="250825" y="3716338"/>
            <a:ext cx="8569325" cy="3602037"/>
          </a:xfrm>
          <a:prstGeom prst="rect">
            <a:avLst/>
          </a:prstGeom>
          <a:noFill/>
          <a:ln w="9525">
            <a:noFill/>
            <a:miter lim="800000"/>
            <a:headEnd/>
            <a:tailEnd/>
          </a:ln>
        </p:spPr>
        <p:txBody>
          <a:bodyPr>
            <a:spAutoFit/>
          </a:bodyPr>
          <a:lstStyle/>
          <a:p>
            <a:r>
              <a:rPr lang="ru-RU" sz="1400">
                <a:latin typeface="Times New Roman" pitchFamily="18" charset="0"/>
                <a:cs typeface="Times New Roman" pitchFamily="18" charset="0"/>
              </a:rPr>
              <a:t>Архимед</a:t>
            </a:r>
            <a:r>
              <a:rPr lang="ru-RU" sz="1400">
                <a:latin typeface="Georgia" pitchFamily="18" charset="0"/>
              </a:rPr>
              <a:t> – вершина научной мысли древнего мира. </a:t>
            </a:r>
          </a:p>
          <a:p>
            <a:r>
              <a:rPr lang="ru-RU" sz="1400">
                <a:latin typeface="Times New Roman" pitchFamily="18" charset="0"/>
                <a:cs typeface="Times New Roman" pitchFamily="18" charset="0"/>
              </a:rPr>
              <a:t>Архимед родился в 287 году до нашей эры в греческом городе Сиракузы, где и прожил почти всю свою жизнь. Отцом его был Фидий, придворный астроном правителя города Герона. Учился Архимед в Александрии, где правители Египта Птолемеи собрали лучших греческих ученых и мыслителей, а также основали самую большую в мире библиотеку. Основные работы Архимеда касались различных практических приложений математики , физики, гидростатики и механики. В сочинении "Параболы квадратуры" Архимед обосновал метод расчета площади параболического сегмента, причем сделал это за две тысячи лет до открытия интегрального исчисления. В труде "Об измерении круга" Архимед впервые вычислил число "пи" - отношение длины окружности к диаметру - и доказал, что оно одинаково для любого круга.</a:t>
            </a:r>
            <a:r>
              <a:rPr lang="ru-RU" sz="1400">
                <a:latin typeface="Georgia" pitchFamily="18" charset="0"/>
              </a:rPr>
              <a:t> Архимед, погибший при захвате римлянами его родного города Сиракузы в то время, когда пришел римский солдат. По преданию, Архимед был увлечен решением геометрической задачи, чертеж которой был выполнен на песке. Солдат, убивший Архимеда, или не знал о приказе военачальника сохранить жизнь Архимеду, или не узнал Архимеда. </a:t>
            </a:r>
          </a:p>
          <a:p>
            <a:endParaRPr lang="ru-RU" sz="1400">
              <a:latin typeface="Times New Roman" pitchFamily="18" charset="0"/>
              <a:cs typeface="Times New Roman" pitchFamily="18" charset="0"/>
            </a:endParaRPr>
          </a:p>
          <a:p>
            <a:endParaRPr lang="ru-RU" sz="1400">
              <a:latin typeface="Times New Roman" pitchFamily="18" charset="0"/>
              <a:cs typeface="Times New Roman" pitchFamily="18" charset="0"/>
            </a:endParaRPr>
          </a:p>
          <a:p>
            <a:endParaRPr lang="ru-RU">
              <a:latin typeface="Georgia" pitchFamily="18" charset="0"/>
            </a:endParaRPr>
          </a:p>
        </p:txBody>
      </p:sp>
      <p:pic>
        <p:nvPicPr>
          <p:cNvPr id="9" name="Picture 6" descr="left0000"/>
          <p:cNvPicPr>
            <a:picLocks noChangeAspect="1" noChangeArrowheads="1"/>
          </p:cNvPicPr>
          <p:nvPr/>
        </p:nvPicPr>
        <p:blipFill>
          <a:blip r:embed="rId5"/>
          <a:srcRect/>
          <a:stretch>
            <a:fillRect/>
          </a:stretch>
        </p:blipFill>
        <p:spPr bwMode="auto">
          <a:xfrm>
            <a:off x="250825" y="188913"/>
            <a:ext cx="571500" cy="1057275"/>
          </a:xfrm>
          <a:prstGeom prst="rect">
            <a:avLst/>
          </a:prstGeom>
          <a:solidFill>
            <a:schemeClr val="bg1"/>
          </a:solidFill>
          <a:ln w="9525">
            <a:solidFill>
              <a:schemeClr val="accent1">
                <a:lumMod val="75000"/>
              </a:schemeClr>
            </a:solidFill>
            <a:miter lim="800000"/>
            <a:headEnd/>
            <a:tailEnd/>
          </a:ln>
        </p:spPr>
      </p:pic>
      <p:pic>
        <p:nvPicPr>
          <p:cNvPr id="10" name="Picture 6" descr="left0000"/>
          <p:cNvPicPr>
            <a:picLocks noChangeAspect="1" noChangeArrowheads="1"/>
          </p:cNvPicPr>
          <p:nvPr/>
        </p:nvPicPr>
        <p:blipFill>
          <a:blip r:embed="rId5"/>
          <a:srcRect/>
          <a:stretch>
            <a:fillRect/>
          </a:stretch>
        </p:blipFill>
        <p:spPr bwMode="auto">
          <a:xfrm>
            <a:off x="8388350" y="188913"/>
            <a:ext cx="571500" cy="1057275"/>
          </a:xfrm>
          <a:prstGeom prst="rect">
            <a:avLst/>
          </a:prstGeom>
          <a:solidFill>
            <a:schemeClr val="bg1"/>
          </a:solidFill>
          <a:ln w="9525">
            <a:solidFill>
              <a:schemeClr val="accent1">
                <a:lumMod val="75000"/>
              </a:schemeClr>
            </a:solidFill>
            <a:miter lim="800000"/>
            <a:headEnd/>
            <a:tailEnd/>
          </a:ln>
        </p:spPr>
      </p:pic>
      <p:sp>
        <p:nvSpPr>
          <p:cNvPr id="11" name="Заголовок 1"/>
          <p:cNvSpPr txBox="1">
            <a:spLocks/>
          </p:cNvSpPr>
          <p:nvPr/>
        </p:nvSpPr>
        <p:spPr>
          <a:xfrm>
            <a:off x="454025" y="341313"/>
            <a:ext cx="8534400" cy="798512"/>
          </a:xfrm>
          <a:prstGeom prst="rect">
            <a:avLst/>
          </a:prstGeom>
        </p:spPr>
        <p:txBody>
          <a:bodyPr anchor="b"/>
          <a:lstStyle/>
          <a:p>
            <a:pPr algn="ctr" fontAlgn="auto">
              <a:spcAft>
                <a:spcPts val="0"/>
              </a:spcAft>
              <a:defRPr/>
            </a:pPr>
            <a:r>
              <a:rPr lang="ru-RU" sz="3600" dirty="0">
                <a:solidFill>
                  <a:schemeClr val="accent3">
                    <a:shade val="75000"/>
                  </a:schemeClr>
                </a:solidFill>
                <a:latin typeface="Times New Roman" pitchFamily="18" charset="0"/>
                <a:ea typeface="+mj-ea"/>
                <a:cs typeface="Times New Roman" pitchFamily="18" charset="0"/>
              </a:rPr>
              <a:t/>
            </a:r>
            <a:br>
              <a:rPr lang="ru-RU" sz="3600" dirty="0">
                <a:solidFill>
                  <a:schemeClr val="accent3">
                    <a:shade val="75000"/>
                  </a:schemeClr>
                </a:solidFill>
                <a:latin typeface="Times New Roman" pitchFamily="18" charset="0"/>
                <a:ea typeface="+mj-ea"/>
                <a:cs typeface="Times New Roman" pitchFamily="18" charset="0"/>
              </a:rPr>
            </a:br>
            <a:endParaRPr lang="ru-RU" sz="3600" dirty="0">
              <a:solidFill>
                <a:schemeClr val="accent3">
                  <a:shade val="75000"/>
                </a:schemeClr>
              </a:solidFill>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Заголовок 1"/>
          <p:cNvSpPr>
            <a:spLocks noGrp="1"/>
          </p:cNvSpPr>
          <p:nvPr>
            <p:ph type="title"/>
          </p:nvPr>
        </p:nvSpPr>
        <p:spPr/>
        <p:txBody>
          <a:bodyPr/>
          <a:lstStyle/>
          <a:p>
            <a:pPr eaLnBrk="1" hangingPunct="1"/>
            <a:r>
              <a:rPr lang="ru-RU" smtClean="0">
                <a:solidFill>
                  <a:srgbClr val="CBA523"/>
                </a:solidFill>
                <a:latin typeface="Times New Roman" pitchFamily="18" charset="0"/>
                <a:cs typeface="Times New Roman" pitchFamily="18" charset="0"/>
              </a:rPr>
              <a:t>ЛЕГЕНДЫ ОБ АРХИМЕДЕ. </a:t>
            </a:r>
          </a:p>
        </p:txBody>
      </p:sp>
      <p:sp>
        <p:nvSpPr>
          <p:cNvPr id="18434" name="Содержимое 2"/>
          <p:cNvSpPr>
            <a:spLocks noGrp="1"/>
          </p:cNvSpPr>
          <p:nvPr>
            <p:ph sz="quarter" idx="1"/>
          </p:nvPr>
        </p:nvSpPr>
        <p:spPr>
          <a:xfrm>
            <a:off x="301625" y="1527175"/>
            <a:ext cx="8504238" cy="4572000"/>
          </a:xfrm>
        </p:spPr>
        <p:txBody>
          <a:bodyPr/>
          <a:lstStyle/>
          <a:p>
            <a:pPr eaLnBrk="1" hangingPunct="1">
              <a:buFont typeface="Wingdings" pitchFamily="2" charset="2"/>
              <a:buChar char="ü"/>
            </a:pPr>
            <a:r>
              <a:rPr lang="ru-RU" sz="1600" smtClean="0">
                <a:latin typeface="Times New Roman" pitchFamily="18" charset="0"/>
                <a:cs typeface="Times New Roman" pitchFamily="18" charset="0"/>
              </a:rPr>
              <a:t>В </a:t>
            </a:r>
            <a:r>
              <a:rPr lang="ru-RU" sz="1400" smtClean="0">
                <a:latin typeface="Times New Roman" pitchFamily="18" charset="0"/>
                <a:cs typeface="Times New Roman" pitchFamily="18" charset="0"/>
              </a:rPr>
              <a:t>наше время имя Архимеда связывают главным образом с его замечательными математическими работами, однако в античности он прославился также как изобретатель различного рода механических устройств и инструментов, о чем </a:t>
            </a:r>
            <a:r>
              <a:rPr lang="ru-RU" sz="1200" smtClean="0">
                <a:latin typeface="Times New Roman" pitchFamily="18" charset="0"/>
                <a:cs typeface="Times New Roman" pitchFamily="18" charset="0"/>
              </a:rPr>
              <a:t>сообщают авторы, жившие в более позднюю эпоху.</a:t>
            </a:r>
            <a:r>
              <a:rPr lang="ru-RU" sz="1200" smtClean="0"/>
              <a:t> Считается, что Архимед был изобретателем т.н. архимедова винта, который служил для подъема воды на поля и явился прообразом корабельных и воздушных винтов. </a:t>
            </a:r>
          </a:p>
          <a:p>
            <a:pPr eaLnBrk="1" hangingPunct="1">
              <a:buFont typeface="Wingdings" pitchFamily="2" charset="2"/>
              <a:buChar char="ü"/>
            </a:pPr>
            <a:r>
              <a:rPr lang="ru-RU" sz="1200" smtClean="0"/>
              <a:t>Вызывает сомнение и подлинность истории, поведанной Витрувием, что будто бы царь  поручил Архимеду проверить, из чистого ли золота сделана его корона или же ювелир присвоил часть золота, сплавив его с серебром. «Размышляя над этой задачей, Архимед как-то зашел в баню и там, погрузившись в ванну, заметил, что количество воды, переливающейся через край, равно количеству воды, вытесненной его телом. Это наблюдение подсказало Архимеду решение задачи о короне, и он, не медля ни секунды, выскочил из ванны и, как был нагой, бросился домой, крича во весь голос о своем открытии: «Эврика! Эврика!» (греч. «Нашел! Нашел!»)». </a:t>
            </a:r>
          </a:p>
          <a:p>
            <a:pPr eaLnBrk="1" hangingPunct="1">
              <a:buFont typeface="Wingdings" pitchFamily="2" charset="2"/>
              <a:buChar char="ü"/>
            </a:pPr>
            <a:r>
              <a:rPr lang="ru-RU" sz="1200" smtClean="0"/>
              <a:t>При обороне Сиракуз от осаждавших этот город римских войск Архимед создал подъемные и метательные машины, а «зажигательное зеркало», с помощью которого он якобы сжег корабли  доныне остается загадкой, волнующей умы исследователей.</a:t>
            </a:r>
          </a:p>
          <a:p>
            <a:pPr eaLnBrk="1" hangingPunct="1">
              <a:buFont typeface="Wingdings" pitchFamily="2" charset="2"/>
              <a:buChar char="ü"/>
            </a:pPr>
            <a:endParaRPr lang="ru-RU" sz="1200" smtClean="0"/>
          </a:p>
          <a:p>
            <a:pPr eaLnBrk="1" hangingPunct="1">
              <a:buFont typeface="Wingdings" pitchFamily="2" charset="2"/>
              <a:buChar char="ü"/>
            </a:pPr>
            <a:r>
              <a:rPr lang="ru-RU" sz="1200" smtClean="0"/>
              <a:t>Сохранившиеся математические сочинения Архимеда можно разделить на три группы. Сочинения первой группы посвящены в основном доказательству теорем о площадях и объемах криволинейных фигур или тел. Сюда относятся трактаты  « О шаре и цилиндре, Об измерении круга, О коноидах и сфероидах, О спиралях и О квадратуре параболы». Вторую группу составляют работы по геометрическому анализу статических и гидростатических задач: О равновесии плоских фигур, О плавающих телах. К третьей группе можно отнести различные математические работы: О методе механического доказательства теорем, Исчисление песчинок, Задача о быках и сохранившийся лишь в отрывках Стомахион. </a:t>
            </a:r>
          </a:p>
          <a:p>
            <a:pPr eaLnBrk="1" hangingPunct="1">
              <a:buFont typeface="Wingdings" pitchFamily="2" charset="2"/>
              <a:buChar char="ü"/>
            </a:pPr>
            <a:endParaRPr lang="ru-RU" sz="1200" smtClean="0">
              <a:latin typeface="Times New Roman" pitchFamily="18" charset="0"/>
              <a:cs typeface="Times New Roman" pitchFamily="18" charset="0"/>
            </a:endParaRPr>
          </a:p>
        </p:txBody>
      </p:sp>
      <p:pic>
        <p:nvPicPr>
          <p:cNvPr id="11" name="Picture 6" descr="left0000"/>
          <p:cNvPicPr>
            <a:picLocks noChangeAspect="1" noChangeArrowheads="1"/>
          </p:cNvPicPr>
          <p:nvPr/>
        </p:nvPicPr>
        <p:blipFill>
          <a:blip r:embed="rId3"/>
          <a:srcRect/>
          <a:stretch>
            <a:fillRect/>
          </a:stretch>
        </p:blipFill>
        <p:spPr bwMode="auto">
          <a:xfrm>
            <a:off x="179388" y="188913"/>
            <a:ext cx="571500" cy="1057275"/>
          </a:xfrm>
          <a:prstGeom prst="rect">
            <a:avLst/>
          </a:prstGeom>
          <a:solidFill>
            <a:schemeClr val="bg1"/>
          </a:solidFill>
          <a:ln w="9525">
            <a:solidFill>
              <a:schemeClr val="accent1">
                <a:lumMod val="75000"/>
              </a:schemeClr>
            </a:solidFill>
            <a:miter lim="800000"/>
            <a:headEnd/>
            <a:tailEnd/>
          </a:ln>
        </p:spPr>
      </p:pic>
      <p:pic>
        <p:nvPicPr>
          <p:cNvPr id="2" name="Picture 6" descr="left0000"/>
          <p:cNvPicPr>
            <a:picLocks noChangeAspect="1" noChangeArrowheads="1"/>
          </p:cNvPicPr>
          <p:nvPr/>
        </p:nvPicPr>
        <p:blipFill>
          <a:blip r:embed="rId3"/>
          <a:srcRect/>
          <a:stretch>
            <a:fillRect/>
          </a:stretch>
        </p:blipFill>
        <p:spPr bwMode="auto">
          <a:xfrm>
            <a:off x="8316913" y="188913"/>
            <a:ext cx="571500" cy="1057275"/>
          </a:xfrm>
          <a:prstGeom prst="rect">
            <a:avLst/>
          </a:prstGeom>
          <a:solidFill>
            <a:schemeClr val="bg1"/>
          </a:solidFill>
          <a:ln w="9525">
            <a:solidFill>
              <a:schemeClr val="accent1">
                <a:lumMod val="75000"/>
              </a:schemeClr>
            </a:solid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Заголовок 1"/>
          <p:cNvSpPr>
            <a:spLocks noGrp="1"/>
          </p:cNvSpPr>
          <p:nvPr>
            <p:ph type="title"/>
          </p:nvPr>
        </p:nvSpPr>
        <p:spPr>
          <a:xfrm rot="10800000" flipV="1">
            <a:off x="301625" y="260350"/>
            <a:ext cx="8534400" cy="720725"/>
          </a:xfrm>
        </p:spPr>
        <p:txBody>
          <a:bodyPr/>
          <a:lstStyle/>
          <a:p>
            <a:pPr eaLnBrk="1" hangingPunct="1"/>
            <a:r>
              <a:rPr lang="ru-RU" smtClean="0">
                <a:solidFill>
                  <a:srgbClr val="CBA523"/>
                </a:solidFill>
                <a:latin typeface="Times New Roman" pitchFamily="18" charset="0"/>
                <a:cs typeface="Times New Roman" pitchFamily="18" charset="0"/>
              </a:rPr>
              <a:t>ЕВКЛИД</a:t>
            </a:r>
          </a:p>
        </p:txBody>
      </p:sp>
      <p:pic>
        <p:nvPicPr>
          <p:cNvPr id="4" name="Picture 23" descr="f2_e2"/>
          <p:cNvPicPr>
            <a:picLocks noGrp="1" noChangeAspect="1" noChangeArrowheads="1"/>
          </p:cNvPicPr>
          <p:nvPr>
            <p:ph sz="quarter" idx="1"/>
          </p:nvPr>
        </p:nvPicPr>
        <p:blipFill>
          <a:blip r:embed="rId2"/>
          <a:srcRect/>
          <a:stretch>
            <a:fillRect/>
          </a:stretch>
        </p:blipFill>
        <p:spPr>
          <a:xfrm>
            <a:off x="5003800" y="1412875"/>
            <a:ext cx="1397000" cy="2208213"/>
          </a:xfrm>
          <a:ln w="38100">
            <a:solidFill>
              <a:schemeClr val="accent2">
                <a:lumMod val="75000"/>
              </a:schemeClr>
            </a:solidFill>
          </a:ln>
        </p:spPr>
      </p:pic>
      <p:pic>
        <p:nvPicPr>
          <p:cNvPr id="6" name="Picture 7" descr="9"/>
          <p:cNvPicPr>
            <a:picLocks noChangeAspect="1" noChangeArrowheads="1"/>
          </p:cNvPicPr>
          <p:nvPr/>
        </p:nvPicPr>
        <p:blipFill>
          <a:blip r:embed="rId3">
            <a:lum bright="24000"/>
          </a:blip>
          <a:srcRect/>
          <a:stretch>
            <a:fillRect/>
          </a:stretch>
        </p:blipFill>
        <p:spPr bwMode="auto">
          <a:xfrm>
            <a:off x="2771775" y="1484313"/>
            <a:ext cx="1368425" cy="2305050"/>
          </a:xfrm>
          <a:prstGeom prst="rect">
            <a:avLst/>
          </a:prstGeom>
          <a:noFill/>
          <a:ln w="38100">
            <a:solidFill>
              <a:srgbClr val="DD7E0E"/>
            </a:solidFill>
            <a:miter lim="800000"/>
            <a:headEnd/>
            <a:tailEnd/>
          </a:ln>
        </p:spPr>
      </p:pic>
      <p:sp>
        <p:nvSpPr>
          <p:cNvPr id="20484" name="Прямоугольник 6"/>
          <p:cNvSpPr>
            <a:spLocks noChangeArrowheads="1"/>
          </p:cNvSpPr>
          <p:nvPr/>
        </p:nvSpPr>
        <p:spPr bwMode="auto">
          <a:xfrm>
            <a:off x="395288" y="4005263"/>
            <a:ext cx="8424862" cy="2570162"/>
          </a:xfrm>
          <a:prstGeom prst="rect">
            <a:avLst/>
          </a:prstGeom>
          <a:noFill/>
          <a:ln w="9525">
            <a:noFill/>
            <a:miter lim="800000"/>
            <a:headEnd/>
            <a:tailEnd/>
          </a:ln>
        </p:spPr>
        <p:txBody>
          <a:bodyPr>
            <a:spAutoFit/>
          </a:bodyPr>
          <a:lstStyle/>
          <a:p>
            <a:pPr algn="just">
              <a:spcBef>
                <a:spcPct val="50000"/>
              </a:spcBef>
            </a:pPr>
            <a:r>
              <a:rPr lang="ru-RU" sz="1400" b="1">
                <a:latin typeface="Georgia" pitchFamily="18" charset="0"/>
              </a:rPr>
              <a:t>Евклид </a:t>
            </a:r>
            <a:r>
              <a:rPr lang="ru-RU" sz="1400">
                <a:latin typeface="Georgia" pitchFamily="18" charset="0"/>
              </a:rPr>
              <a:t>(ок. 365 – ок.300 до н.э.). История почти не сохранила сведений о жизни и деятельности ученого. Известно лишь, что он написал ряд книг по математике, физике, астрономии. До нас дошли «Феномены» (сферическая астрономия), «оптика (учение о перспективе)», «Сечение канона» (теория музыки) и всемирно известные «Начала».В тринадцати книгах «начал» Евклид подвел итог за 350-летний период в развитии античной математики и заложил логический фундамент ее дальнейшего прогресса. Книга «Начала» стали высшим образцом построения научных теорий. Геометрия Евклида строилась и в течение длительного промежутка времени трактовалась как теория, непосредственно описывающая свойства реального физического пространства. В знаменитом сочинении Евклида были систематизированы основные известные в то время геометрические сведения, был развит аксиоматический подход к построению геометрии.</a:t>
            </a:r>
          </a:p>
          <a:p>
            <a:pPr algn="just">
              <a:spcBef>
                <a:spcPct val="50000"/>
              </a:spcBef>
            </a:pPr>
            <a:endParaRPr lang="ru-RU" sz="1400">
              <a:latin typeface="Georgia" pitchFamily="18" charset="0"/>
            </a:endParaRPr>
          </a:p>
        </p:txBody>
      </p:sp>
      <p:pic>
        <p:nvPicPr>
          <p:cNvPr id="8" name="Picture 4" descr="4"/>
          <p:cNvPicPr>
            <a:picLocks noChangeAspect="1" noChangeArrowheads="1"/>
          </p:cNvPicPr>
          <p:nvPr/>
        </p:nvPicPr>
        <p:blipFill>
          <a:blip r:embed="rId4">
            <a:lum bright="24000"/>
          </a:blip>
          <a:srcRect/>
          <a:stretch>
            <a:fillRect/>
          </a:stretch>
        </p:blipFill>
        <p:spPr bwMode="auto">
          <a:xfrm>
            <a:off x="7092950" y="1412875"/>
            <a:ext cx="1687513" cy="2187575"/>
          </a:xfrm>
          <a:prstGeom prst="rect">
            <a:avLst/>
          </a:prstGeom>
          <a:noFill/>
          <a:ln w="38100">
            <a:solidFill>
              <a:srgbClr val="DD7E0E"/>
            </a:solidFill>
            <a:miter lim="800000"/>
            <a:headEnd/>
            <a:tailEnd/>
          </a:ln>
        </p:spPr>
      </p:pic>
      <p:pic>
        <p:nvPicPr>
          <p:cNvPr id="9" name="Рисунок 8"/>
          <p:cNvPicPr>
            <a:picLocks noChangeAspect="1" noChangeArrowheads="1"/>
          </p:cNvPicPr>
          <p:nvPr/>
        </p:nvPicPr>
        <p:blipFill>
          <a:blip r:embed="rId5"/>
          <a:srcRect/>
          <a:stretch>
            <a:fillRect/>
          </a:stretch>
        </p:blipFill>
        <p:spPr bwMode="auto">
          <a:xfrm>
            <a:off x="468313" y="1484313"/>
            <a:ext cx="1616075" cy="2449512"/>
          </a:xfrm>
          <a:prstGeom prst="rect">
            <a:avLst/>
          </a:prstGeom>
          <a:noFill/>
          <a:ln w="38100">
            <a:solidFill>
              <a:srgbClr val="DD7E0E"/>
            </a:solidFill>
            <a:miter lim="800000"/>
            <a:headEnd/>
            <a:tailEnd/>
          </a:ln>
        </p:spPr>
      </p:pic>
      <p:pic>
        <p:nvPicPr>
          <p:cNvPr id="10" name="Picture 6" descr="left0000"/>
          <p:cNvPicPr>
            <a:picLocks noChangeAspect="1" noChangeArrowheads="1"/>
          </p:cNvPicPr>
          <p:nvPr/>
        </p:nvPicPr>
        <p:blipFill>
          <a:blip r:embed="rId6"/>
          <a:srcRect/>
          <a:stretch>
            <a:fillRect/>
          </a:stretch>
        </p:blipFill>
        <p:spPr bwMode="auto">
          <a:xfrm>
            <a:off x="179388" y="188913"/>
            <a:ext cx="571500" cy="1057275"/>
          </a:xfrm>
          <a:prstGeom prst="rect">
            <a:avLst/>
          </a:prstGeom>
          <a:solidFill>
            <a:schemeClr val="bg1"/>
          </a:solidFill>
          <a:ln w="9525">
            <a:solidFill>
              <a:schemeClr val="accent1">
                <a:lumMod val="75000"/>
              </a:schemeClr>
            </a:solidFill>
            <a:miter lim="800000"/>
            <a:headEnd/>
            <a:tailEnd/>
          </a:ln>
        </p:spPr>
      </p:pic>
      <p:pic>
        <p:nvPicPr>
          <p:cNvPr id="11" name="Picture 6" descr="left0000"/>
          <p:cNvPicPr>
            <a:picLocks noChangeAspect="1" noChangeArrowheads="1"/>
          </p:cNvPicPr>
          <p:nvPr/>
        </p:nvPicPr>
        <p:blipFill>
          <a:blip r:embed="rId6"/>
          <a:srcRect/>
          <a:stretch>
            <a:fillRect/>
          </a:stretch>
        </p:blipFill>
        <p:spPr bwMode="auto">
          <a:xfrm>
            <a:off x="8388350" y="188913"/>
            <a:ext cx="571500" cy="1057275"/>
          </a:xfrm>
          <a:prstGeom prst="rect">
            <a:avLst/>
          </a:prstGeom>
          <a:solidFill>
            <a:schemeClr val="bg1"/>
          </a:solidFill>
          <a:ln w="9525">
            <a:solidFill>
              <a:schemeClr val="accent1">
                <a:lumMod val="75000"/>
              </a:schemeClr>
            </a:solid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Заголовок 1"/>
          <p:cNvSpPr>
            <a:spLocks noGrp="1"/>
          </p:cNvSpPr>
          <p:nvPr>
            <p:ph type="title"/>
          </p:nvPr>
        </p:nvSpPr>
        <p:spPr/>
        <p:txBody>
          <a:bodyPr/>
          <a:lstStyle/>
          <a:p>
            <a:pPr eaLnBrk="1" hangingPunct="1"/>
            <a:r>
              <a:rPr lang="ru-RU" smtClean="0">
                <a:solidFill>
                  <a:srgbClr val="CBA523"/>
                </a:solidFill>
                <a:latin typeface="Times New Roman" pitchFamily="18" charset="0"/>
                <a:cs typeface="Times New Roman" pitchFamily="18" charset="0"/>
              </a:rPr>
              <a:t>АППОЛОНИЙ</a:t>
            </a:r>
          </a:p>
        </p:txBody>
      </p:sp>
      <p:pic>
        <p:nvPicPr>
          <p:cNvPr id="4" name="Picture 4" descr="5"/>
          <p:cNvPicPr>
            <a:picLocks noChangeAspect="1" noChangeArrowheads="1"/>
          </p:cNvPicPr>
          <p:nvPr/>
        </p:nvPicPr>
        <p:blipFill>
          <a:blip r:embed="rId2">
            <a:lum bright="24000"/>
          </a:blip>
          <a:srcRect/>
          <a:stretch>
            <a:fillRect/>
          </a:stretch>
        </p:blipFill>
        <p:spPr bwMode="auto">
          <a:xfrm>
            <a:off x="6804025" y="1628775"/>
            <a:ext cx="2108200" cy="2493963"/>
          </a:xfrm>
          <a:prstGeom prst="rect">
            <a:avLst/>
          </a:prstGeom>
          <a:noFill/>
          <a:ln w="38100">
            <a:solidFill>
              <a:srgbClr val="DD7E0E"/>
            </a:solidFill>
            <a:miter lim="800000"/>
            <a:headEnd/>
            <a:tailEnd/>
          </a:ln>
        </p:spPr>
      </p:pic>
      <p:pic>
        <p:nvPicPr>
          <p:cNvPr id="5" name="Picture 7" descr="10"/>
          <p:cNvPicPr>
            <a:picLocks noGrp="1" noChangeAspect="1" noChangeArrowheads="1"/>
          </p:cNvPicPr>
          <p:nvPr>
            <p:ph sz="quarter" idx="1"/>
          </p:nvPr>
        </p:nvPicPr>
        <p:blipFill>
          <a:blip r:embed="rId3">
            <a:lum bright="24000"/>
          </a:blip>
          <a:srcRect/>
          <a:stretch>
            <a:fillRect/>
          </a:stretch>
        </p:blipFill>
        <p:spPr>
          <a:xfrm>
            <a:off x="4427538" y="3429000"/>
            <a:ext cx="2089150" cy="2736850"/>
          </a:xfrm>
          <a:ln w="38100">
            <a:solidFill>
              <a:schemeClr val="accent2">
                <a:lumMod val="75000"/>
              </a:schemeClr>
            </a:solidFill>
          </a:ln>
        </p:spPr>
      </p:pic>
      <p:sp>
        <p:nvSpPr>
          <p:cNvPr id="21508" name="Прямоугольник 5"/>
          <p:cNvSpPr>
            <a:spLocks noChangeArrowheads="1"/>
          </p:cNvSpPr>
          <p:nvPr/>
        </p:nvSpPr>
        <p:spPr bwMode="auto">
          <a:xfrm>
            <a:off x="468313" y="1557338"/>
            <a:ext cx="3527425" cy="4508500"/>
          </a:xfrm>
          <a:prstGeom prst="rect">
            <a:avLst/>
          </a:prstGeom>
          <a:noFill/>
          <a:ln w="9525">
            <a:noFill/>
            <a:miter lim="800000"/>
            <a:headEnd/>
            <a:tailEnd/>
          </a:ln>
        </p:spPr>
        <p:txBody>
          <a:bodyPr>
            <a:spAutoFit/>
          </a:bodyPr>
          <a:lstStyle/>
          <a:p>
            <a:pPr algn="just">
              <a:spcBef>
                <a:spcPct val="50000"/>
              </a:spcBef>
            </a:pPr>
            <a:r>
              <a:rPr lang="ru-RU" sz="1400" b="1">
                <a:latin typeface="Georgia" pitchFamily="18" charset="0"/>
              </a:rPr>
              <a:t>Пергский</a:t>
            </a:r>
            <a:r>
              <a:rPr lang="ru-RU" sz="1400">
                <a:latin typeface="Georgia" pitchFamily="18" charset="0"/>
              </a:rPr>
              <a:t> (ок.260 – 170 до н.э.) – наряду с Архимедом и Евклидом третий из самых выдающихся ученых эпохи эллинизма. Автор нескольких работ по математике и астрономии, среди которых наиболее известны восемь книг трактата «Конические сечения» (восьмая книга не дошла до нас).</a:t>
            </a:r>
          </a:p>
          <a:p>
            <a:pPr algn="just">
              <a:spcBef>
                <a:spcPct val="50000"/>
              </a:spcBef>
            </a:pPr>
            <a:r>
              <a:rPr lang="ru-RU" sz="1400">
                <a:latin typeface="Georgia" pitchFamily="18" charset="0"/>
              </a:rPr>
              <a:t>«Конические сечения» - яркий пример теории, возникшей из логики развития самой математики и лишь со временем нашедшей практическое применение. Теория конических сечений Апполония нашла применение лишь в </a:t>
            </a:r>
            <a:r>
              <a:rPr lang="en-US" sz="1400">
                <a:latin typeface="Georgia" pitchFamily="18" charset="0"/>
              </a:rPr>
              <a:t>XVI</a:t>
            </a:r>
            <a:r>
              <a:rPr lang="ru-RU" sz="1400">
                <a:latin typeface="Georgia" pitchFamily="18" charset="0"/>
              </a:rPr>
              <a:t> – </a:t>
            </a:r>
            <a:r>
              <a:rPr lang="en-US" sz="1400">
                <a:latin typeface="Georgia" pitchFamily="18" charset="0"/>
              </a:rPr>
              <a:t>XVII</a:t>
            </a:r>
            <a:r>
              <a:rPr lang="ru-RU" sz="1400">
                <a:latin typeface="Georgia" pitchFamily="18" charset="0"/>
              </a:rPr>
              <a:t> вв., когда Кеплер установил, что планеты Солнечной системы движутся по эллипсам, а Галилей показал, что брошенный камень (снаряд) летит в пустоте по параболе. </a:t>
            </a:r>
          </a:p>
        </p:txBody>
      </p:sp>
      <p:pic>
        <p:nvPicPr>
          <p:cNvPr id="7" name="Picture 6" descr="left0000"/>
          <p:cNvPicPr>
            <a:picLocks noChangeAspect="1" noChangeArrowheads="1"/>
          </p:cNvPicPr>
          <p:nvPr/>
        </p:nvPicPr>
        <p:blipFill>
          <a:blip r:embed="rId4"/>
          <a:srcRect/>
          <a:stretch>
            <a:fillRect/>
          </a:stretch>
        </p:blipFill>
        <p:spPr bwMode="auto">
          <a:xfrm>
            <a:off x="250825" y="188913"/>
            <a:ext cx="571500" cy="1057275"/>
          </a:xfrm>
          <a:prstGeom prst="rect">
            <a:avLst/>
          </a:prstGeom>
          <a:solidFill>
            <a:schemeClr val="bg1"/>
          </a:solidFill>
          <a:ln w="9525">
            <a:solidFill>
              <a:schemeClr val="accent1">
                <a:lumMod val="75000"/>
              </a:schemeClr>
            </a:solidFill>
            <a:miter lim="800000"/>
            <a:headEnd/>
            <a:tailEnd/>
          </a:ln>
        </p:spPr>
      </p:pic>
      <p:pic>
        <p:nvPicPr>
          <p:cNvPr id="8" name="Picture 6" descr="left0000"/>
          <p:cNvPicPr>
            <a:picLocks noChangeAspect="1" noChangeArrowheads="1"/>
          </p:cNvPicPr>
          <p:nvPr/>
        </p:nvPicPr>
        <p:blipFill>
          <a:blip r:embed="rId4"/>
          <a:srcRect/>
          <a:stretch>
            <a:fillRect/>
          </a:stretch>
        </p:blipFill>
        <p:spPr bwMode="auto">
          <a:xfrm>
            <a:off x="8316913" y="188913"/>
            <a:ext cx="571500" cy="1057275"/>
          </a:xfrm>
          <a:prstGeom prst="rect">
            <a:avLst/>
          </a:prstGeom>
          <a:solidFill>
            <a:schemeClr val="bg1"/>
          </a:solidFill>
          <a:ln w="9525">
            <a:solidFill>
              <a:schemeClr val="accent1">
                <a:lumMod val="75000"/>
              </a:schemeClr>
            </a:solid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Заголовок 1"/>
          <p:cNvSpPr>
            <a:spLocks noGrp="1"/>
          </p:cNvSpPr>
          <p:nvPr>
            <p:ph type="title"/>
          </p:nvPr>
        </p:nvSpPr>
        <p:spPr/>
        <p:txBody>
          <a:bodyPr/>
          <a:lstStyle/>
          <a:p>
            <a:pPr eaLnBrk="1" hangingPunct="1"/>
            <a:r>
              <a:rPr lang="ru-RU" sz="3200" smtClean="0">
                <a:solidFill>
                  <a:srgbClr val="CBA523"/>
                </a:solidFill>
                <a:latin typeface="Times New Roman" pitchFamily="18" charset="0"/>
                <a:cs typeface="Times New Roman" pitchFamily="18" charset="0"/>
              </a:rPr>
              <a:t>ФАЛЕС</a:t>
            </a:r>
          </a:p>
        </p:txBody>
      </p:sp>
      <p:sp>
        <p:nvSpPr>
          <p:cNvPr id="22530" name="Содержимое 2"/>
          <p:cNvSpPr>
            <a:spLocks noGrp="1"/>
          </p:cNvSpPr>
          <p:nvPr>
            <p:ph sz="quarter" idx="1"/>
          </p:nvPr>
        </p:nvSpPr>
        <p:spPr>
          <a:xfrm>
            <a:off x="2843213" y="1557338"/>
            <a:ext cx="3673475" cy="4392612"/>
          </a:xfrm>
        </p:spPr>
        <p:txBody>
          <a:bodyPr/>
          <a:lstStyle/>
          <a:p>
            <a:pPr eaLnBrk="1" hangingPunct="1">
              <a:lnSpc>
                <a:spcPct val="80000"/>
              </a:lnSpc>
              <a:buFont typeface="Wingdings 2" pitchFamily="18" charset="2"/>
              <a:buNone/>
            </a:pPr>
            <a:r>
              <a:rPr lang="ru-RU" sz="1400" b="1" smtClean="0">
                <a:latin typeface="Times New Roman" pitchFamily="18" charset="0"/>
                <a:cs typeface="Times New Roman" pitchFamily="18" charset="0"/>
              </a:rPr>
              <a:t>      Фалес из Милета</a:t>
            </a:r>
            <a:r>
              <a:rPr lang="ru-RU" sz="1400" smtClean="0">
                <a:latin typeface="Times New Roman" pitchFamily="18" charset="0"/>
                <a:cs typeface="Times New Roman" pitchFamily="18" charset="0"/>
              </a:rPr>
              <a:t> (ок.625 – ок.547 до н.э.) древнегреческий ученый и государственный  деятель, первый из семи мудрецов. </a:t>
            </a:r>
          </a:p>
          <a:p>
            <a:pPr eaLnBrk="1" hangingPunct="1">
              <a:lnSpc>
                <a:spcPct val="80000"/>
              </a:lnSpc>
              <a:buFont typeface="Wingdings 2" pitchFamily="18" charset="2"/>
              <a:buNone/>
            </a:pPr>
            <a:r>
              <a:rPr lang="ru-RU" sz="1400" smtClean="0">
                <a:latin typeface="Times New Roman" pitchFamily="18" charset="0"/>
                <a:cs typeface="Times New Roman" pitchFamily="18" charset="0"/>
              </a:rPr>
              <a:t>     Зачинатель и родоначальник греческой  философии и науки.                                         Ему приписывают открытия </a:t>
            </a:r>
          </a:p>
          <a:p>
            <a:pPr eaLnBrk="1" hangingPunct="1">
              <a:lnSpc>
                <a:spcPct val="80000"/>
              </a:lnSpc>
              <a:buFont typeface="Wingdings" pitchFamily="2" charset="2"/>
              <a:buChar char="ü"/>
            </a:pPr>
            <a:r>
              <a:rPr lang="ru-RU" sz="1400" smtClean="0">
                <a:latin typeface="Times New Roman" pitchFamily="18" charset="0"/>
                <a:cs typeface="Times New Roman" pitchFamily="18" charset="0"/>
              </a:rPr>
              <a:t>диаметр делит круг пополам; </a:t>
            </a:r>
          </a:p>
          <a:p>
            <a:pPr eaLnBrk="1" hangingPunct="1">
              <a:lnSpc>
                <a:spcPct val="80000"/>
              </a:lnSpc>
              <a:buFont typeface="Wingdings" pitchFamily="2" charset="2"/>
              <a:buChar char="ü"/>
            </a:pPr>
            <a:r>
              <a:rPr lang="ru-RU" sz="1400" smtClean="0">
                <a:latin typeface="Times New Roman" pitchFamily="18" charset="0"/>
                <a:cs typeface="Times New Roman" pitchFamily="18" charset="0"/>
              </a:rPr>
              <a:t> углы при основании равнобедренного треугольника равны; </a:t>
            </a:r>
          </a:p>
          <a:p>
            <a:pPr eaLnBrk="1" hangingPunct="1">
              <a:lnSpc>
                <a:spcPct val="80000"/>
              </a:lnSpc>
              <a:buFont typeface="Wingdings" pitchFamily="2" charset="2"/>
              <a:buChar char="ü"/>
            </a:pPr>
            <a:r>
              <a:rPr lang="ru-RU" sz="1400" smtClean="0">
                <a:latin typeface="Times New Roman" pitchFamily="18" charset="0"/>
                <a:cs typeface="Times New Roman" pitchFamily="18" charset="0"/>
              </a:rPr>
              <a:t> вертикальные углы равны; </a:t>
            </a:r>
          </a:p>
          <a:p>
            <a:pPr eaLnBrk="1" hangingPunct="1">
              <a:lnSpc>
                <a:spcPct val="80000"/>
              </a:lnSpc>
              <a:buFont typeface="Wingdings" pitchFamily="2" charset="2"/>
              <a:buChar char="ü"/>
            </a:pPr>
            <a:r>
              <a:rPr lang="ru-RU" sz="1400" smtClean="0">
                <a:latin typeface="Times New Roman" pitchFamily="18" charset="0"/>
                <a:cs typeface="Times New Roman" pitchFamily="18" charset="0"/>
              </a:rPr>
              <a:t> треугольники равны, если они обладают равной стороной и </a:t>
            </a:r>
          </a:p>
          <a:p>
            <a:pPr eaLnBrk="1" hangingPunct="1">
              <a:lnSpc>
                <a:spcPct val="80000"/>
              </a:lnSpc>
              <a:buFont typeface="Wingdings 2" pitchFamily="18" charset="2"/>
              <a:buNone/>
            </a:pPr>
            <a:r>
              <a:rPr lang="ru-RU" sz="1400" smtClean="0">
                <a:latin typeface="Times New Roman" pitchFamily="18" charset="0"/>
                <a:cs typeface="Times New Roman" pitchFamily="18" charset="0"/>
              </a:rPr>
              <a:t>       двумя прилежащими к ней углами.</a:t>
            </a:r>
            <a:r>
              <a:rPr lang="ru-RU" sz="600" smtClean="0"/>
              <a:t>     </a:t>
            </a:r>
            <a:r>
              <a:rPr lang="ru-RU" sz="1400" smtClean="0">
                <a:latin typeface="Times New Roman" pitchFamily="18" charset="0"/>
                <a:cs typeface="Times New Roman" pitchFamily="18" charset="0"/>
              </a:rPr>
              <a:t>Фалес определял высоту предмета по его тени, расстояния до кораблей, используя подобие треугольников. </a:t>
            </a:r>
          </a:p>
          <a:p>
            <a:pPr eaLnBrk="1" hangingPunct="1">
              <a:lnSpc>
                <a:spcPct val="80000"/>
              </a:lnSpc>
              <a:buFont typeface="Wingdings 2" pitchFamily="18" charset="2"/>
              <a:buNone/>
            </a:pPr>
            <a:r>
              <a:rPr lang="ru-RU" sz="1400" smtClean="0">
                <a:latin typeface="Times New Roman" pitchFamily="18" charset="0"/>
                <a:cs typeface="Times New Roman" pitchFamily="18" charset="0"/>
              </a:rPr>
              <a:t>       Он сделал ряд открытий в области астрономии, установил время равноденствий и солнцестояний, Определил продолжительность года. Фалес был причислен к группе «семи мудрецов».</a:t>
            </a:r>
          </a:p>
          <a:p>
            <a:pPr eaLnBrk="1" hangingPunct="1">
              <a:lnSpc>
                <a:spcPct val="80000"/>
              </a:lnSpc>
              <a:buFont typeface="Wingdings 2" pitchFamily="18" charset="2"/>
              <a:buNone/>
            </a:pPr>
            <a:endParaRPr lang="ru-RU" sz="700" smtClean="0">
              <a:latin typeface="Times New Roman" pitchFamily="18" charset="0"/>
              <a:cs typeface="Times New Roman" pitchFamily="18" charset="0"/>
            </a:endParaRPr>
          </a:p>
          <a:p>
            <a:pPr eaLnBrk="1" hangingPunct="1">
              <a:lnSpc>
                <a:spcPct val="80000"/>
              </a:lnSpc>
            </a:pPr>
            <a:endParaRPr lang="ru-RU" sz="1100" smtClean="0"/>
          </a:p>
        </p:txBody>
      </p:sp>
      <p:pic>
        <p:nvPicPr>
          <p:cNvPr id="4" name="Picture 4" descr="1"/>
          <p:cNvPicPr>
            <a:picLocks noChangeAspect="1" noChangeArrowheads="1"/>
          </p:cNvPicPr>
          <p:nvPr/>
        </p:nvPicPr>
        <p:blipFill>
          <a:blip r:embed="rId2"/>
          <a:srcRect/>
          <a:stretch>
            <a:fillRect/>
          </a:stretch>
        </p:blipFill>
        <p:spPr bwMode="auto">
          <a:xfrm>
            <a:off x="323850" y="2781300"/>
            <a:ext cx="2422525" cy="3024188"/>
          </a:xfrm>
          <a:prstGeom prst="rect">
            <a:avLst/>
          </a:prstGeom>
          <a:noFill/>
          <a:ln w="38100">
            <a:solidFill>
              <a:schemeClr val="accent2">
                <a:lumMod val="75000"/>
              </a:schemeClr>
            </a:solidFill>
          </a:ln>
        </p:spPr>
      </p:pic>
      <p:pic>
        <p:nvPicPr>
          <p:cNvPr id="5" name="Picture 9" descr="6"/>
          <p:cNvPicPr>
            <a:picLocks noChangeAspect="1" noChangeArrowheads="1"/>
          </p:cNvPicPr>
          <p:nvPr/>
        </p:nvPicPr>
        <p:blipFill>
          <a:blip r:embed="rId3">
            <a:lum bright="24000"/>
          </a:blip>
          <a:srcRect/>
          <a:stretch>
            <a:fillRect/>
          </a:stretch>
        </p:blipFill>
        <p:spPr bwMode="auto">
          <a:xfrm>
            <a:off x="6784975" y="1484313"/>
            <a:ext cx="1963738" cy="2520950"/>
          </a:xfrm>
          <a:prstGeom prst="rect">
            <a:avLst/>
          </a:prstGeom>
          <a:noFill/>
          <a:ln w="38100" algn="ctr">
            <a:solidFill>
              <a:srgbClr val="DD7E0E"/>
            </a:solidFill>
            <a:miter lim="800000"/>
            <a:headEnd/>
            <a:tailEnd/>
          </a:ln>
        </p:spPr>
      </p:pic>
      <p:pic>
        <p:nvPicPr>
          <p:cNvPr id="6" name="Picture 6" descr="left0000"/>
          <p:cNvPicPr>
            <a:picLocks noChangeAspect="1" noChangeArrowheads="1"/>
          </p:cNvPicPr>
          <p:nvPr/>
        </p:nvPicPr>
        <p:blipFill>
          <a:blip r:embed="rId4"/>
          <a:srcRect/>
          <a:stretch>
            <a:fillRect/>
          </a:stretch>
        </p:blipFill>
        <p:spPr bwMode="auto">
          <a:xfrm>
            <a:off x="179388" y="188913"/>
            <a:ext cx="571500" cy="1057275"/>
          </a:xfrm>
          <a:prstGeom prst="rect">
            <a:avLst/>
          </a:prstGeom>
          <a:solidFill>
            <a:schemeClr val="bg1"/>
          </a:solidFill>
          <a:ln w="9525">
            <a:solidFill>
              <a:schemeClr val="accent1">
                <a:lumMod val="75000"/>
              </a:schemeClr>
            </a:solidFill>
            <a:miter lim="800000"/>
            <a:headEnd/>
            <a:tailEnd/>
          </a:ln>
        </p:spPr>
      </p:pic>
      <p:pic>
        <p:nvPicPr>
          <p:cNvPr id="7" name="Picture 6" descr="left0000"/>
          <p:cNvPicPr>
            <a:picLocks noChangeAspect="1" noChangeArrowheads="1"/>
          </p:cNvPicPr>
          <p:nvPr/>
        </p:nvPicPr>
        <p:blipFill>
          <a:blip r:embed="rId4"/>
          <a:srcRect/>
          <a:stretch>
            <a:fillRect/>
          </a:stretch>
        </p:blipFill>
        <p:spPr bwMode="auto">
          <a:xfrm>
            <a:off x="8388350" y="188913"/>
            <a:ext cx="571500" cy="1057275"/>
          </a:xfrm>
          <a:prstGeom prst="rect">
            <a:avLst/>
          </a:prstGeom>
          <a:solidFill>
            <a:schemeClr val="bg1"/>
          </a:solidFill>
          <a:ln w="9525">
            <a:solidFill>
              <a:schemeClr val="accent1">
                <a:lumMod val="75000"/>
              </a:schemeClr>
            </a:solidFill>
            <a:miter lim="800000"/>
            <a:headEnd/>
            <a:tailEnd/>
          </a:ln>
        </p:spPr>
      </p:pic>
      <p:sp>
        <p:nvSpPr>
          <p:cNvPr id="22535" name="Rectangle 1"/>
          <p:cNvSpPr>
            <a:spLocks noChangeArrowheads="1"/>
          </p:cNvSpPr>
          <p:nvPr/>
        </p:nvSpPr>
        <p:spPr bwMode="auto">
          <a:xfrm>
            <a:off x="4067175" y="0"/>
            <a:ext cx="1873250" cy="246063"/>
          </a:xfrm>
          <a:prstGeom prst="rect">
            <a:avLst/>
          </a:prstGeom>
          <a:noFill/>
          <a:ln w="9525">
            <a:noFill/>
            <a:miter lim="800000"/>
            <a:headEnd/>
            <a:tailEnd/>
          </a:ln>
        </p:spPr>
        <p:txBody>
          <a:bodyPr anchor="ctr">
            <a:spAutoFit/>
          </a:bodyPr>
          <a:lstStyle/>
          <a:p>
            <a:r>
              <a:rPr lang="ru-RU" sz="1000" b="1">
                <a:latin typeface="Calibri" pitchFamily="34" charset="0"/>
                <a:cs typeface="Times New Roman" pitchFamily="18" charset="0"/>
              </a:rPr>
              <a:t> </a:t>
            </a:r>
            <a:endParaRPr lang="ru-RU"/>
          </a:p>
        </p:txBody>
      </p:sp>
      <p:pic>
        <p:nvPicPr>
          <p:cNvPr id="9" name="Picture 5" descr="Фалес Милетский "/>
          <p:cNvPicPr>
            <a:picLocks noChangeAspect="1" noChangeArrowheads="1"/>
          </p:cNvPicPr>
          <p:nvPr/>
        </p:nvPicPr>
        <p:blipFill>
          <a:blip r:embed="rId5"/>
          <a:srcRect/>
          <a:stretch>
            <a:fillRect/>
          </a:stretch>
        </p:blipFill>
        <p:spPr bwMode="auto">
          <a:xfrm>
            <a:off x="6948488" y="4221163"/>
            <a:ext cx="1584325" cy="1974850"/>
          </a:xfrm>
          <a:prstGeom prst="rect">
            <a:avLst/>
          </a:prstGeom>
          <a:solidFill>
            <a:schemeClr val="accent2"/>
          </a:solidFill>
          <a:ln w="38100">
            <a:solidFill>
              <a:schemeClr val="bg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Заголовок 1"/>
          <p:cNvSpPr>
            <a:spLocks noGrp="1"/>
          </p:cNvSpPr>
          <p:nvPr>
            <p:ph type="title"/>
          </p:nvPr>
        </p:nvSpPr>
        <p:spPr/>
        <p:txBody>
          <a:bodyPr/>
          <a:lstStyle/>
          <a:p>
            <a:pPr eaLnBrk="1" hangingPunct="1"/>
            <a:r>
              <a:rPr lang="ru-RU" sz="3200" smtClean="0">
                <a:solidFill>
                  <a:srgbClr val="CBA523"/>
                </a:solidFill>
                <a:latin typeface="Times New Roman" pitchFamily="18" charset="0"/>
                <a:cs typeface="Times New Roman" pitchFamily="18" charset="0"/>
              </a:rPr>
              <a:t>ЭРАТОСФЕН</a:t>
            </a:r>
          </a:p>
        </p:txBody>
      </p:sp>
      <p:sp>
        <p:nvSpPr>
          <p:cNvPr id="3" name="Содержимое 2"/>
          <p:cNvSpPr>
            <a:spLocks noGrp="1"/>
          </p:cNvSpPr>
          <p:nvPr>
            <p:ph sz="quarter" idx="1"/>
          </p:nvPr>
        </p:nvSpPr>
        <p:spPr>
          <a:xfrm>
            <a:off x="3059113" y="1700213"/>
            <a:ext cx="4537075" cy="4398962"/>
          </a:xfrm>
        </p:spPr>
        <p:txBody>
          <a:bodyPr>
            <a:normAutofit fontScale="92500"/>
          </a:bodyPr>
          <a:lstStyle/>
          <a:p>
            <a:pPr marL="274320" indent="-274320" eaLnBrk="1" fontAlgn="auto" hangingPunct="1">
              <a:spcAft>
                <a:spcPts val="0"/>
              </a:spcAft>
              <a:buFont typeface="Wingdings 2"/>
              <a:buNone/>
              <a:defRPr/>
            </a:pPr>
            <a:r>
              <a:rPr lang="ru-RU" sz="1000" b="1" dirty="0" smtClean="0"/>
              <a:t>      </a:t>
            </a:r>
            <a:r>
              <a:rPr lang="ru-RU" sz="1500" b="1" dirty="0" smtClean="0">
                <a:latin typeface="Times New Roman" pitchFamily="18" charset="0"/>
                <a:cs typeface="Times New Roman" pitchFamily="18" charset="0"/>
              </a:rPr>
              <a:t>Эратосфен Киренский</a:t>
            </a:r>
            <a:r>
              <a:rPr lang="ru-RU" sz="15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a:t>
            </a:r>
            <a:r>
              <a:rPr lang="ru-RU" sz="1400" dirty="0" err="1" smtClean="0">
                <a:latin typeface="Times New Roman" pitchFamily="18" charset="0"/>
                <a:cs typeface="Times New Roman" pitchFamily="18" charset="0"/>
              </a:rPr>
              <a:t>ок</a:t>
            </a:r>
            <a:r>
              <a:rPr lang="ru-RU" sz="1400" dirty="0" smtClean="0">
                <a:latin typeface="Times New Roman" pitchFamily="18" charset="0"/>
                <a:cs typeface="Times New Roman" pitchFamily="18" charset="0"/>
              </a:rPr>
              <a:t>. 276 – 194 до н.э.) – разносторонний ученый: математик, астроном, географ, историк и филолог. Прославился благодаря изобретению «решета Эратосфена». В сочинении « Решето» Эратосфен создал оригинальный метод для «отсеивания» простых чисел. В последовательности натуральных чисел зачеркнем 1. Число 2-простое. Зачеркнём все числа, кратные 2. Число 3- первое из </a:t>
            </a:r>
            <a:r>
              <a:rPr lang="ru-RU" sz="1400" dirty="0" err="1" smtClean="0">
                <a:latin typeface="Times New Roman" pitchFamily="18" charset="0"/>
                <a:cs typeface="Times New Roman" pitchFamily="18" charset="0"/>
              </a:rPr>
              <a:t>незачеркнутых</a:t>
            </a:r>
            <a:r>
              <a:rPr lang="ru-RU" sz="1400" dirty="0" smtClean="0">
                <a:latin typeface="Times New Roman" pitchFamily="18" charset="0"/>
                <a:cs typeface="Times New Roman" pitchFamily="18" charset="0"/>
              </a:rPr>
              <a:t> – простое.  Затем  зачеркнем всякое число, делящееся на 3, и т. д. Так можно получить сколь угодно большой фрагмент последовательности простых чисел. Во времена Эратосфена писали на восковых дощечках. Числа не зачёркивали, а прокалывали. Отсюда и название метода- решето.                                            Сконструировал прибор – </a:t>
            </a:r>
            <a:r>
              <a:rPr lang="ru-RU" sz="1400" dirty="0" err="1" smtClean="0">
                <a:latin typeface="Times New Roman" pitchFamily="18" charset="0"/>
                <a:cs typeface="Times New Roman" pitchFamily="18" charset="0"/>
              </a:rPr>
              <a:t>мезолябий</a:t>
            </a:r>
            <a:r>
              <a:rPr lang="ru-RU" sz="1400" dirty="0" smtClean="0">
                <a:latin typeface="Times New Roman" pitchFamily="18" charset="0"/>
                <a:cs typeface="Times New Roman" pitchFamily="18" charset="0"/>
              </a:rPr>
              <a:t> для механического решения </a:t>
            </a:r>
            <a:r>
              <a:rPr lang="ru-RU" sz="1400" dirty="0" err="1" smtClean="0">
                <a:latin typeface="Times New Roman" pitchFamily="18" charset="0"/>
                <a:cs typeface="Times New Roman" pitchFamily="18" charset="0"/>
              </a:rPr>
              <a:t>делосской</a:t>
            </a:r>
            <a:r>
              <a:rPr lang="ru-RU" sz="1400" dirty="0" smtClean="0">
                <a:latin typeface="Times New Roman" pitchFamily="18" charset="0"/>
                <a:cs typeface="Times New Roman" pitchFamily="18" charset="0"/>
              </a:rPr>
              <a:t> задачи (удвоения куба). </a:t>
            </a:r>
          </a:p>
          <a:p>
            <a:pPr marL="274320" indent="-274320" algn="just" eaLnBrk="1" fontAlgn="auto" hangingPunct="1">
              <a:spcBef>
                <a:spcPct val="50000"/>
              </a:spcBef>
              <a:spcAft>
                <a:spcPts val="0"/>
              </a:spcAft>
              <a:buFont typeface="Wingdings 2"/>
              <a:buNone/>
              <a:defRPr/>
            </a:pPr>
            <a:r>
              <a:rPr lang="ru-RU" sz="1400" dirty="0" smtClean="0">
                <a:latin typeface="Times New Roman" pitchFamily="18" charset="0"/>
                <a:cs typeface="Times New Roman" pitchFamily="18" charset="0"/>
              </a:rPr>
              <a:t>      Осуществил первое измерение размеров земли. Измерив длину 1/50 дуги земного меридиана, Эратосфен вычислил окружность земного шара и получил 25 200 стадий, или 39 960 км, что лишь на 319 км меньше действительного значения.</a:t>
            </a:r>
            <a:endParaRPr lang="ru-RU" sz="1400" dirty="0">
              <a:latin typeface="Times New Roman" pitchFamily="18" charset="0"/>
              <a:cs typeface="Times New Roman" pitchFamily="18" charset="0"/>
            </a:endParaRPr>
          </a:p>
        </p:txBody>
      </p:sp>
      <p:pic>
        <p:nvPicPr>
          <p:cNvPr id="4" name="Picture 4" descr="3"/>
          <p:cNvPicPr>
            <a:picLocks noChangeAspect="1" noChangeArrowheads="1"/>
          </p:cNvPicPr>
          <p:nvPr/>
        </p:nvPicPr>
        <p:blipFill>
          <a:blip r:embed="rId2">
            <a:lum bright="24000"/>
          </a:blip>
          <a:srcRect/>
          <a:stretch>
            <a:fillRect/>
          </a:stretch>
        </p:blipFill>
        <p:spPr>
          <a:xfrm>
            <a:off x="395288" y="1989138"/>
            <a:ext cx="2662237" cy="3168650"/>
          </a:xfrm>
          <a:prstGeom prst="rect">
            <a:avLst/>
          </a:prstGeom>
          <a:noFill/>
          <a:ln w="38100">
            <a:solidFill>
              <a:schemeClr val="accent2">
                <a:lumMod val="75000"/>
              </a:schemeClr>
            </a:solidFill>
          </a:ln>
        </p:spPr>
      </p:pic>
      <p:pic>
        <p:nvPicPr>
          <p:cNvPr id="5" name="Picture 6" descr="left0000"/>
          <p:cNvPicPr>
            <a:picLocks noChangeAspect="1" noChangeArrowheads="1"/>
          </p:cNvPicPr>
          <p:nvPr/>
        </p:nvPicPr>
        <p:blipFill>
          <a:blip r:embed="rId3"/>
          <a:srcRect/>
          <a:stretch>
            <a:fillRect/>
          </a:stretch>
        </p:blipFill>
        <p:spPr bwMode="auto">
          <a:xfrm>
            <a:off x="179388" y="188913"/>
            <a:ext cx="571500" cy="1057275"/>
          </a:xfrm>
          <a:prstGeom prst="rect">
            <a:avLst/>
          </a:prstGeom>
          <a:solidFill>
            <a:schemeClr val="bg1"/>
          </a:solidFill>
          <a:ln w="9525">
            <a:solidFill>
              <a:schemeClr val="accent1">
                <a:lumMod val="75000"/>
              </a:schemeClr>
            </a:solidFill>
            <a:miter lim="800000"/>
            <a:headEnd/>
            <a:tailEnd/>
          </a:ln>
        </p:spPr>
      </p:pic>
      <p:pic>
        <p:nvPicPr>
          <p:cNvPr id="6" name="Picture 6" descr="left0000"/>
          <p:cNvPicPr>
            <a:picLocks noChangeAspect="1" noChangeArrowheads="1"/>
          </p:cNvPicPr>
          <p:nvPr/>
        </p:nvPicPr>
        <p:blipFill>
          <a:blip r:embed="rId3"/>
          <a:srcRect/>
          <a:stretch>
            <a:fillRect/>
          </a:stretch>
        </p:blipFill>
        <p:spPr bwMode="auto">
          <a:xfrm>
            <a:off x="8316913" y="188913"/>
            <a:ext cx="571500" cy="1057275"/>
          </a:xfrm>
          <a:prstGeom prst="rect">
            <a:avLst/>
          </a:prstGeom>
          <a:solidFill>
            <a:schemeClr val="bg1"/>
          </a:solidFill>
          <a:ln w="9525">
            <a:solidFill>
              <a:schemeClr val="accent1">
                <a:lumMod val="75000"/>
              </a:schemeClr>
            </a:solid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фициаль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560</TotalTime>
  <Words>1660</Words>
  <Application>Microsoft Office PowerPoint</Application>
  <PresentationFormat>Экран (4:3)</PresentationFormat>
  <Paragraphs>92</Paragraphs>
  <Slides>15</Slides>
  <Notes>1</Notes>
  <HiddenSlides>1</HiddenSlides>
  <MMClips>0</MMClips>
  <ScaleCrop>false</ScaleCrop>
  <HeadingPairs>
    <vt:vector size="6" baseType="variant">
      <vt:variant>
        <vt:lpstr>Использованные шрифты</vt:lpstr>
      </vt:variant>
      <vt:variant>
        <vt:i4>6</vt:i4>
      </vt:variant>
      <vt:variant>
        <vt:lpstr>Шаблон оформления</vt:lpstr>
      </vt:variant>
      <vt:variant>
        <vt:i4>12</vt:i4>
      </vt:variant>
      <vt:variant>
        <vt:lpstr>Заголовки слайдов</vt:lpstr>
      </vt:variant>
      <vt:variant>
        <vt:i4>15</vt:i4>
      </vt:variant>
    </vt:vector>
  </HeadingPairs>
  <TitlesOfParts>
    <vt:vector size="33" baseType="lpstr">
      <vt:lpstr>Arial</vt:lpstr>
      <vt:lpstr>Georgia</vt:lpstr>
      <vt:lpstr>Wingdings 2</vt:lpstr>
      <vt:lpstr>Wingdings</vt:lpstr>
      <vt:lpstr>Calibri</vt:lpstr>
      <vt:lpstr>Times New Roman</vt:lpstr>
      <vt:lpstr>Официальная</vt:lpstr>
      <vt:lpstr>Официальная</vt:lpstr>
      <vt:lpstr>Официальная</vt:lpstr>
      <vt:lpstr>Официальная</vt:lpstr>
      <vt:lpstr>Официальная</vt:lpstr>
      <vt:lpstr>Официальная</vt:lpstr>
      <vt:lpstr>Официальная</vt:lpstr>
      <vt:lpstr>Официальная</vt:lpstr>
      <vt:lpstr>Официальная</vt:lpstr>
      <vt:lpstr>Официальная</vt:lpstr>
      <vt:lpstr>Официальная</vt:lpstr>
      <vt:lpstr>Официальная</vt:lpstr>
      <vt:lpstr>   Математика Древней Греции  Аравиди Валентина Ивановна  МОУ СОШ № 19 п. Урожайный  Предгорный район  Ставропольский край </vt:lpstr>
      <vt:lpstr>ПИФАГОР</vt:lpstr>
      <vt:lpstr>ПИФАГОРЕЙСКАЯ ШКОЛА</vt:lpstr>
      <vt:lpstr> АРХИМЕД</vt:lpstr>
      <vt:lpstr>ЛЕГЕНДЫ ОБ АРХИМЕДЕ. </vt:lpstr>
      <vt:lpstr>ЕВКЛИД</vt:lpstr>
      <vt:lpstr>АППОЛОНИЙ</vt:lpstr>
      <vt:lpstr>ФАЛЕС</vt:lpstr>
      <vt:lpstr>ЭРАТОСФЕН</vt:lpstr>
      <vt:lpstr>                                                                                      ЕВДОКС</vt:lpstr>
      <vt:lpstr>ГЕРОН</vt:lpstr>
      <vt:lpstr>ПЛАТОН</vt:lpstr>
      <vt:lpstr>ДИОФАНТ</vt:lpstr>
      <vt:lpstr>ЗАДАЧА МЕТРОДОРА</vt:lpstr>
      <vt:lpstr> ЛИТЕРАТУРА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Математика Древней Греции</dc:title>
  <dc:creator>Валентина</dc:creator>
  <cp:lastModifiedBy>ольга</cp:lastModifiedBy>
  <cp:revision>65</cp:revision>
  <dcterms:created xsi:type="dcterms:W3CDTF">2011-06-27T17:55:00Z</dcterms:created>
  <dcterms:modified xsi:type="dcterms:W3CDTF">2012-01-17T17:50:45Z</dcterms:modified>
</cp:coreProperties>
</file>