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70" r:id="rId7"/>
    <p:sldId id="271" r:id="rId8"/>
    <p:sldId id="261" r:id="rId9"/>
    <p:sldId id="263" r:id="rId10"/>
    <p:sldId id="264" r:id="rId11"/>
    <p:sldId id="267" r:id="rId12"/>
    <p:sldId id="268" r:id="rId13"/>
    <p:sldId id="269" r:id="rId14"/>
    <p:sldId id="265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71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CC6D-94E8-43D5-80D1-CC9A2CBF3A55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7264-1612-4EBC-A94D-FD74E885B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5EC9-B3A4-4C95-B21B-EF404EE3CEDE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9E82-727A-4200-B6DA-717EA5CA6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1B6A-FDB7-4A1B-876F-C8BACDEB7F5C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F840-EC16-4E4D-AC84-4023F5E59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FEC3-62D4-432C-AA01-A4D256DAB7BB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FBE0-42E6-4C0F-A032-C460FA78B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42F3-D0D5-4480-85A4-258EFDFAB3E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60E9-0301-4E3A-9AEA-1F2FCF656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5A58-CF92-4D16-B215-CB387989685D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5E52-15C3-43F6-9590-EE813A2A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A168-945A-43FB-B333-CD976DF09665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67EF-C08B-4680-AA88-30FC33FF6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9C75-B35E-44D1-BA94-2086A9A9407F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4E703-7E2B-4B83-B969-F1D48D595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F78C-3E98-4D11-AB31-93DBCC2E9F18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57A8-8CEC-44BF-8D30-D873B9DE3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DDEF-A35C-4ED6-8E5D-CF2D213E61F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6D60-CE8F-4642-95F6-137444284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1AB6-B94B-4003-884A-8645D4BA7473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EA8A-4C56-40CA-8D0C-7FE76DA19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FA567-C0C0-4C10-9054-6DAF71CC8147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338880-1C6A-4B6A-8E5B-CC341C1C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l.rsl.ru/images/56_dvenadcate_jpg/ill0207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terrat.ru/" TargetMode="External"/><Relationship Id="rId3" Type="http://schemas.openxmlformats.org/officeDocument/2006/relationships/hyperlink" Target="http://metodisty.ru/m/files/view/annenkov" TargetMode="External"/><Relationship Id="rId7" Type="http://schemas.openxmlformats.org/officeDocument/2006/relationships/hyperlink" Target="http://www.nasledie-rus.ru/podshivka/pics/7506-pictures.php?picture=750605" TargetMode="External"/><Relationship Id="rId2" Type="http://schemas.openxmlformats.org/officeDocument/2006/relationships/hyperlink" Target="http://metodisty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sledie-rus.ru/" TargetMode="External"/><Relationship Id="rId5" Type="http://schemas.openxmlformats.org/officeDocument/2006/relationships/hyperlink" Target="http://www.proshkolu.ru/gofile/356089-a151005/" TargetMode="External"/><Relationship Id="rId4" Type="http://schemas.openxmlformats.org/officeDocument/2006/relationships/hyperlink" Target="http://www.proshkolu.ru/" TargetMode="External"/><Relationship Id="rId9" Type="http://schemas.openxmlformats.org/officeDocument/2006/relationships/hyperlink" Target="file:///\\images.yandex.ru\%3flr=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%20window.close();" TargetMode="External"/><Relationship Id="rId2" Type="http://schemas.openxmlformats.org/officeDocument/2006/relationships/hyperlink" Target="http://ru.wikipedia.org/wiki/%DD%F2%EA%E8%ED%E4,_%C5%F4%E8%EC_%C3%F0%E8%E3%EE%F0%FC%E5%E2%E8%F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asledie-rus.ru/img/940000/9418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Глазина\12_cover_by_annen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582987" cy="4583112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429000" y="357188"/>
            <a:ext cx="5715000" cy="300037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Особенности композиции поэмы А.Блока «Двенадцать».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4672013"/>
            <a:ext cx="6786563" cy="2185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err="1" smtClean="0">
                <a:solidFill>
                  <a:srgbClr val="002060"/>
                </a:solidFill>
              </a:rPr>
              <a:t>Клюбина</a:t>
            </a:r>
            <a:r>
              <a:rPr lang="ru-RU" sz="3000" b="1" dirty="0" smtClean="0">
                <a:solidFill>
                  <a:srgbClr val="002060"/>
                </a:solidFill>
              </a:rPr>
              <a:t> И.Б учитель  русского языка и литературы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МБОУ «Школа № 22» г.Владивосток</a:t>
            </a:r>
            <a:r>
              <a:rPr lang="ru-RU" sz="3000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Q\Pictures\gr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53988"/>
            <a:ext cx="4811712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Q\Pictures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500313"/>
            <a:ext cx="47688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71750" y="5929313"/>
            <a:ext cx="32861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Г. Травкин 1961 год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21431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86563" y="28575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9-я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928688"/>
            <a:ext cx="7643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Найти в них черты сходства труднее всего. Можно обратить внимание на мотив лихого разгула: в 4-й главке он въяве (не в воспоминаниях) начинается, в 9-й - заканчивается ("гуляй, ребята, без вина"). В 4-й "старый мир" явлен в образе летящего лихача и восторженной парочки - Катьки и Ваньки (вызывающей у красногвардейцев и злобу, и зависть). В 9-й тот же "старый мир" - это буржуй и пёс (совсем другая парочка и совсем другое отношение). </a:t>
            </a:r>
          </a:p>
        </p:txBody>
      </p:sp>
      <p:pic>
        <p:nvPicPr>
          <p:cNvPr id="6" name="Picture 4" descr="C:\Users\Q\Pictures\gr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71563"/>
            <a:ext cx="7715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3" y="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5-я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29500" y="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8-я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285750"/>
            <a:ext cx="125095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Музыка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5" y="1928813"/>
            <a:ext cx="122555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Образы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8" y="3143250"/>
            <a:ext cx="2408237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Основной мотив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8" y="4643438"/>
            <a:ext cx="2705100" cy="4619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Важнейший мотив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000125"/>
            <a:ext cx="5500688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Городской романс и хороводная, объединённые мотивом крови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5" y="2500313"/>
            <a:ext cx="171450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Нож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25" y="3786188"/>
            <a:ext cx="5816600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Мотив мести, спровоцированной Катькой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50" y="5286375"/>
            <a:ext cx="6245225" cy="461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Мотив надрыва и тоски, сердечной «скуки». 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143000" y="428625"/>
            <a:ext cx="2071688" cy="642938"/>
          </a:xfrm>
          <a:prstGeom prst="curvedRightArrow">
            <a:avLst>
              <a:gd name="adj1" fmla="val 25000"/>
              <a:gd name="adj2" fmla="val 50000"/>
              <a:gd name="adj3" fmla="val 26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5643563" y="357188"/>
            <a:ext cx="2428875" cy="71437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928938" y="1928813"/>
            <a:ext cx="857250" cy="1000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643563" y="2071688"/>
            <a:ext cx="874712" cy="8572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143000" y="3214688"/>
            <a:ext cx="2214563" cy="6429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6572250" y="3214688"/>
            <a:ext cx="2143125" cy="5715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857250" y="4643438"/>
            <a:ext cx="2357438" cy="571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6786563" y="4572000"/>
            <a:ext cx="2071687" cy="714375"/>
          </a:xfrm>
          <a:prstGeom prst="curvedLeftArrow">
            <a:avLst>
              <a:gd name="adj1" fmla="val 25000"/>
              <a:gd name="adj2" fmla="val 4754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Картинка 42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642938"/>
            <a:ext cx="6143625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3" y="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6-я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58063" y="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7-я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50" y="571500"/>
            <a:ext cx="7715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1450" algn="just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Вот, наконец, та грань, которая разделяет поэму на зеркальные половинки. </a:t>
            </a:r>
          </a:p>
          <a:p>
            <a:pPr indent="171450" algn="just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6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-й главке Петруха убивает Катьку, и на этом заканчивается его прежняя жизнь (личная, страстная). </a:t>
            </a:r>
          </a:p>
          <a:p>
            <a:pPr indent="171450" algn="just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7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-й отряд предлагает ему отречься от старой любви (как от «старого мира») и двинуться к какой-то новой цели («вперёд, вперёд, рабочий народ»).</a:t>
            </a:r>
          </a:p>
          <a:p>
            <a:pPr indent="171450" algn="just"/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Именно здесь патрульный обход (сопровождающийся и грабежами, и убийством) начинает превращаться в символическое державное шествие к какой-то таинственной цели, а расправа с личными обидчиками - становится «охотой» на незримого врага.</a:t>
            </a:r>
            <a:endParaRPr lang="ru-RU" sz="24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14313"/>
            <a:ext cx="5786437" cy="64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28938" y="6286500"/>
            <a:ext cx="327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Иллюстрация Ю. П. Анненкова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55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720725"/>
            <a:ext cx="31432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928813"/>
            <a:ext cx="271462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214313"/>
            <a:ext cx="31623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357563" y="5857875"/>
            <a:ext cx="2957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Иллюстрации В. А. Белкина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14313" y="571500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Calibri" pitchFamily="34" charset="0"/>
              </a:rPr>
              <a:t>Вывод</a:t>
            </a:r>
            <a:r>
              <a:rPr lang="ru-RU" sz="2400" i="1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just"/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сопоставив содержание всех глав, мы пришли к заключению, что Е.Эткинд прав, утверждая, что поэма организована по принципу зеркальной симметрии.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428625" y="2635250"/>
            <a:ext cx="8286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Ефим Эткинд: </a:t>
            </a:r>
          </a:p>
          <a:p>
            <a:pPr algn="just">
              <a:lnSpc>
                <a:spcPct val="90000"/>
              </a:lnSpc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«В поэзии все оказывается содержанием, каждый, даже самый ничтожный, элемент формы строит смысл. По-настоящему понимать поэзию -  значит понимать форму, ставшую содержанием.»</a:t>
            </a:r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75" y="285750"/>
            <a:ext cx="50006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Литература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00063" y="714375"/>
            <a:ext cx="79295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1.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metodisty.ru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›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3"/>
              </a:rPr>
              <a:t>m/files/view/annenkov</a:t>
            </a:r>
            <a:endParaRPr lang="ru-RU" sz="2400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4"/>
              </a:rPr>
              <a:t>2.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4"/>
              </a:rPr>
              <a:t>proshkolu.ru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›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5"/>
              </a:rPr>
              <a:t>gofile/356089-a151005/</a:t>
            </a:r>
            <a:endParaRPr lang="ru-RU" sz="2400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6"/>
              </a:rPr>
              <a:t>3.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6"/>
              </a:rPr>
              <a:t>nasledie-rus.ru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›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7"/>
              </a:rPr>
              <a:t>podshivka/pics/7506</a:t>
            </a:r>
            <a:endParaRPr lang="ru-RU" sz="240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4.О.В.Смирнова. От теории литературы – к практике школьного анализа. </a:t>
            </a:r>
            <a:r>
              <a:rPr lang="en-US" sz="2400">
                <a:solidFill>
                  <a:srgbClr val="002060"/>
                </a:solidFill>
                <a:latin typeface="Calibri" pitchFamily="34" charset="0"/>
              </a:rPr>
              <a:t>edu. 1september.ru</a:t>
            </a:r>
          </a:p>
          <a:p>
            <a:pPr eaLnBrk="0" hangingPunct="0"/>
            <a:r>
              <a:rPr lang="en-US" sz="2400">
                <a:solidFill>
                  <a:srgbClr val="002060"/>
                </a:solidFill>
                <a:latin typeface="Calibri" pitchFamily="34" charset="0"/>
              </a:rPr>
              <a:t>5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400">
                <a:latin typeface="Calibri" pitchFamily="34" charset="0"/>
                <a:hlinkClick r:id="rId8"/>
              </a:rPr>
              <a:t> literrat.ru</a:t>
            </a:r>
            <a:endParaRPr lang="ru-RU" sz="2400">
              <a:latin typeface="Calibri" pitchFamily="34" charset="0"/>
            </a:endParaRPr>
          </a:p>
          <a:p>
            <a:pPr eaLnBrk="0" hangingPunct="0"/>
            <a:r>
              <a:rPr lang="ru-RU" sz="2400">
                <a:latin typeface="Calibri" pitchFamily="34" charset="0"/>
              </a:rPr>
              <a:t>6</a:t>
            </a:r>
          </a:p>
          <a:p>
            <a:pPr eaLnBrk="0" hangingPunct="0"/>
            <a:endParaRPr lang="en-US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714375" y="2928938"/>
            <a:ext cx="236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  <a:hlinkClick r:id="rId9" action="ppaction://hlinkfile"/>
              </a:rPr>
              <a:t>images.yandex.ru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71938" y="428625"/>
            <a:ext cx="50720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/>
            <a:r>
              <a:rPr lang="ru-RU" sz="28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Художник взял самые «пошлые», «рекламные» краски… и писал ими, добиваясь такого сочетания, чтобы целое выглядело благородно сдержанным.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  <a:p>
            <a:pPr indent="450850" algn="r" eaLnBrk="0" hangingPunct="0"/>
            <a:r>
              <a:rPr lang="ru-RU" sz="280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М.Волошин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" name="Рисунок 2" descr="Александр Блок. «Двенадцать». Художник С.Викторов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5718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428625" y="5072063"/>
            <a:ext cx="4357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Александр Блок. «Двенадцать». Художник С.Викторов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25"/>
            <a:ext cx="27860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+mj-lt"/>
              </a:rPr>
              <a:t>Задачи: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13" y="571500"/>
            <a:ext cx="6072187" cy="44005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Проверить гипотезу 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  <a:hlinkClick r:id="rId2"/>
              </a:rPr>
              <a:t>Е.Эткинда</a:t>
            </a: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 относительно композиции поэмы. Он утверждает, что поэма организована по принципу зеркальной симметрии: 12-я глава отражается в 1-й, 11-я - во 2-й и т.д.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  <a:cs typeface="+mn-cs"/>
              </a:rPr>
              <a:t>Убедиться в том, есть ли на самом деле переклички (образные, ритмические, смысловые) между этими главами. </a:t>
            </a:r>
            <a:endParaRPr lang="ru-RU" sz="2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«Двенадцать». Обложки книг работы В. Замирайло (1921), Н. Купреянова (эскиз, 1921), Н. Дмитревского (1922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5"/>
            <a:ext cx="3143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6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42938"/>
            <a:ext cx="3286125" cy="452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38" y="5214938"/>
            <a:ext cx="3929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Обложка издания с иллюстрациями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М. Ф. Ларионова.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London: </a:t>
            </a:r>
            <a:r>
              <a:rPr lang="en-US" dirty="0" err="1">
                <a:solidFill>
                  <a:srgbClr val="C00000"/>
                </a:solidFill>
              </a:rPr>
              <a:t>Chatto</a:t>
            </a:r>
            <a:r>
              <a:rPr lang="en-US" dirty="0">
                <a:solidFill>
                  <a:srgbClr val="C00000"/>
                </a:solidFill>
              </a:rPr>
              <a:t> &amp; </a:t>
            </a:r>
            <a:r>
              <a:rPr lang="en-US" dirty="0" err="1">
                <a:solidFill>
                  <a:srgbClr val="C00000"/>
                </a:solidFill>
              </a:rPr>
              <a:t>Windus</a:t>
            </a:r>
            <a:r>
              <a:rPr lang="en-US" dirty="0">
                <a:solidFill>
                  <a:srgbClr val="C00000"/>
                </a:solidFill>
              </a:rPr>
              <a:t>, 1920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714375"/>
            <a:ext cx="2995612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5286375" y="5214938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Обложка издания</a:t>
            </a:r>
          </a:p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с иллюстрациями В. А. Белкина.</a:t>
            </a:r>
          </a:p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Amsterdam: Van Oorschot, 1947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50" y="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29438" y="0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12-я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25" y="857250"/>
            <a:ext cx="1000125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ветер 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75" y="4572000"/>
            <a:ext cx="27051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«чёрный – белый»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5" y="928688"/>
            <a:ext cx="808038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снег 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5" y="1785938"/>
            <a:ext cx="81121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флаг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0" y="2786063"/>
            <a:ext cx="2786063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никого, есть только голодный пёс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13" y="1714500"/>
            <a:ext cx="1084262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плакат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50" y="2714625"/>
            <a:ext cx="3500438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сначала людно, потом остаётся один бродяга,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5" y="4572000"/>
            <a:ext cx="285750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«красный – белый»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357938" y="6072188"/>
            <a:ext cx="2209800" cy="4619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символ любви.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214438" y="6143625"/>
            <a:ext cx="2166937" cy="4619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символ злобы.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71938" y="214313"/>
            <a:ext cx="122555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Образы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6250" y="3786188"/>
            <a:ext cx="814388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Цвет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714750" y="5143500"/>
            <a:ext cx="2408238" cy="4619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Основной мотив</a:t>
            </a:r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1857375" y="428625"/>
            <a:ext cx="1357313" cy="8572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285750" y="1214438"/>
            <a:ext cx="2571750" cy="928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857250" y="1928813"/>
            <a:ext cx="1428750" cy="8572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5643563" y="500063"/>
            <a:ext cx="1428750" cy="7858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>
            <a:off x="5857875" y="1428750"/>
            <a:ext cx="2143125" cy="85725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>
            <a:off x="6429375" y="2000250"/>
            <a:ext cx="1857375" cy="85725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 rot="251472">
            <a:off x="1141413" y="3702050"/>
            <a:ext cx="1838325" cy="873125"/>
          </a:xfrm>
          <a:prstGeom prst="curvedRightArrow">
            <a:avLst>
              <a:gd name="adj1" fmla="val 25000"/>
              <a:gd name="adj2" fmla="val 50000"/>
              <a:gd name="adj3" fmla="val 70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>
            <a:off x="1500188" y="5214938"/>
            <a:ext cx="1357312" cy="928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>
            <a:off x="6357938" y="3714750"/>
            <a:ext cx="2347912" cy="847725"/>
          </a:xfrm>
          <a:prstGeom prst="curvedLeftArrow">
            <a:avLst>
              <a:gd name="adj1" fmla="val 2872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7000875" y="5214938"/>
            <a:ext cx="1785938" cy="85725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4" grpId="0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\Pictures\750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857250"/>
            <a:ext cx="3286125" cy="431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43563" y="578643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Иллюстрация Н. П. Гончаровой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2714625" cy="367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868488"/>
            <a:ext cx="2428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88" y="6072188"/>
            <a:ext cx="330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Иллюстрации М. Ф. Ларионова</a:t>
            </a:r>
          </a:p>
        </p:txBody>
      </p:sp>
      <p:pic>
        <p:nvPicPr>
          <p:cNvPr id="7" name="Picture 3" descr="C:\Users\Q\Pictures\0_29512_d9fa9338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714375"/>
            <a:ext cx="4064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2714625"/>
            <a:ext cx="3198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38" y="3071813"/>
            <a:ext cx="318928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43438" y="6086475"/>
            <a:ext cx="3500437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Иллюстрации Ю. Анненкова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Q\Pictures\gr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542925"/>
            <a:ext cx="4378325" cy="4237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3" y="5929313"/>
            <a:ext cx="3857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Иллюстрации Г. Травкина 1961 год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Q\Pictures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547813"/>
            <a:ext cx="4597400" cy="451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" y="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58063" y="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11-я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63" y="928688"/>
            <a:ext cx="2428875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незримый враг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5" y="928688"/>
            <a:ext cx="2428875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незримый враг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25" y="2214563"/>
            <a:ext cx="1920875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Ритм марша 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88" y="2286000"/>
            <a:ext cx="1852612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Ритм марша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5813" y="3500438"/>
            <a:ext cx="3074987" cy="4619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«свобода без креста»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857875" y="3571875"/>
            <a:ext cx="2974975" cy="4619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«без имени святого»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0500" y="4143375"/>
            <a:ext cx="1928813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Различия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357313" y="5500688"/>
            <a:ext cx="2343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патруль делает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b="1" i="1">
                <a:solidFill>
                  <a:srgbClr val="002060"/>
                </a:solidFill>
                <a:latin typeface="Calibri" pitchFamily="34" charset="0"/>
              </a:rPr>
              <a:t>круговой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обход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119813" y="578643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все двенадцать идут 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«вдаль»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00500" y="214313"/>
            <a:ext cx="122555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Образы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63" y="1643063"/>
            <a:ext cx="125095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Музыка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500438" y="2786063"/>
            <a:ext cx="2408237" cy="461962"/>
          </a:xfrm>
          <a:prstGeom prst="rect">
            <a:avLst/>
          </a:prstGeom>
          <a:solidFill>
            <a:srgbClr val="FFCC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Основной мотив</a:t>
            </a: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785938" y="285750"/>
            <a:ext cx="1714500" cy="714375"/>
          </a:xfrm>
          <a:prstGeom prst="curvedRightArrow">
            <a:avLst>
              <a:gd name="adj1" fmla="val 1614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1071563" y="1643063"/>
            <a:ext cx="2071687" cy="714375"/>
          </a:xfrm>
          <a:prstGeom prst="curvedRightArrow">
            <a:avLst>
              <a:gd name="adj1" fmla="val 16148"/>
              <a:gd name="adj2" fmla="val 50000"/>
              <a:gd name="adj3" fmla="val 27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785813" y="2928938"/>
            <a:ext cx="1785937" cy="571500"/>
          </a:xfrm>
          <a:prstGeom prst="curvedRightArrow">
            <a:avLst>
              <a:gd name="adj1" fmla="val 1614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1000125" y="4500563"/>
            <a:ext cx="1928813" cy="1000125"/>
          </a:xfrm>
          <a:prstGeom prst="curvedRightArrow">
            <a:avLst>
              <a:gd name="adj1" fmla="val 1614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5643563" y="285750"/>
            <a:ext cx="1571625" cy="6429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072188" y="1643063"/>
            <a:ext cx="1857375" cy="571500"/>
          </a:xfrm>
          <a:prstGeom prst="curvedLeftArrow">
            <a:avLst>
              <a:gd name="adj1" fmla="val 25000"/>
              <a:gd name="adj2" fmla="val 4017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6786563" y="4643438"/>
            <a:ext cx="2071687" cy="7858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6500813" y="2928938"/>
            <a:ext cx="1928812" cy="5000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" y="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3-я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00875" y="21431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10-я глава </a:t>
            </a:r>
            <a:endParaRPr lang="ru-RU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3" y="285750"/>
            <a:ext cx="125095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Музыка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38" y="1500188"/>
            <a:ext cx="321468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Движение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8" y="2786063"/>
            <a:ext cx="2408237" cy="46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Основной мотив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3" y="4143375"/>
            <a:ext cx="10572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Голоса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50" y="5429250"/>
            <a:ext cx="227965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«Общее звено»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75" y="857250"/>
            <a:ext cx="2725738" cy="4619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Одинаковый ритм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4563" y="2071688"/>
            <a:ext cx="539908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Действие происходит «внутри отряда»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500" y="3429000"/>
            <a:ext cx="1887538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мотив крови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88" y="4929188"/>
            <a:ext cx="3259137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«Господи, благослови»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0" y="4643438"/>
            <a:ext cx="3049588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«От чего тебя упас //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cs typeface="+mn-cs"/>
              </a:rPr>
              <a:t>Золотой иконостас».</a:t>
            </a:r>
            <a:endParaRPr lang="ru-RU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214563" y="5857875"/>
            <a:ext cx="6357937" cy="8302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«Разрыв» двустишья: «Мировой пожар</a:t>
            </a:r>
          </a:p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в крови // Из-за Катькиной любви». 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2428875" y="285750"/>
            <a:ext cx="1071563" cy="930275"/>
          </a:xfrm>
          <a:prstGeom prst="curvedRightArrow">
            <a:avLst>
              <a:gd name="adj1" fmla="val 1862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6286500" y="214313"/>
            <a:ext cx="874713" cy="1000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714375" y="1357313"/>
            <a:ext cx="1643063" cy="928687"/>
          </a:xfrm>
          <a:prstGeom prst="curvedRightArrow">
            <a:avLst>
              <a:gd name="adj1" fmla="val 25000"/>
              <a:gd name="adj2" fmla="val 50000"/>
              <a:gd name="adj3" fmla="val 32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6786563" y="1357313"/>
            <a:ext cx="1714500" cy="857250"/>
          </a:xfrm>
          <a:prstGeom prst="curvedLeftArrow">
            <a:avLst>
              <a:gd name="adj1" fmla="val 25000"/>
              <a:gd name="adj2" fmla="val 50000"/>
              <a:gd name="adj3" fmla="val 70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1928813" y="3143250"/>
            <a:ext cx="1785937" cy="785813"/>
          </a:xfrm>
          <a:prstGeom prst="curvedRightArrow">
            <a:avLst>
              <a:gd name="adj1" fmla="val 25000"/>
              <a:gd name="adj2" fmla="val 50000"/>
              <a:gd name="adj3" fmla="val 23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6357938" y="3143250"/>
            <a:ext cx="1500187" cy="7143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2000250" y="4143375"/>
            <a:ext cx="2143125" cy="785813"/>
          </a:xfrm>
          <a:prstGeom prst="curvedRightArrow">
            <a:avLst>
              <a:gd name="adj1" fmla="val 25000"/>
              <a:gd name="adj2" fmla="val 50000"/>
              <a:gd name="adj3" fmla="val 26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5715000" y="4071938"/>
            <a:ext cx="2143125" cy="714375"/>
          </a:xfrm>
          <a:prstGeom prst="curvedLeftArrow">
            <a:avLst>
              <a:gd name="adj1" fmla="val 25000"/>
              <a:gd name="adj2" fmla="val 4337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214313" y="5643563"/>
            <a:ext cx="2000250" cy="928687"/>
          </a:xfrm>
          <a:prstGeom prst="curvedRightArrow">
            <a:avLst>
              <a:gd name="adj1" fmla="val 25000"/>
              <a:gd name="adj2" fmla="val 50000"/>
              <a:gd name="adj3" fmla="val 3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500938" y="5643563"/>
            <a:ext cx="1643062" cy="9286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474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Arial</vt:lpstr>
      <vt:lpstr>Times New Roman</vt:lpstr>
      <vt:lpstr>Comic Sans MS</vt:lpstr>
      <vt:lpstr>Тема Office</vt:lpstr>
      <vt:lpstr>Особенности композиции поэмы А.Блока «Двенадцать».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62</cp:revision>
  <dcterms:created xsi:type="dcterms:W3CDTF">2011-12-10T23:18:48Z</dcterms:created>
  <dcterms:modified xsi:type="dcterms:W3CDTF">2012-01-31T16:06:43Z</dcterms:modified>
</cp:coreProperties>
</file>