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4" r:id="rId8"/>
    <p:sldId id="265" r:id="rId9"/>
    <p:sldId id="266" r:id="rId10"/>
    <p:sldId id="267" r:id="rId11"/>
    <p:sldId id="268" r:id="rId12"/>
    <p:sldId id="260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851648" cy="24860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Урок-олимпиада по теме «Действия с натуральными числами»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r>
              <a:rPr lang="ru-RU" sz="2800" dirty="0" smtClean="0"/>
              <a:t>3) Пусть </a:t>
            </a:r>
            <a:r>
              <a:rPr lang="ru-RU" sz="2800" dirty="0" err="1" smtClean="0"/>
              <a:t>х</a:t>
            </a:r>
            <a:r>
              <a:rPr lang="ru-RU" sz="2800" dirty="0" smtClean="0"/>
              <a:t> метров шахты гномы прорыли после обеда.</a:t>
            </a:r>
          </a:p>
          <a:p>
            <a:pPr>
              <a:buNone/>
            </a:pPr>
            <a:r>
              <a:rPr lang="ru-RU" sz="2800" dirty="0" smtClean="0"/>
              <a:t>        х+4х=15;       5х=15;        х=15:5;     х=3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    Ответ: 3 м.</a:t>
            </a:r>
          </a:p>
          <a:p>
            <a:pPr>
              <a:buNone/>
            </a:pPr>
            <a:endParaRPr lang="ru-RU" sz="2800" dirty="0" smtClean="0">
              <a:solidFill>
                <a:srgbClr val="FF0000"/>
              </a:solidFill>
            </a:endParaRPr>
          </a:p>
          <a:p>
            <a:r>
              <a:rPr lang="ru-RU" sz="2800" dirty="0" smtClean="0"/>
              <a:t>4) 1</a:t>
            </a:r>
            <a:r>
              <a:rPr lang="en-US" sz="2800" dirty="0" smtClean="0"/>
              <a:t> </a:t>
            </a:r>
            <a:r>
              <a:rPr lang="ru-RU" sz="2800" dirty="0" smtClean="0"/>
              <a:t>часть – </a:t>
            </a:r>
            <a:r>
              <a:rPr lang="ru-RU" sz="2800" dirty="0" err="1" smtClean="0"/>
              <a:t>х</a:t>
            </a:r>
            <a:r>
              <a:rPr lang="ru-RU" sz="2800" dirty="0" smtClean="0"/>
              <a:t> граммов</a:t>
            </a:r>
          </a:p>
          <a:p>
            <a:pPr>
              <a:buNone/>
            </a:pPr>
            <a:r>
              <a:rPr lang="ru-RU" sz="2800" dirty="0" smtClean="0"/>
              <a:t>        3х+5х=480;      8х=480;          х=480:8;      х=60;</a:t>
            </a:r>
          </a:p>
          <a:p>
            <a:pPr>
              <a:buNone/>
            </a:pPr>
            <a:r>
              <a:rPr lang="ru-RU" sz="2800" dirty="0" smtClean="0"/>
              <a:t>        60* 5=300 (г) – ирисок</a:t>
            </a:r>
          </a:p>
          <a:p>
            <a:pPr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Ответ: 300 г.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r>
              <a:rPr lang="ru-RU" sz="2800" dirty="0" smtClean="0"/>
              <a:t>5) Пусть </a:t>
            </a:r>
            <a:r>
              <a:rPr lang="ru-RU" sz="2800" dirty="0" err="1" smtClean="0"/>
              <a:t>х</a:t>
            </a:r>
            <a:r>
              <a:rPr lang="ru-RU" sz="2800" dirty="0" smtClean="0"/>
              <a:t> литров масла было в 1 бидоне. </a:t>
            </a:r>
          </a:p>
          <a:p>
            <a:pPr>
              <a:buNone/>
            </a:pPr>
            <a:r>
              <a:rPr lang="ru-RU" sz="2800" dirty="0" smtClean="0"/>
              <a:t>         5х-х=32;    </a:t>
            </a:r>
          </a:p>
          <a:p>
            <a:pPr>
              <a:buNone/>
            </a:pPr>
            <a:r>
              <a:rPr lang="ru-RU" sz="2800" dirty="0" smtClean="0"/>
              <a:t>         4х=32;      </a:t>
            </a:r>
          </a:p>
          <a:p>
            <a:pPr>
              <a:buNone/>
            </a:pPr>
            <a:r>
              <a:rPr lang="ru-RU" sz="2800" dirty="0" smtClean="0"/>
              <a:t>          х=32:4;      </a:t>
            </a:r>
          </a:p>
          <a:p>
            <a:pPr>
              <a:buNone/>
            </a:pPr>
            <a:r>
              <a:rPr lang="ru-RU" sz="2800" dirty="0" smtClean="0"/>
              <a:t>          х=8(л) – 1 бидон</a:t>
            </a:r>
          </a:p>
          <a:p>
            <a:pPr>
              <a:buNone/>
            </a:pPr>
            <a:r>
              <a:rPr lang="ru-RU" sz="2800" dirty="0" smtClean="0"/>
              <a:t>         5 * 8 = 40 (л) – 2 бидон.</a:t>
            </a:r>
          </a:p>
          <a:p>
            <a:pPr>
              <a:buNone/>
            </a:pPr>
            <a:r>
              <a:rPr lang="ru-RU" sz="2800" dirty="0" smtClean="0"/>
              <a:t>         </a:t>
            </a:r>
            <a:r>
              <a:rPr lang="ru-RU" sz="2800" dirty="0" smtClean="0">
                <a:solidFill>
                  <a:srgbClr val="FF0000"/>
                </a:solidFill>
              </a:rPr>
              <a:t>Ответ: 40 литров.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ru-RU" dirty="0" smtClean="0"/>
              <a:t> этап. «Кто быстрее?»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 smtClean="0"/>
              <a:t>За 1,5 минуты необходимо назвать и</a:t>
            </a:r>
          </a:p>
          <a:p>
            <a:pPr algn="just">
              <a:buNone/>
            </a:pPr>
            <a:r>
              <a:rPr lang="ru-RU" sz="2800" dirty="0" smtClean="0"/>
              <a:t>показать наибольшее количество чисел по</a:t>
            </a:r>
          </a:p>
          <a:p>
            <a:pPr algn="just">
              <a:buNone/>
            </a:pPr>
            <a:r>
              <a:rPr lang="ru-RU" sz="2800" dirty="0" smtClean="0"/>
              <a:t>порядку от 1 до 50 , один ученик называет, а его</a:t>
            </a:r>
            <a:endParaRPr lang="en-US" sz="2800" dirty="0" smtClean="0"/>
          </a:p>
          <a:p>
            <a:pPr algn="just">
              <a:buNone/>
            </a:pPr>
            <a:r>
              <a:rPr lang="ru-RU" sz="2800" dirty="0" smtClean="0"/>
              <a:t>сосед по парте внимательно слушает. Затем они</a:t>
            </a:r>
            <a:endParaRPr lang="en-US" sz="2800" dirty="0" smtClean="0"/>
          </a:p>
          <a:p>
            <a:pPr algn="just">
              <a:buNone/>
            </a:pPr>
            <a:r>
              <a:rPr lang="ru-RU" sz="2800" dirty="0" smtClean="0"/>
              <a:t>меняются. Тому ряду участник, которого</a:t>
            </a:r>
          </a:p>
          <a:p>
            <a:pPr algn="just">
              <a:buNone/>
            </a:pPr>
            <a:r>
              <a:rPr lang="ru-RU" sz="2800" dirty="0" smtClean="0"/>
              <a:t>назвал и показал наибольшее количество чисел,</a:t>
            </a:r>
          </a:p>
          <a:p>
            <a:pPr algn="just">
              <a:buNone/>
            </a:pPr>
            <a:r>
              <a:rPr lang="ru-RU" sz="2800" dirty="0" smtClean="0"/>
              <a:t>дается 5 очков, второму – 3 очка, третьему – 1</a:t>
            </a:r>
          </a:p>
          <a:p>
            <a:pPr>
              <a:buNone/>
            </a:pPr>
            <a:r>
              <a:rPr lang="ru-RU" sz="2800" dirty="0" smtClean="0"/>
              <a:t>очко.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00108"/>
          <a:ext cx="8229600" cy="471491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30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22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35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49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31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27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18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43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12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23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8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40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19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45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9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6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33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5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39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46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46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11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34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25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50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42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7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47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15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41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36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28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21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10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44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26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37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</a:tr>
              <a:tr h="942982"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24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13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14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38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32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20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48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29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cap="none" spc="0" dirty="0" smtClean="0">
                          <a:ln w="10541" cmpd="sng">
                            <a:solidFill>
                              <a:schemeClr val="accent1">
                                <a:shade val="88000"/>
                                <a:satMod val="11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  <a:gs pos="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50000">
                                <a:schemeClr val="accent1">
                                  <a:shade val="20000"/>
                                  <a:satMod val="300000"/>
                                </a:schemeClr>
                              </a:gs>
                              <a:gs pos="79000">
                                <a:schemeClr val="accent1">
                                  <a:tint val="52000"/>
                                  <a:satMod val="300000"/>
                                </a:schemeClr>
                              </a:gs>
                              <a:gs pos="100000">
                                <a:schemeClr val="accent1">
                                  <a:tint val="40000"/>
                                  <a:satMod val="250000"/>
                                </a:schemeClr>
                              </a:gs>
                            </a:gsLst>
                            <a:lin ang="5400000"/>
                          </a:gradFill>
                          <a:effectLst/>
                        </a:rPr>
                        <a:t>17</a:t>
                      </a:r>
                      <a:endParaRPr lang="ru-RU" sz="4400" b="1" cap="none" spc="0" dirty="0">
                        <a:ln w="10541" cmpd="sng">
                          <a:solidFill>
                            <a:schemeClr val="accent1">
                              <a:shade val="88000"/>
                              <a:satMod val="11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  <a:gs pos="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50000">
                              <a:schemeClr val="accent1">
                                <a:shade val="20000"/>
                                <a:satMod val="300000"/>
                              </a:schemeClr>
                            </a:gs>
                            <a:gs pos="79000">
                              <a:schemeClr val="accent1">
                                <a:tint val="52000"/>
                                <a:satMod val="300000"/>
                              </a:schemeClr>
                            </a:gs>
                            <a:gs pos="100000">
                              <a:schemeClr val="accent1">
                                <a:tint val="40000"/>
                                <a:satMod val="250000"/>
                              </a:schemeClr>
                            </a:gs>
                          </a:gsLst>
                          <a:lin ang="5400000"/>
                        </a:gradFill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1 </a:t>
            </a:r>
            <a:r>
              <a:rPr lang="ru-RU" dirty="0" smtClean="0"/>
              <a:t>этап. Разминка – устная работа.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4000" b="1" dirty="0" smtClean="0"/>
              <a:t>1 ряд</a:t>
            </a:r>
            <a:r>
              <a:rPr lang="ru-RU" sz="3200" b="1" dirty="0" smtClean="0"/>
              <a:t>                </a:t>
            </a:r>
            <a:r>
              <a:rPr lang="ru-RU" sz="3200" dirty="0" smtClean="0"/>
              <a:t>63 : 9 =</a:t>
            </a:r>
          </a:p>
          <a:p>
            <a:pPr>
              <a:buNone/>
            </a:pPr>
            <a:r>
              <a:rPr lang="ru-RU" sz="3200" dirty="0" smtClean="0"/>
              <a:t>                           + 23 =</a:t>
            </a:r>
          </a:p>
          <a:p>
            <a:pPr>
              <a:buNone/>
            </a:pPr>
            <a:r>
              <a:rPr lang="ru-RU" sz="3200" dirty="0" smtClean="0"/>
              <a:t>                           : 6 =</a:t>
            </a:r>
          </a:p>
          <a:p>
            <a:pPr>
              <a:buNone/>
            </a:pPr>
            <a:r>
              <a:rPr lang="ru-RU" sz="3200" dirty="0" smtClean="0"/>
              <a:t>                           * 7 =</a:t>
            </a:r>
          </a:p>
          <a:p>
            <a:pPr>
              <a:buNone/>
            </a:pPr>
            <a:r>
              <a:rPr lang="ru-RU" sz="3200" dirty="0" smtClean="0"/>
              <a:t>                           + 15 =</a:t>
            </a:r>
          </a:p>
          <a:p>
            <a:pPr>
              <a:buNone/>
            </a:pPr>
            <a:r>
              <a:rPr lang="ru-RU" sz="3200" dirty="0" smtClean="0"/>
              <a:t>                           - 10 =</a:t>
            </a:r>
          </a:p>
          <a:p>
            <a:pPr>
              <a:buNone/>
            </a:pPr>
            <a:r>
              <a:rPr lang="ru-RU" sz="3200" dirty="0" smtClean="0"/>
              <a:t>                           * 2 =</a:t>
            </a:r>
          </a:p>
          <a:p>
            <a:pPr>
              <a:buNone/>
            </a:pPr>
            <a:r>
              <a:rPr lang="ru-RU" sz="3200" dirty="0" smtClean="0"/>
              <a:t>                           - 62 =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b="1" dirty="0" smtClean="0"/>
              <a:t>2 ряд       </a:t>
            </a:r>
            <a:r>
              <a:rPr lang="ru-RU" sz="3600" dirty="0" smtClean="0"/>
              <a:t>72 : 9 = </a:t>
            </a:r>
          </a:p>
          <a:p>
            <a:pPr>
              <a:buNone/>
            </a:pPr>
            <a:r>
              <a:rPr lang="ru-RU" sz="3600" dirty="0" smtClean="0"/>
              <a:t>                  + 12 = </a:t>
            </a:r>
          </a:p>
          <a:p>
            <a:pPr>
              <a:buNone/>
            </a:pPr>
            <a:r>
              <a:rPr lang="ru-RU" sz="3600" dirty="0" smtClean="0"/>
              <a:t>                  * 5 = </a:t>
            </a:r>
          </a:p>
          <a:p>
            <a:pPr>
              <a:buNone/>
            </a:pPr>
            <a:r>
              <a:rPr lang="ru-RU" sz="3600" dirty="0" smtClean="0"/>
              <a:t>                  : 10 = </a:t>
            </a:r>
          </a:p>
          <a:p>
            <a:pPr>
              <a:buNone/>
            </a:pPr>
            <a:r>
              <a:rPr lang="ru-RU" sz="3600" dirty="0" smtClean="0"/>
              <a:t>                  + 58 = </a:t>
            </a:r>
          </a:p>
          <a:p>
            <a:pPr>
              <a:buNone/>
            </a:pPr>
            <a:r>
              <a:rPr lang="ru-RU" sz="3600" dirty="0" smtClean="0"/>
              <a:t>                  - 32 = </a:t>
            </a:r>
          </a:p>
          <a:p>
            <a:pPr>
              <a:buNone/>
            </a:pPr>
            <a:r>
              <a:rPr lang="ru-RU" sz="3600" dirty="0" smtClean="0"/>
              <a:t>                  : 9 = </a:t>
            </a:r>
          </a:p>
          <a:p>
            <a:pPr>
              <a:buNone/>
            </a:pPr>
            <a:r>
              <a:rPr lang="ru-RU" sz="3600" dirty="0" smtClean="0"/>
              <a:t>                  * 12 =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b="1" dirty="0" smtClean="0"/>
              <a:t>3 ряд          </a:t>
            </a:r>
            <a:r>
              <a:rPr lang="ru-RU" sz="3600" dirty="0" smtClean="0"/>
              <a:t>20 * 5 = </a:t>
            </a:r>
          </a:p>
          <a:p>
            <a:pPr>
              <a:buNone/>
            </a:pPr>
            <a:r>
              <a:rPr lang="ru-RU" sz="3600" dirty="0" smtClean="0"/>
              <a:t>                     - 60 = </a:t>
            </a:r>
          </a:p>
          <a:p>
            <a:pPr>
              <a:buNone/>
            </a:pPr>
            <a:r>
              <a:rPr lang="ru-RU" sz="3600" dirty="0" smtClean="0"/>
              <a:t>                     : 8 = </a:t>
            </a:r>
          </a:p>
          <a:p>
            <a:pPr>
              <a:buNone/>
            </a:pPr>
            <a:r>
              <a:rPr lang="ru-RU" sz="3600" dirty="0" smtClean="0"/>
              <a:t>                     + 25 = </a:t>
            </a:r>
          </a:p>
          <a:p>
            <a:pPr>
              <a:buNone/>
            </a:pPr>
            <a:r>
              <a:rPr lang="ru-RU" sz="3600" dirty="0" smtClean="0"/>
              <a:t>                     * 3 = </a:t>
            </a:r>
          </a:p>
          <a:p>
            <a:pPr>
              <a:buNone/>
            </a:pPr>
            <a:r>
              <a:rPr lang="ru-RU" sz="3600" dirty="0" smtClean="0"/>
              <a:t>                     - 15 = </a:t>
            </a:r>
          </a:p>
          <a:p>
            <a:pPr>
              <a:buNone/>
            </a:pPr>
            <a:r>
              <a:rPr lang="ru-RU" sz="3600" dirty="0" smtClean="0"/>
              <a:t>                     : 25 = </a:t>
            </a:r>
          </a:p>
          <a:p>
            <a:pPr>
              <a:buNone/>
            </a:pPr>
            <a:r>
              <a:rPr lang="ru-RU" sz="3600" dirty="0" smtClean="0"/>
              <a:t>                     * 11 =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ru-RU" dirty="0" smtClean="0"/>
              <a:t> этап. «Бег с прицелом»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Здесь важно выполнить задание быстро и правильно. Карточка даётся одна на весь ряд. На ней 8 примеров, каждому ученику – по одному примеру. Карточка выдаётся ученикам первой парты. Они переписывают себе в тетрадь пример, решают его, записывают результат на карточке и передают карточку дальше. Вторая парта решает следующие примеры и т.д. Каждый правильный ответ приносит команде </a:t>
            </a:r>
            <a:r>
              <a:rPr lang="en-US" sz="2800" dirty="0" smtClean="0"/>
              <a:t>2 </a:t>
            </a:r>
            <a:r>
              <a:rPr lang="ru-RU" sz="2800" dirty="0" smtClean="0"/>
              <a:t>очка.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1237 – 159 = </a:t>
            </a:r>
            <a:r>
              <a:rPr lang="ru-RU" dirty="0" smtClean="0">
                <a:solidFill>
                  <a:srgbClr val="FF0000"/>
                </a:solidFill>
              </a:rPr>
              <a:t>10</a:t>
            </a:r>
            <a:r>
              <a:rPr lang="en-US" dirty="0" smtClean="0">
                <a:solidFill>
                  <a:srgbClr val="FF0000"/>
                </a:solidFill>
              </a:rPr>
              <a:t>7</a:t>
            </a:r>
            <a:r>
              <a:rPr lang="ru-RU" dirty="0" smtClean="0">
                <a:solidFill>
                  <a:srgbClr val="FF0000"/>
                </a:solidFill>
              </a:rPr>
              <a:t>8</a:t>
            </a:r>
            <a:r>
              <a:rPr lang="ru-RU" dirty="0" smtClean="0"/>
              <a:t>;</a:t>
            </a:r>
          </a:p>
          <a:p>
            <a:r>
              <a:rPr lang="ru-RU" dirty="0" smtClean="0"/>
              <a:t>2) 1189 + 1250 = </a:t>
            </a:r>
            <a:r>
              <a:rPr lang="ru-RU" dirty="0" smtClean="0">
                <a:solidFill>
                  <a:srgbClr val="FF0000"/>
                </a:solidFill>
              </a:rPr>
              <a:t>2439</a:t>
            </a:r>
            <a:r>
              <a:rPr lang="ru-RU" dirty="0" smtClean="0"/>
              <a:t>;</a:t>
            </a:r>
          </a:p>
          <a:p>
            <a:r>
              <a:rPr lang="ru-RU" dirty="0" smtClean="0"/>
              <a:t>3) 76 * 81 = </a:t>
            </a:r>
            <a:r>
              <a:rPr lang="ru-RU" dirty="0" smtClean="0">
                <a:solidFill>
                  <a:srgbClr val="FF0000"/>
                </a:solidFill>
              </a:rPr>
              <a:t>6154</a:t>
            </a:r>
            <a:r>
              <a:rPr lang="ru-RU" dirty="0" smtClean="0"/>
              <a:t>;</a:t>
            </a:r>
          </a:p>
          <a:p>
            <a:r>
              <a:rPr lang="ru-RU" dirty="0" smtClean="0"/>
              <a:t>4) 216 : 12 = </a:t>
            </a:r>
            <a:r>
              <a:rPr lang="ru-RU" dirty="0" smtClean="0">
                <a:solidFill>
                  <a:srgbClr val="FF0000"/>
                </a:solidFill>
              </a:rPr>
              <a:t>18</a:t>
            </a:r>
            <a:r>
              <a:rPr lang="ru-RU" dirty="0" smtClean="0"/>
              <a:t>;</a:t>
            </a:r>
          </a:p>
          <a:p>
            <a:r>
              <a:rPr lang="ru-RU" dirty="0" smtClean="0"/>
              <a:t>5) 5307 + 3001 = </a:t>
            </a:r>
            <a:r>
              <a:rPr lang="ru-RU" dirty="0" smtClean="0">
                <a:solidFill>
                  <a:srgbClr val="FF0000"/>
                </a:solidFill>
              </a:rPr>
              <a:t>8308</a:t>
            </a:r>
            <a:r>
              <a:rPr lang="ru-RU" dirty="0" smtClean="0"/>
              <a:t>;</a:t>
            </a:r>
          </a:p>
          <a:p>
            <a:r>
              <a:rPr lang="ru-RU" dirty="0" smtClean="0"/>
              <a:t>6) 3000-981 = </a:t>
            </a:r>
            <a:r>
              <a:rPr lang="ru-RU" dirty="0" smtClean="0">
                <a:solidFill>
                  <a:srgbClr val="FF0000"/>
                </a:solidFill>
              </a:rPr>
              <a:t>2019</a:t>
            </a:r>
            <a:r>
              <a:rPr lang="ru-RU" dirty="0" smtClean="0"/>
              <a:t>;</a:t>
            </a:r>
          </a:p>
          <a:p>
            <a:r>
              <a:rPr lang="ru-RU" dirty="0" smtClean="0"/>
              <a:t>7) 64 * 23 = </a:t>
            </a:r>
            <a:r>
              <a:rPr lang="ru-RU" dirty="0" smtClean="0">
                <a:solidFill>
                  <a:srgbClr val="FF0000"/>
                </a:solidFill>
              </a:rPr>
              <a:t>1472</a:t>
            </a:r>
            <a:r>
              <a:rPr lang="ru-RU" dirty="0" smtClean="0"/>
              <a:t>;</a:t>
            </a:r>
          </a:p>
          <a:p>
            <a:r>
              <a:rPr lang="ru-RU" dirty="0" smtClean="0"/>
              <a:t>8) 8517 : 17 = </a:t>
            </a:r>
            <a:r>
              <a:rPr lang="ru-RU" dirty="0" smtClean="0">
                <a:solidFill>
                  <a:srgbClr val="FF0000"/>
                </a:solidFill>
              </a:rPr>
              <a:t>501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</a:t>
            </a:r>
            <a:r>
              <a:rPr lang="ru-RU" dirty="0" smtClean="0"/>
              <a:t> этап. «Кто сильнее?»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3786214"/>
          </a:xfrm>
        </p:spPr>
        <p:txBody>
          <a:bodyPr/>
          <a:lstStyle/>
          <a:p>
            <a:r>
              <a:rPr lang="ru-RU" dirty="0" smtClean="0"/>
              <a:t>На олимпийских играх проверяется, кто сильнее, с помощью штанги. Кто тяжелее поднимает груз, тот и сильней. На нашей олимпиаде сильнее будет тот, кто решит задачу более высокой сложности. Каждый ряд делится на две команды. Каждой команде дается 5 задач разной сложности. Какой сложности задачу решать, команды будут выбирать сами. Первая, вторая и третья задачи оцениваются по 3 очка, четвертая – 4 очка, пятая – 5 очков.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929222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 smtClean="0"/>
              <a:t>1) Туристы шли пешком 3 часа и прошли расстояние в 8 раз меньшее, чем проехали на электричке. С какой скоростью шли туристы, если на электричке они проехали 96 км?</a:t>
            </a:r>
          </a:p>
          <a:p>
            <a:endParaRPr lang="ru-RU" sz="2900" dirty="0" smtClean="0"/>
          </a:p>
          <a:p>
            <a:r>
              <a:rPr lang="ru-RU" sz="2900" dirty="0" smtClean="0"/>
              <a:t>2) У Кролика было несколько горшочков с мёдом. После того, как к нему пришли в гости Вини Пух и Пяточек, которые принесли ещё 4 горшочка с медом, а потом с ели 9 горшочка с мёдом, у Кролика осталось 15 горшочка с медом. Сколько горшочков с мёдом было у Кролика первоначально?</a:t>
            </a:r>
          </a:p>
          <a:p>
            <a:pPr>
              <a:buNone/>
            </a:pPr>
            <a:endParaRPr lang="ru-RU" sz="2900" dirty="0" smtClean="0"/>
          </a:p>
          <a:p>
            <a:r>
              <a:rPr lang="ru-RU" sz="2900" dirty="0" smtClean="0"/>
              <a:t>3) Гномы прорыли 15 м шахты. До обеда они прорыли в 4 раза больше, чем после обеда. Сколько метров шахты прорыли гномы после обеда?</a:t>
            </a:r>
          </a:p>
          <a:p>
            <a:endParaRPr lang="ru-RU" sz="2900" dirty="0" smtClean="0"/>
          </a:p>
          <a:p>
            <a:r>
              <a:rPr lang="ru-RU" sz="2900" dirty="0" smtClean="0"/>
              <a:t>4) Смесь конфет, состоящая из 3 частей карамели и 5 частей ирисок, имеет массу 480 граммов. Сколько граммов ирисок в этой смеси?</a:t>
            </a:r>
          </a:p>
          <a:p>
            <a:endParaRPr lang="ru-RU" sz="2900" dirty="0" smtClean="0"/>
          </a:p>
          <a:p>
            <a:r>
              <a:rPr lang="ru-RU" sz="2900" dirty="0" smtClean="0"/>
              <a:t>5) В первый бидон налили масла в 5 раз меньше, чем во второй. Сколько литров масла налили в каждый бидон, если во второй налили на 32 литра больше масла, чем в первый?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Краткое решение задач и 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/>
          <a:lstStyle/>
          <a:p>
            <a:r>
              <a:rPr lang="ru-RU" sz="2800" dirty="0" smtClean="0"/>
              <a:t>1) 96:8=12 (км) – расстояние прошли пешком;    </a:t>
            </a:r>
          </a:p>
          <a:p>
            <a:pPr>
              <a:buNone/>
            </a:pPr>
            <a:r>
              <a:rPr lang="ru-RU" sz="2800" dirty="0" smtClean="0"/>
              <a:t>       12:3=4(км/ч) – скорость, с которой туристы шли пешком.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    Ответ: 4 км/ч.</a:t>
            </a:r>
          </a:p>
          <a:p>
            <a:r>
              <a:rPr lang="ru-RU" sz="2800" dirty="0" smtClean="0"/>
              <a:t>2) Пусть </a:t>
            </a:r>
            <a:r>
              <a:rPr lang="ru-RU" sz="2800" dirty="0" err="1" smtClean="0"/>
              <a:t>х</a:t>
            </a:r>
            <a:r>
              <a:rPr lang="ru-RU" sz="2800" dirty="0" smtClean="0"/>
              <a:t> горшочков у Кролика было первоначально.</a:t>
            </a:r>
          </a:p>
          <a:p>
            <a:pPr>
              <a:buNone/>
            </a:pPr>
            <a:r>
              <a:rPr lang="ru-RU" sz="2800" dirty="0" smtClean="0"/>
              <a:t>       (х+4)-9=15;    х+4=15+9;       х+4=24;    </a:t>
            </a:r>
            <a:r>
              <a:rPr lang="ru-RU" sz="2800" dirty="0" err="1" smtClean="0"/>
              <a:t>х=</a:t>
            </a:r>
            <a:r>
              <a:rPr lang="ru-RU" sz="2800" dirty="0" smtClean="0"/>
              <a:t> 24-4;    х=20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     Ответ: 20 горшочков.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820</Words>
  <PresentationFormat>Экран 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Урок-олимпиада по теме «Действия с натуральными числами»</vt:lpstr>
      <vt:lpstr> 1 этап. Разминка – устная работа.</vt:lpstr>
      <vt:lpstr>Слайд 3</vt:lpstr>
      <vt:lpstr>Слайд 4</vt:lpstr>
      <vt:lpstr>2 этап. «Бег с прицелом»</vt:lpstr>
      <vt:lpstr>Ответы:</vt:lpstr>
      <vt:lpstr>3 этап. «Кто сильнее?»</vt:lpstr>
      <vt:lpstr>Задачи:</vt:lpstr>
      <vt:lpstr>Краткое решение задач и ответы</vt:lpstr>
      <vt:lpstr>Слайд 10</vt:lpstr>
      <vt:lpstr>Слайд 11</vt:lpstr>
      <vt:lpstr>4 этап. «Кто быстрее?»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Урок-олимпиада по теме «Действия с натуральными числами»</dc:title>
  <cp:lastModifiedBy>NIK</cp:lastModifiedBy>
  <cp:revision>23</cp:revision>
  <dcterms:modified xsi:type="dcterms:W3CDTF">2011-12-05T16:24:42Z</dcterms:modified>
</cp:coreProperties>
</file>