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71" r:id="rId13"/>
    <p:sldId id="266" r:id="rId14"/>
    <p:sldId id="267" r:id="rId15"/>
    <p:sldId id="269" r:id="rId16"/>
    <p:sldId id="268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91156F5-D11E-4527-93BB-FA573B6C4D7E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9AC3903-11A1-4749-885D-A0CCC19DBE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7ADEA96-5959-4668-821C-A7329D765A3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8A4749-7194-49A9-9BE4-F1F26E55D96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584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1083185-373B-4F67-BFA8-6E3E3375E0B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40778DB-4438-45A2-94D5-513372AE00E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993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B409345-9366-4F5D-BB6F-6FBFF76CA9B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EE98958-DC41-4D6D-9D5D-830E42C0306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40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4C8C2E5-567B-4547-B650-CE880A44638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608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5186300-5DB4-4783-AAE2-9624E1678E5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210CC21-C69F-45C4-84D3-D807E73BE14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40B946F-7EF6-477F-91C0-8A3428BE910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111435A-A66A-44B6-8A4D-D8D17706756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3261FB2-968F-4E17-857F-2D3D7D55C48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90FCDC9-AD54-41B9-AB85-8366778D79B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46251A9-FCFF-4B6C-A9E7-DF63664ECE4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E3769F6-E980-43AE-BEDD-39FDB8C000C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315DFC5-7F14-4CB5-8F43-4EFCC576713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8E21C89-9B22-466C-BDEC-625367BCF928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DF5684-A7BC-4C88-A8F9-18753FD829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3B198-4F27-410A-95F4-F8123070DE44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D592C-33FE-4299-A066-703F72E34F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0C623-1912-42C2-AD1E-4815B4C6136C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5A3EE-CE6D-4154-9AD7-3B87386D4E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ADE43-74E1-46D5-9040-C5A0F084E66A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F840E-5BEC-47DE-8EF6-E648B09326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49B6603-01E7-4948-AE81-3FFC05C590B5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72807C3-C7DF-439C-9780-31584BA8D5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6AA79-7F2D-43BD-A596-ED02523A39F8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A075E-60D2-4BF7-AC7F-83EAA74A01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D321B71-9FAD-4602-8650-CE073C4F0E09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86B18DB-BC08-4B41-BCE1-264064B2DC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8E2FA-8561-4643-AA07-390CF177F25A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788B8-B1B4-4397-A9E5-84569D1837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EB4D969-4593-4D8D-B599-C6C0AAC1AB19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1A7EDC7-717B-4B42-A731-675DFF07CD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DA70CE-34EE-44A0-A4EA-E68809D14B37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6BD302-23FA-4B97-AC7B-CF8140E9AB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4FE44F-22BD-4124-ADD0-CA622B61E1CA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AC8390-F444-4826-867C-6B665C1FC1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C1DFB6C-C2EA-4583-A71C-E65EFA1044CB}" type="datetimeFigureOut">
              <a:rPr lang="ru-RU"/>
              <a:pPr>
                <a:defRPr/>
              </a:pPr>
              <a:t>07.01.2012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A99613D7-DE44-4C75-A70F-554CB4FDF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5" r:id="rId2"/>
    <p:sldLayoutId id="2147483757" r:id="rId3"/>
    <p:sldLayoutId id="2147483754" r:id="rId4"/>
    <p:sldLayoutId id="2147483758" r:id="rId5"/>
    <p:sldLayoutId id="2147483753" r:id="rId6"/>
    <p:sldLayoutId id="2147483759" r:id="rId7"/>
    <p:sldLayoutId id="2147483760" r:id="rId8"/>
    <p:sldLayoutId id="2147483761" r:id="rId9"/>
    <p:sldLayoutId id="2147483752" r:id="rId10"/>
    <p:sldLayoutId id="214748375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                  </a:t>
            </a:r>
            <a:r>
              <a:rPr lang="ru-RU" sz="9600" dirty="0" smtClean="0">
                <a:solidFill>
                  <a:schemeClr val="tx2">
                    <a:satMod val="130000"/>
                  </a:schemeClr>
                </a:solidFill>
              </a:rPr>
              <a:t>эскиз</a:t>
            </a:r>
            <a:endParaRPr lang="ru-RU" sz="9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1925" y="5229225"/>
            <a:ext cx="7407275" cy="143986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Подготовила учитель черчения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                                                        </a:t>
            </a:r>
            <a:r>
              <a:rPr lang="ru-RU" dirty="0" err="1" smtClean="0"/>
              <a:t>Вагизова</a:t>
            </a:r>
            <a:r>
              <a:rPr lang="ru-RU" dirty="0" smtClean="0"/>
              <a:t> Л.К.</a:t>
            </a:r>
            <a:endParaRPr lang="ru-RU" dirty="0"/>
          </a:p>
        </p:txBody>
      </p:sp>
      <p:pic>
        <p:nvPicPr>
          <p:cNvPr id="14339" name="Picture 2" descr="H:\Эскиз\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39975" y="1557338"/>
            <a:ext cx="4619625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350" y="333375"/>
            <a:ext cx="7497763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Проверьте себя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Что называется эскизом?</a:t>
            </a:r>
          </a:p>
          <a:p>
            <a:r>
              <a:rPr lang="ru-RU" smtClean="0"/>
              <a:t>В каких случаях пользуются эскизом?</a:t>
            </a:r>
          </a:p>
          <a:p>
            <a:r>
              <a:rPr lang="ru-RU" smtClean="0"/>
              <a:t>Раскройте шаги алгоритма выполнения эскиза.</a:t>
            </a:r>
          </a:p>
          <a:p>
            <a:r>
              <a:rPr lang="ru-RU" smtClean="0"/>
              <a:t>В чем различия алгоритмов выполнения эскиза и чертежа? Сравните их.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Вставьте в определения пропущенные слова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000" dirty="0" smtClean="0"/>
              <a:t>_______________ детали, выполненный по правилам прямоугольного ________________ от руки в глазомерном масштабе, называется __________.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000" dirty="0" smtClean="0"/>
              <a:t>Изображение выполненное на фронтальной плоскости проекций, называется ___________ ___________.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3000" dirty="0" smtClean="0"/>
              <a:t>Для выполнения вида сбоку деталь рассматривают ___________, а изображение выполняют ___________ от главного вида.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взаимопроверка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чертеж, проецирование, эскизом.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видом спереди.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 слева, справа.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Оценка: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Правильно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оценка «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оценка «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оценка «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Задание: </a:t>
            </a:r>
            <a: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  <a:t>по наглядному изображению </a:t>
            </a:r>
            <a:b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  <a:t>выполните ее эскиз. Нанесите размеры.</a:t>
            </a:r>
            <a:endParaRPr lang="ru-RU" sz="3100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38914" name="Picture 3" descr="H:\Эскиз\рис. 16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7175" y="2492375"/>
            <a:ext cx="5257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5" name="Picture 4" descr="H:\Эскиз\рис. 165 (б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700213"/>
            <a:ext cx="428625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42988" y="5373688"/>
            <a:ext cx="13684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Gill Sans MT" pitchFamily="34" charset="0"/>
              </a:rPr>
              <a:t>I </a:t>
            </a:r>
            <a:r>
              <a:rPr lang="ru-RU" sz="3600">
                <a:latin typeface="Corbel" pitchFamily="34" charset="0"/>
              </a:rPr>
              <a:t>вар.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372225" y="1989138"/>
            <a:ext cx="13620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latin typeface="Gill Sans MT" pitchFamily="34" charset="0"/>
              </a:rPr>
              <a:t>II </a:t>
            </a:r>
            <a:r>
              <a:rPr lang="ru-RU" sz="3600">
                <a:latin typeface="Corbel" pitchFamily="34" charset="0"/>
              </a:rPr>
              <a:t>вар.</a:t>
            </a:r>
          </a:p>
        </p:txBody>
      </p:sp>
      <p:pic>
        <p:nvPicPr>
          <p:cNvPr id="38918" name="Picture 4" descr="H:\Эскиз\рис. 165 (б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628775"/>
            <a:ext cx="428625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Домашнее задание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096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П.18. 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задание стр.121. в тетрадях.</a:t>
            </a:r>
          </a:p>
          <a:p>
            <a:pPr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 По рис. 155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Список литературы: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Черчение: Учебник для 7-8 </a:t>
            </a:r>
            <a:r>
              <a:rPr lang="ru-RU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общеобразовательных учреждений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Ботвинников А.Д. – М.: Просвещение, 2000.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Черчение: Учебник для учащихся средних общеобразовательных учреждений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Под ред. </a:t>
            </a:r>
            <a:r>
              <a:rPr lang="ru-RU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Проф.Н.Г.Преображенской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М.:Вентана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Граф,2004.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4317" y="2967335"/>
            <a:ext cx="789536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Цель: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1125538"/>
            <a:ext cx="7499350" cy="5122862"/>
          </a:xfrm>
        </p:spPr>
        <p:txBody>
          <a:bodyPr>
            <a:norm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4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получить знания об эскизе и узнать порядок выполнения </a:t>
            </a:r>
            <a:r>
              <a:rPr lang="ru-RU" sz="4400" dirty="0" smtClean="0">
                <a:solidFill>
                  <a:schemeClr val="bg2">
                    <a:lumMod val="50000"/>
                  </a:schemeClr>
                </a:solidFill>
              </a:rPr>
              <a:t>эскиза;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16387" name="Picture 2" descr="H:\Эскиз\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2981325"/>
            <a:ext cx="5267325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Эскиз -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rgbClr val="FF0000"/>
                </a:solidFill>
              </a:rPr>
              <a:t>Чертеж детали, выполненный по правилам прямоугольного проецирования от руки и в глазомерном масштабе.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solidFill>
                  <a:srgbClr val="C00000"/>
                </a:solidFill>
              </a:rPr>
              <a:t>Назначение эскиза.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При необходимости срочно изготовить сломавшуюся деталь выполняют ее изображение, но от руки и без точного соблюдения масштаба.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Алгоритм выполнения эскиза: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20482" name="Picture 2" descr="H:\Эскиз\1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051050" y="2781300"/>
            <a:ext cx="5492750" cy="3587750"/>
          </a:xfr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92275" y="1700213"/>
            <a:ext cx="684053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Corbel" pitchFamily="34" charset="0"/>
              </a:rPr>
              <a:t>1. Определение рабочего поля и композиции формата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58075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Алгоритм выполнения эскиза: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22530" name="Picture 2" descr="H:\Эскиз\2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835150" y="2868613"/>
            <a:ext cx="5775325" cy="3989387"/>
          </a:xfr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92275" y="1700213"/>
            <a:ext cx="6624638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orbel" pitchFamily="34" charset="0"/>
              </a:rPr>
              <a:t>2. Изображение в глазомерном масштабе габаритных прямоугольников видов детали, проведение осей симметрии;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Алгоритм выполнения эскиза: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24578" name="Picture 2" descr="H:\Эскиз\3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403350" y="2960688"/>
            <a:ext cx="5513388" cy="3897312"/>
          </a:xfr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76375" y="1628775"/>
            <a:ext cx="655161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orbel" pitchFamily="34" charset="0"/>
              </a:rPr>
              <a:t>3. Последовательное выполнение видимых очертаний детали на главном и остальных видах;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Алгоритм выполнения эскиза: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26626" name="Picture 2" descr="H:\Эскиз\4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476375" y="3082925"/>
            <a:ext cx="5478463" cy="3775075"/>
          </a:xfr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92275" y="1700213"/>
            <a:ext cx="648017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orbel" pitchFamily="34" charset="0"/>
              </a:rPr>
              <a:t>4. Последовательное изображение невидимых очертаний детали на главном и остальных видах;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Алгоритм выполнения эскиза: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28674" name="Picture 3" descr="H:\Эскиз\7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411413" y="3141663"/>
            <a:ext cx="5256212" cy="3716337"/>
          </a:xfrm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692275" y="1341438"/>
            <a:ext cx="66960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orbel" pitchFamily="34" charset="0"/>
              </a:rPr>
              <a:t>5. Нанесение на чертеже выносных и размерных линий по длине, высоте  и ширине детали.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Алгоритм выполнения эскиза: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30722" name="Picture 2" descr="H:\Эскиз\рис. 159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 l="45670" t="761"/>
          <a:stretch>
            <a:fillRect/>
          </a:stretch>
        </p:blipFill>
        <p:spPr>
          <a:xfrm>
            <a:off x="2268538" y="2924175"/>
            <a:ext cx="5553075" cy="3933825"/>
          </a:xfrm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619250" y="1773238"/>
            <a:ext cx="71294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Corbel" pitchFamily="34" charset="0"/>
              </a:rPr>
              <a:t>6. Простановка размерных чисел, обводка эскиза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163</TotalTime>
  <Words>277</Words>
  <Application>Microsoft Office PowerPoint</Application>
  <PresentationFormat>Экран (4:3)</PresentationFormat>
  <Paragraphs>66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16</vt:i4>
      </vt:variant>
    </vt:vector>
  </HeadingPairs>
  <TitlesOfParts>
    <vt:vector size="30" baseType="lpstr">
      <vt:lpstr>Corbel</vt:lpstr>
      <vt:lpstr>Arial</vt:lpstr>
      <vt:lpstr>Wingdings 2</vt:lpstr>
      <vt:lpstr>Verdana</vt:lpstr>
      <vt:lpstr>Calibri</vt:lpstr>
      <vt:lpstr>Gill Sans MT</vt:lpstr>
      <vt:lpstr>Times New Roman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                  эскиз</vt:lpstr>
      <vt:lpstr>Цель:</vt:lpstr>
      <vt:lpstr>Эскиз -</vt:lpstr>
      <vt:lpstr>Алгоритм выполнения эскиза:</vt:lpstr>
      <vt:lpstr>Алгоритм выполнения эскиза:</vt:lpstr>
      <vt:lpstr>Алгоритм выполнения эскиза:</vt:lpstr>
      <vt:lpstr>Алгоритм выполнения эскиза:</vt:lpstr>
      <vt:lpstr>Алгоритм выполнения эскиза:</vt:lpstr>
      <vt:lpstr>Алгоритм выполнения эскиза:</vt:lpstr>
      <vt:lpstr>Проверьте себя</vt:lpstr>
      <vt:lpstr>Вставьте в определения пропущенные слова</vt:lpstr>
      <vt:lpstr>взаимопроверка</vt:lpstr>
      <vt:lpstr>Задание: по наглядному изображению  выполните ее эскиз. Нанесите размеры.</vt:lpstr>
      <vt:lpstr>Домашнее задание</vt:lpstr>
      <vt:lpstr>Список литературы: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эскиз</dc:title>
  <dc:creator>Рафа</dc:creator>
  <cp:lastModifiedBy>USER</cp:lastModifiedBy>
  <cp:revision>18</cp:revision>
  <dcterms:created xsi:type="dcterms:W3CDTF">2010-11-20T11:28:03Z</dcterms:created>
  <dcterms:modified xsi:type="dcterms:W3CDTF">2012-01-06T21:07:00Z</dcterms:modified>
</cp:coreProperties>
</file>