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66" r:id="rId4"/>
    <p:sldId id="258" r:id="rId5"/>
    <p:sldId id="267" r:id="rId6"/>
    <p:sldId id="259" r:id="rId7"/>
    <p:sldId id="268" r:id="rId8"/>
    <p:sldId id="309" r:id="rId9"/>
    <p:sldId id="270" r:id="rId10"/>
    <p:sldId id="278" r:id="rId11"/>
    <p:sldId id="305" r:id="rId12"/>
    <p:sldId id="306" r:id="rId13"/>
    <p:sldId id="308" r:id="rId14"/>
    <p:sldId id="260" r:id="rId15"/>
    <p:sldId id="261" r:id="rId16"/>
    <p:sldId id="264" r:id="rId17"/>
    <p:sldId id="265" r:id="rId18"/>
    <p:sldId id="271" r:id="rId19"/>
    <p:sldId id="272" r:id="rId20"/>
    <p:sldId id="273" r:id="rId21"/>
    <p:sldId id="290" r:id="rId22"/>
    <p:sldId id="277" r:id="rId23"/>
    <p:sldId id="294" r:id="rId24"/>
    <p:sldId id="275" r:id="rId25"/>
    <p:sldId id="276" r:id="rId26"/>
    <p:sldId id="288" r:id="rId27"/>
    <p:sldId id="289" r:id="rId28"/>
    <p:sldId id="285" r:id="rId29"/>
    <p:sldId id="286" r:id="rId30"/>
    <p:sldId id="298" r:id="rId31"/>
    <p:sldId id="299" r:id="rId32"/>
    <p:sldId id="300" r:id="rId33"/>
    <p:sldId id="296" r:id="rId34"/>
    <p:sldId id="301" r:id="rId35"/>
    <p:sldId id="302" r:id="rId36"/>
    <p:sldId id="303" r:id="rId37"/>
    <p:sldId id="304" r:id="rId38"/>
    <p:sldId id="310" r:id="rId39"/>
    <p:sldId id="311" r:id="rId40"/>
    <p:sldId id="312" r:id="rId41"/>
    <p:sldId id="313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D6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50" autoAdjust="0"/>
    <p:restoredTop sz="94660"/>
  </p:normalViewPr>
  <p:slideViewPr>
    <p:cSldViewPr>
      <p:cViewPr varScale="1">
        <p:scale>
          <a:sx n="74" d="100"/>
          <a:sy n="74" d="100"/>
        </p:scale>
        <p:origin x="-9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A9623-E28C-4C9E-BE9C-8EF3A2D25F99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1A1D8-ED39-4319-AA3A-0DB97AF4CC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1A1D8-ED39-4319-AA3A-0DB97AF4CCEB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1A1D8-ED39-4319-AA3A-0DB97AF4CCEB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9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822D2-D6C9-4808-BE03-ACD60BBD1DCB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D7C83-1940-42F9-B9D1-E27611E38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727335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Признаки равенства треугольников. Высота, медиана, биссектриса треугольника. Равнобедренный треугольник и его свойства.</a:t>
            </a:r>
            <a:br>
              <a:rPr lang="ru-RU" sz="4000" dirty="0" smtClean="0"/>
            </a:br>
            <a:r>
              <a:rPr lang="ru-RU" sz="4000" dirty="0" smtClean="0"/>
              <a:t>(Обобщающий урок)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7 </a:t>
            </a:r>
            <a:r>
              <a:rPr lang="ru-RU" dirty="0" smtClean="0"/>
              <a:t>класс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000" dirty="0" smtClean="0"/>
              <a:t>Учитель математики ГОУ СОШ № 824,  г. Москвы </a:t>
            </a:r>
            <a:br>
              <a:rPr lang="ru-RU" sz="2000" dirty="0" smtClean="0"/>
            </a:br>
            <a:r>
              <a:rPr lang="ru-RU" sz="2000" dirty="0" smtClean="0"/>
              <a:t>Руденко Галина Михайловна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ТЕОРЕМА: В равнобедренном треугольнике биссектриса, проведенная к основанию,  является медианой и высотой (аналогично </a:t>
            </a:r>
            <a:br>
              <a:rPr lang="ru-RU" sz="3200" dirty="0" smtClean="0"/>
            </a:br>
            <a:r>
              <a:rPr lang="ru-RU" sz="3200" dirty="0" smtClean="0"/>
              <a:t>для медианы и высоты)</a:t>
            </a:r>
            <a:endParaRPr lang="ru-RU" sz="3200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285984" y="2428868"/>
            <a:ext cx="3929090" cy="3071834"/>
          </a:xfrm>
          <a:prstGeom prst="triangl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0"/>
            <a:endCxn id="5" idx="3"/>
          </p:cNvCxnSpPr>
          <p:nvPr/>
        </p:nvCxnSpPr>
        <p:spPr>
          <a:xfrm rot="16200000" flipH="1">
            <a:off x="2714612" y="3964785"/>
            <a:ext cx="30718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Дуга 5"/>
          <p:cNvSpPr/>
          <p:nvPr/>
        </p:nvSpPr>
        <p:spPr>
          <a:xfrm rot="8869995">
            <a:off x="3757538" y="2628051"/>
            <a:ext cx="658349" cy="61895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7381547">
            <a:off x="4110199" y="2706926"/>
            <a:ext cx="658349" cy="61895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3250397" y="5464983"/>
            <a:ext cx="21431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4964909" y="5464983"/>
            <a:ext cx="21431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214678" y="3857628"/>
            <a:ext cx="142876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143504" y="3857628"/>
            <a:ext cx="142876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143240" y="4000504"/>
            <a:ext cx="142876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5214942" y="4000504"/>
            <a:ext cx="142876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200" dirty="0" smtClean="0"/>
              <a:t>Первый признак равенства треугольников (по двум соответственным сторонам и углу между ними)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714884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643042" y="2285992"/>
            <a:ext cx="2571768" cy="2928958"/>
          </a:xfrm>
          <a:prstGeom prst="triangle">
            <a:avLst/>
          </a:prstGeom>
          <a:solidFill>
            <a:schemeClr val="bg1"/>
          </a:solidFill>
          <a:ln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429256" y="2285992"/>
            <a:ext cx="2571768" cy="2928958"/>
          </a:xfrm>
          <a:prstGeom prst="triangle">
            <a:avLst/>
          </a:prstGeom>
          <a:solidFill>
            <a:schemeClr val="bg1"/>
          </a:solidFill>
          <a:ln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234798">
            <a:off x="1463952" y="4892106"/>
            <a:ext cx="628648" cy="642942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>
            <a:off x="5214942" y="4857760"/>
            <a:ext cx="700086" cy="714380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14546" y="3714752"/>
            <a:ext cx="142876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000760" y="3786190"/>
            <a:ext cx="142876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2750331" y="5179231"/>
            <a:ext cx="214314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2822563" y="5178437"/>
            <a:ext cx="214314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6537339" y="5178437"/>
            <a:ext cx="214314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6607983" y="5179231"/>
            <a:ext cx="214314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428728" y="535782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143372" y="5286388"/>
            <a:ext cx="452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286380" y="5286388"/>
            <a:ext cx="38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А₁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 flipH="1">
            <a:off x="7929586" y="521495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В₁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215074" y="2143116"/>
            <a:ext cx="435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Второй признак равенства треугольников (по стороне и двум прилежащим углам)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1142976" y="2571744"/>
            <a:ext cx="1857388" cy="171451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000232" y="3429000"/>
            <a:ext cx="1857388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214414" y="4357694"/>
            <a:ext cx="1714512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357686" y="4286256"/>
            <a:ext cx="1714512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5144298" y="3356768"/>
            <a:ext cx="1857388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286248" y="2500306"/>
            <a:ext cx="1857388" cy="171451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57488" y="4357694"/>
            <a:ext cx="29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</a:t>
            </a:r>
            <a:endParaRPr lang="ru-RU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3000364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36" name="Дуга 35"/>
          <p:cNvSpPr/>
          <p:nvPr/>
        </p:nvSpPr>
        <p:spPr>
          <a:xfrm rot="198978">
            <a:off x="1214414" y="4071942"/>
            <a:ext cx="557210" cy="500066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272402">
            <a:off x="4357686" y="4000504"/>
            <a:ext cx="557210" cy="500066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0017322">
            <a:off x="2613840" y="2549598"/>
            <a:ext cx="485772" cy="428628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10017322">
            <a:off x="5757112" y="2478160"/>
            <a:ext cx="485772" cy="428628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6200000" flipH="1">
            <a:off x="2071670" y="3357562"/>
            <a:ext cx="71438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H="1">
            <a:off x="5143504" y="3357562"/>
            <a:ext cx="71438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000100" y="4429132"/>
            <a:ext cx="460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4214810" y="4357694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А₁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6072198" y="435769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В₁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6143636" y="2143116"/>
            <a:ext cx="364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С₁</a:t>
            </a:r>
            <a:endParaRPr lang="ru-RU" dirty="0"/>
          </a:p>
        </p:txBody>
      </p:sp>
      <p:sp>
        <p:nvSpPr>
          <p:cNvPr id="49" name="Дуга 48"/>
          <p:cNvSpPr/>
          <p:nvPr/>
        </p:nvSpPr>
        <p:spPr>
          <a:xfrm rot="9193338">
            <a:off x="2469252" y="2472654"/>
            <a:ext cx="667487" cy="655320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 rot="9193338">
            <a:off x="5612525" y="2401216"/>
            <a:ext cx="667487" cy="655320"/>
          </a:xfrm>
          <a:prstGeom prst="arc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rot="10800000" flipV="1">
            <a:off x="1000100" y="3214686"/>
            <a:ext cx="2714644" cy="221457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1000100" y="5357826"/>
            <a:ext cx="3571900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3071802" y="3857628"/>
            <a:ext cx="2143140" cy="85725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929190" y="5286388"/>
            <a:ext cx="3571900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7000892" y="3786190"/>
            <a:ext cx="2143140" cy="85725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4929190" y="3143248"/>
            <a:ext cx="2714644" cy="221457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5786" y="5500702"/>
            <a:ext cx="327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714744" y="29289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357686" y="5429264"/>
            <a:ext cx="256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929190" y="5429264"/>
            <a:ext cx="399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А₁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643834" y="285749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В₁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429652" y="542926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с₁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71472" y="428604"/>
            <a:ext cx="8429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Третий признак равенства треугольников </a:t>
            </a:r>
          </a:p>
          <a:p>
            <a:r>
              <a:rPr lang="ru-RU" sz="3600" dirty="0" smtClean="0"/>
              <a:t>( по     трем     сторонам)</a:t>
            </a:r>
            <a:endParaRPr lang="ru-RU" sz="3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2500298" y="4071942"/>
            <a:ext cx="142876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6357950" y="4071942"/>
            <a:ext cx="142876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786844" y="5357032"/>
            <a:ext cx="285752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6715934" y="5285594"/>
            <a:ext cx="285752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2929720" y="5357032"/>
            <a:ext cx="285752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6858810" y="5285594"/>
            <a:ext cx="285752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4000496" y="4143380"/>
            <a:ext cx="214314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4071934" y="4286256"/>
            <a:ext cx="214314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7929586" y="4071942"/>
            <a:ext cx="214314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4000496" y="4214818"/>
            <a:ext cx="214314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7929586" y="4143380"/>
            <a:ext cx="214314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8001024" y="4214818"/>
            <a:ext cx="214314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86568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Задача № 1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143932" cy="5286412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ru-RU" dirty="0" smtClean="0"/>
              <a:t>Доказать, что если медиана треугольника совпадает с его высотой, то треугольник равнобедренный.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В                      Дано:  </a:t>
            </a:r>
            <a:r>
              <a:rPr lang="el-GR" dirty="0" smtClean="0"/>
              <a:t>Δ</a:t>
            </a:r>
            <a:r>
              <a:rPr lang="ru-RU" dirty="0" smtClean="0"/>
              <a:t>АВС,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ВМ— медиана, высота.</a:t>
            </a:r>
          </a:p>
          <a:p>
            <a:pPr>
              <a:buNone/>
            </a:pPr>
            <a:r>
              <a:rPr lang="ru-RU" dirty="0" smtClean="0"/>
              <a:t>                                      Доказать: АВ=ВС</a:t>
            </a:r>
          </a:p>
          <a:p>
            <a:pPr>
              <a:buNone/>
            </a:pPr>
            <a:r>
              <a:rPr lang="ru-RU" dirty="0" smtClean="0"/>
              <a:t>                                </a:t>
            </a:r>
          </a:p>
          <a:p>
            <a:pPr>
              <a:buNone/>
            </a:pPr>
            <a:r>
              <a:rPr lang="ru-RU" dirty="0" smtClean="0"/>
              <a:t>  А                                 С                     </a:t>
            </a:r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000100" y="2857496"/>
            <a:ext cx="2857520" cy="2786082"/>
          </a:xfrm>
          <a:prstGeom prst="triangl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0"/>
          </p:cNvCxnSpPr>
          <p:nvPr/>
        </p:nvCxnSpPr>
        <p:spPr>
          <a:xfrm rot="16200000" flipH="1">
            <a:off x="1035819" y="4250537"/>
            <a:ext cx="278608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14546" y="571501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00882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Доказательство: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1. Рассмотрим  </a:t>
            </a:r>
            <a:r>
              <a:rPr lang="el-GR" dirty="0" smtClean="0"/>
              <a:t>Δ</a:t>
            </a:r>
            <a:r>
              <a:rPr lang="ru-RU" dirty="0" smtClean="0"/>
              <a:t>АВМ и </a:t>
            </a:r>
            <a:r>
              <a:rPr lang="el-GR" dirty="0" smtClean="0"/>
              <a:t>Δ</a:t>
            </a:r>
            <a:r>
              <a:rPr lang="ru-RU" dirty="0" smtClean="0"/>
              <a:t>СВМ:</a:t>
            </a:r>
          </a:p>
          <a:p>
            <a:pPr>
              <a:buNone/>
            </a:pPr>
            <a:r>
              <a:rPr lang="ru-RU" dirty="0" smtClean="0"/>
              <a:t>   т.к. ВМ—общая сторона,  </a:t>
            </a:r>
            <a:r>
              <a:rPr lang="ru-RU" dirty="0" smtClean="0">
                <a:latin typeface="Times New Roman"/>
                <a:cs typeface="Times New Roman"/>
              </a:rPr>
              <a:t>∆</a:t>
            </a:r>
            <a:r>
              <a:rPr lang="ru-RU" dirty="0" smtClean="0"/>
              <a:t>АМВ = </a:t>
            </a:r>
            <a:r>
              <a:rPr lang="ru-RU" dirty="0" smtClean="0">
                <a:latin typeface="Times New Roman"/>
                <a:cs typeface="Times New Roman"/>
              </a:rPr>
              <a:t>∆</a:t>
            </a:r>
            <a:r>
              <a:rPr lang="ru-RU" dirty="0" smtClean="0"/>
              <a:t>СМВ = 90⁰ (ВМ—высота),  сторона  АМ  треугольника АВМ равна стороне  СМ треугольника  СВМ ( ВМ — медиана)</a:t>
            </a:r>
          </a:p>
          <a:p>
            <a:pPr>
              <a:buNone/>
            </a:pPr>
            <a:r>
              <a:rPr lang="ru-RU" dirty="0" smtClean="0"/>
              <a:t>    Следовательно, </a:t>
            </a:r>
            <a:r>
              <a:rPr lang="el-GR" dirty="0" smtClean="0"/>
              <a:t>Δ</a:t>
            </a:r>
            <a:r>
              <a:rPr lang="ru-RU" dirty="0" smtClean="0"/>
              <a:t>АВМ= </a:t>
            </a:r>
            <a:r>
              <a:rPr lang="el-GR" dirty="0" smtClean="0"/>
              <a:t>Δ</a:t>
            </a:r>
            <a:r>
              <a:rPr lang="ru-RU" dirty="0" smtClean="0"/>
              <a:t>СВМ по первому признаку равенства треугольников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16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Задача № 2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Отрезки КМ и </a:t>
            </a:r>
            <a:r>
              <a:rPr lang="en-US" dirty="0" smtClean="0"/>
              <a:t>LN </a:t>
            </a:r>
            <a:r>
              <a:rPr lang="ru-RU" dirty="0" smtClean="0"/>
              <a:t>пересекаются в точке О—середине этих отрезков. 1</a:t>
            </a:r>
            <a:r>
              <a:rPr lang="en-US" dirty="0" smtClean="0"/>
              <a:t>)</a:t>
            </a:r>
            <a:r>
              <a:rPr lang="ru-RU" dirty="0" smtClean="0"/>
              <a:t> Доказать, что треугольник </a:t>
            </a:r>
            <a:r>
              <a:rPr lang="en-US" dirty="0" smtClean="0"/>
              <a:t> KOL </a:t>
            </a:r>
            <a:r>
              <a:rPr lang="ru-RU" dirty="0" smtClean="0"/>
              <a:t>равен треугольнику </a:t>
            </a:r>
            <a:r>
              <a:rPr lang="en-US" dirty="0" smtClean="0"/>
              <a:t>MON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2) Найти </a:t>
            </a:r>
            <a:r>
              <a:rPr lang="en-US" dirty="0" smtClean="0"/>
              <a:t>KL</a:t>
            </a:r>
            <a:r>
              <a:rPr lang="ru-RU" dirty="0" smtClean="0"/>
              <a:t>, если </a:t>
            </a:r>
            <a:r>
              <a:rPr lang="en-US" dirty="0" smtClean="0"/>
              <a:t>NM </a:t>
            </a:r>
            <a:r>
              <a:rPr lang="ru-RU" dirty="0" smtClean="0"/>
              <a:t>= 12 см.</a:t>
            </a:r>
          </a:p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00100" y="4143380"/>
            <a:ext cx="3929090" cy="164307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643042" y="4286256"/>
            <a:ext cx="2500330" cy="135732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571472" y="4572008"/>
            <a:ext cx="1500198" cy="64294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3786182" y="4643446"/>
            <a:ext cx="1500198" cy="78581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14810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000628" y="571501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14348" y="3857628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285852" y="571501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714612" y="435769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  </a:t>
            </a:r>
            <a:r>
              <a:rPr lang="ru-RU" dirty="0" smtClean="0"/>
              <a:t>Дано: </a:t>
            </a:r>
            <a:r>
              <a:rPr lang="en-US" dirty="0" smtClean="0"/>
              <a:t>KM∩NL </a:t>
            </a:r>
            <a:r>
              <a:rPr lang="ru-RU" dirty="0" smtClean="0"/>
              <a:t>в т. О,</a:t>
            </a:r>
          </a:p>
          <a:p>
            <a:pPr>
              <a:buNone/>
            </a:pPr>
            <a:r>
              <a:rPr lang="ru-RU" dirty="0" smtClean="0"/>
              <a:t>                                            КО=ОМ, </a:t>
            </a:r>
            <a:r>
              <a:rPr lang="en-US" dirty="0" smtClean="0"/>
              <a:t>LO=ON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                     1) Доказать, что  </a:t>
            </a:r>
            <a:r>
              <a:rPr lang="el-GR" dirty="0" smtClean="0"/>
              <a:t>Δ</a:t>
            </a:r>
            <a:r>
              <a:rPr lang="en-US" dirty="0" smtClean="0"/>
              <a:t>KOL=</a:t>
            </a:r>
            <a:r>
              <a:rPr lang="el-GR" dirty="0" smtClean="0"/>
              <a:t>Δ</a:t>
            </a:r>
            <a:r>
              <a:rPr lang="en-US" dirty="0" smtClean="0"/>
              <a:t>MON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ru-RU" dirty="0" smtClean="0"/>
              <a:t> </a:t>
            </a:r>
            <a:r>
              <a:rPr lang="en-US" dirty="0" smtClean="0"/>
              <a:t>2) </a:t>
            </a:r>
            <a:r>
              <a:rPr lang="ru-RU" dirty="0" smtClean="0"/>
              <a:t>Найти </a:t>
            </a:r>
            <a:r>
              <a:rPr lang="en-US" dirty="0" smtClean="0"/>
              <a:t>KL</a:t>
            </a:r>
            <a:r>
              <a:rPr lang="ru-RU" dirty="0" smtClean="0"/>
              <a:t>, если </a:t>
            </a:r>
            <a:r>
              <a:rPr lang="en-US" dirty="0" smtClean="0"/>
              <a:t> NM=12 </a:t>
            </a:r>
            <a:r>
              <a:rPr lang="ru-RU" dirty="0" smtClean="0"/>
              <a:t>см.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7215238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1) Доказательство: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Так как </a:t>
            </a:r>
            <a:r>
              <a:rPr lang="en-US" dirty="0" smtClean="0"/>
              <a:t>KO=OM, LO=ON — </a:t>
            </a:r>
            <a:r>
              <a:rPr lang="ru-RU" dirty="0" smtClean="0"/>
              <a:t>по условию задачи, а </a:t>
            </a:r>
            <a:r>
              <a:rPr lang="ru-RU" dirty="0" smtClean="0">
                <a:latin typeface="Times New Roman"/>
                <a:cs typeface="Times New Roman"/>
              </a:rPr>
              <a:t>∆</a:t>
            </a:r>
            <a:r>
              <a:rPr lang="en-US" dirty="0" smtClean="0"/>
              <a:t>KOL = </a:t>
            </a:r>
            <a:r>
              <a:rPr lang="en-US" dirty="0" smtClean="0">
                <a:latin typeface="Times New Roman"/>
                <a:cs typeface="Times New Roman"/>
              </a:rPr>
              <a:t>∆</a:t>
            </a:r>
            <a:r>
              <a:rPr lang="en-US" dirty="0" smtClean="0"/>
              <a:t>MON — </a:t>
            </a:r>
            <a:r>
              <a:rPr lang="ru-RU" dirty="0" smtClean="0"/>
              <a:t>как вертикальные углы, следовательно,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el-GR" dirty="0" smtClean="0">
                <a:latin typeface="Times New Roman"/>
                <a:cs typeface="Times New Roman"/>
              </a:rPr>
              <a:t>∆</a:t>
            </a:r>
            <a:r>
              <a:rPr lang="en-US" dirty="0" smtClean="0"/>
              <a:t>KOL=</a:t>
            </a:r>
            <a:r>
              <a:rPr lang="el-GR" dirty="0" smtClean="0">
                <a:latin typeface="Times New Roman"/>
                <a:cs typeface="Times New Roman"/>
              </a:rPr>
              <a:t>∆</a:t>
            </a:r>
            <a:r>
              <a:rPr lang="en-US" dirty="0" smtClean="0"/>
              <a:t>NOM </a:t>
            </a:r>
            <a:r>
              <a:rPr lang="ru-RU" dirty="0" smtClean="0"/>
              <a:t>по первому</a:t>
            </a:r>
            <a:r>
              <a:rPr lang="en-US" dirty="0" smtClean="0"/>
              <a:t> </a:t>
            </a:r>
            <a:r>
              <a:rPr lang="ru-RU" dirty="0" smtClean="0"/>
              <a:t>признаку равенства треугольников ( по двум сторонам и углу между ними)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</a:t>
            </a:r>
            <a:r>
              <a:rPr lang="ru-RU" sz="3600" dirty="0" smtClean="0"/>
              <a:t>2)  Решение: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Так как треугольники </a:t>
            </a:r>
            <a:r>
              <a:rPr lang="en-US" dirty="0" smtClean="0"/>
              <a:t>KOL </a:t>
            </a:r>
            <a:r>
              <a:rPr lang="ru-RU" dirty="0" smtClean="0"/>
              <a:t>и</a:t>
            </a:r>
            <a:r>
              <a:rPr lang="en-US" dirty="0" smtClean="0"/>
              <a:t>  NOM</a:t>
            </a:r>
            <a:r>
              <a:rPr lang="ru-RU" dirty="0" smtClean="0"/>
              <a:t> равны, следовательно, равны и соответствующие стороны и соответствующие углы этих треугольников. Значит  К</a:t>
            </a:r>
            <a:r>
              <a:rPr lang="en-US" dirty="0" smtClean="0"/>
              <a:t>L= NM = 12 </a:t>
            </a:r>
            <a:r>
              <a:rPr lang="ru-RU" dirty="0" smtClean="0"/>
              <a:t>см.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Ответ: 12 см.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Медиана треугольника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Медианой треугольника называют отрезок, соединяющий вершину треугольника с серединой противолежащей стороны.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28596" y="3071810"/>
            <a:ext cx="4286280" cy="2428892"/>
          </a:xfrm>
          <a:prstGeom prst="triangle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 rot="16200000" flipH="1">
            <a:off x="1357290" y="4286256"/>
            <a:ext cx="242889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1571604" y="5500702"/>
            <a:ext cx="142876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286910" y="5499908"/>
            <a:ext cx="142876" cy="158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186502" cy="1060472"/>
          </a:xfrm>
        </p:spPr>
        <p:txBody>
          <a:bodyPr>
            <a:noAutofit/>
          </a:bodyPr>
          <a:lstStyle/>
          <a:p>
            <a:r>
              <a:rPr lang="ru-RU" sz="3600" dirty="0" smtClean="0"/>
              <a:t>Задача №3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Точки </a:t>
            </a:r>
            <a:r>
              <a:rPr lang="en-US" dirty="0" smtClean="0"/>
              <a:t> </a:t>
            </a:r>
            <a:r>
              <a:rPr lang="ru-RU" dirty="0" smtClean="0"/>
              <a:t>М и Р лежат по одну сторону от прямой а. Перпендикуляры МН и РК к прямой,  равны. Точка О— середина отрезка НК.</a:t>
            </a:r>
          </a:p>
          <a:p>
            <a:pPr>
              <a:buNone/>
            </a:pPr>
            <a:r>
              <a:rPr lang="ru-RU" dirty="0" smtClean="0"/>
              <a:t>   1) Доказать, что </a:t>
            </a:r>
            <a:r>
              <a:rPr lang="ru-RU" dirty="0" smtClean="0">
                <a:latin typeface="Times New Roman"/>
                <a:cs typeface="Times New Roman"/>
              </a:rPr>
              <a:t>∆</a:t>
            </a:r>
            <a:r>
              <a:rPr lang="ru-RU" dirty="0" smtClean="0"/>
              <a:t>ОМР= </a:t>
            </a:r>
            <a:r>
              <a:rPr lang="ru-RU" dirty="0" smtClean="0">
                <a:latin typeface="Times New Roman"/>
                <a:cs typeface="Times New Roman"/>
              </a:rPr>
              <a:t>∆</a:t>
            </a:r>
            <a:r>
              <a:rPr lang="ru-RU" dirty="0" smtClean="0"/>
              <a:t>ОРМ.</a:t>
            </a:r>
          </a:p>
          <a:p>
            <a:pPr>
              <a:buNone/>
            </a:pPr>
            <a:r>
              <a:rPr lang="ru-RU" dirty="0" smtClean="0"/>
              <a:t>   2) Найти &lt;НОМ, если &lt;МОР= 110⁰.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642910" y="3000372"/>
            <a:ext cx="428628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642910" y="1928802"/>
            <a:ext cx="2143140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714480" y="857232"/>
            <a:ext cx="221457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2857488" y="1928802"/>
            <a:ext cx="2143140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2321703" y="1393017"/>
            <a:ext cx="2143140" cy="107157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V="1">
            <a:off x="1214414" y="1357298"/>
            <a:ext cx="2143140" cy="114300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7224" y="264318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428728" y="5000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857620" y="50004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714612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786182" y="31432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571604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929058" y="2857496"/>
            <a:ext cx="142876" cy="1428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714480" y="2857496"/>
            <a:ext cx="142876" cy="1428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2143108" y="3000372"/>
            <a:ext cx="14287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3357554" y="3000372"/>
            <a:ext cx="14287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Полилиния 26"/>
          <p:cNvSpPr/>
          <p:nvPr/>
        </p:nvSpPr>
        <p:spPr>
          <a:xfrm>
            <a:off x="2714612" y="2714620"/>
            <a:ext cx="249382" cy="45719"/>
          </a:xfrm>
          <a:custGeom>
            <a:avLst/>
            <a:gdLst>
              <a:gd name="connsiteX0" fmla="*/ 0 w 249382"/>
              <a:gd name="connsiteY0" fmla="*/ 0 h 0"/>
              <a:gd name="connsiteX1" fmla="*/ 240146 w 249382"/>
              <a:gd name="connsiteY1" fmla="*/ 0 h 0"/>
              <a:gd name="connsiteX2" fmla="*/ 249382 w 249382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382">
                <a:moveTo>
                  <a:pt x="0" y="0"/>
                </a:moveTo>
                <a:lnTo>
                  <a:pt x="240146" y="0"/>
                </a:lnTo>
                <a:lnTo>
                  <a:pt x="249382" y="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571736" y="221455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110⁰</a:t>
            </a:r>
            <a:endParaRPr lang="ru-RU" dirty="0"/>
          </a:p>
        </p:txBody>
      </p:sp>
      <p:grpSp>
        <p:nvGrpSpPr>
          <p:cNvPr id="32" name="Группа 31"/>
          <p:cNvGrpSpPr/>
          <p:nvPr/>
        </p:nvGrpSpPr>
        <p:grpSpPr>
          <a:xfrm rot="5400000">
            <a:off x="3929058" y="1928802"/>
            <a:ext cx="71438" cy="214314"/>
            <a:chOff x="3428992" y="4000504"/>
            <a:chExt cx="73026" cy="142876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3358348" y="4071148"/>
              <a:ext cx="142876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3429786" y="4071148"/>
              <a:ext cx="142876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5" name="Группа 34"/>
          <p:cNvGrpSpPr/>
          <p:nvPr/>
        </p:nvGrpSpPr>
        <p:grpSpPr>
          <a:xfrm rot="5400000">
            <a:off x="1714480" y="1928802"/>
            <a:ext cx="71438" cy="214314"/>
            <a:chOff x="3428992" y="4000504"/>
            <a:chExt cx="73026" cy="142876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 rot="5400000">
              <a:off x="3358348" y="4071148"/>
              <a:ext cx="142876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3429786" y="4071148"/>
              <a:ext cx="142876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4572000" y="500042"/>
            <a:ext cx="40719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800" dirty="0" smtClean="0"/>
              <a:t>Дано: МН     а, РК  </a:t>
            </a:r>
            <a:r>
              <a:rPr lang="en-US" sz="2800" dirty="0" smtClean="0"/>
              <a:t>a</a:t>
            </a:r>
            <a:r>
              <a:rPr lang="ru-RU" sz="2800" dirty="0" smtClean="0"/>
              <a:t>, МН = РК, </a:t>
            </a:r>
            <a:r>
              <a:rPr lang="en-US" sz="2800" dirty="0" smtClean="0"/>
              <a:t>&lt;</a:t>
            </a:r>
            <a:r>
              <a:rPr lang="ru-RU" sz="2800" dirty="0" smtClean="0"/>
              <a:t>МОР = 110 ⁰ .</a:t>
            </a:r>
          </a:p>
          <a:p>
            <a:pPr>
              <a:buNone/>
            </a:pPr>
            <a:r>
              <a:rPr lang="ru-RU" sz="2800" dirty="0" smtClean="0"/>
              <a:t>1) Доказать, что &lt;ОМР=&lt;ОРМ.</a:t>
            </a:r>
          </a:p>
          <a:p>
            <a:pPr>
              <a:buNone/>
            </a:pPr>
            <a:r>
              <a:rPr lang="ru-RU" sz="2800" dirty="0" smtClean="0"/>
              <a:t>2) Найти &lt;МОН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grpSp>
        <p:nvGrpSpPr>
          <p:cNvPr id="45" name="Группа 44"/>
          <p:cNvGrpSpPr/>
          <p:nvPr/>
        </p:nvGrpSpPr>
        <p:grpSpPr>
          <a:xfrm>
            <a:off x="6215074" y="571480"/>
            <a:ext cx="214314" cy="285752"/>
            <a:chOff x="5643570" y="2714620"/>
            <a:chExt cx="285752" cy="287340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rot="5400000" flipH="1" flipV="1">
              <a:off x="5645141" y="2855925"/>
              <a:ext cx="28419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10800000">
              <a:off x="5643570" y="3000372"/>
              <a:ext cx="285752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15064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Решение: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1. Рассмотрим </a:t>
            </a:r>
            <a:r>
              <a:rPr lang="el-GR" dirty="0" smtClean="0"/>
              <a:t>Δ</a:t>
            </a:r>
            <a:r>
              <a:rPr lang="ru-RU" dirty="0" smtClean="0"/>
              <a:t>МОН и </a:t>
            </a:r>
            <a:r>
              <a:rPr lang="el-GR" dirty="0" smtClean="0"/>
              <a:t>Δ</a:t>
            </a:r>
            <a:r>
              <a:rPr lang="ru-RU" dirty="0" smtClean="0"/>
              <a:t>РОК: МН=РК, НО=ОК— по условию задачи, </a:t>
            </a:r>
          </a:p>
          <a:p>
            <a:pPr>
              <a:buNone/>
            </a:pPr>
            <a:r>
              <a:rPr lang="ru-RU" dirty="0" smtClean="0"/>
              <a:t>&lt;МНО = &lt;РКО=90⁰, т. к. МН и РК—перпендикуляры к прямой а. Следовательно, </a:t>
            </a:r>
            <a:r>
              <a:rPr lang="el-GR" dirty="0" smtClean="0"/>
              <a:t>Δ</a:t>
            </a:r>
            <a:r>
              <a:rPr lang="ru-RU" dirty="0" smtClean="0"/>
              <a:t>МОН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l-GR" dirty="0" smtClean="0"/>
              <a:t>Δ</a:t>
            </a:r>
            <a:r>
              <a:rPr lang="ru-RU" dirty="0" smtClean="0"/>
              <a:t>РОК — по первому признаку равенства треугольников.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42852"/>
            <a:ext cx="835824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smtClean="0"/>
              <a:t>Значит,  МО=ОР, т.е. треугольник МОР— равнобедренный. А у равнобедренного треугольника углы при основании равны ( по теореме). Значит &lt;ОМР=&lt;ОРМ.</a:t>
            </a:r>
          </a:p>
          <a:p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2.  Так как </a:t>
            </a:r>
            <a:r>
              <a:rPr lang="el-GR" sz="3200" dirty="0" smtClean="0"/>
              <a:t>Δ</a:t>
            </a:r>
            <a:r>
              <a:rPr lang="ru-RU" sz="3200" dirty="0" smtClean="0"/>
              <a:t>МОН = </a:t>
            </a:r>
            <a:r>
              <a:rPr lang="el-GR" sz="3200" dirty="0" smtClean="0"/>
              <a:t>Δ</a:t>
            </a:r>
            <a:r>
              <a:rPr lang="ru-RU" sz="3200" dirty="0" smtClean="0"/>
              <a:t>РОК, то &lt;МОН = &lt;РОК.</a:t>
            </a:r>
          </a:p>
          <a:p>
            <a:pPr>
              <a:buNone/>
            </a:pPr>
            <a:r>
              <a:rPr lang="ru-RU" sz="3200" dirty="0" smtClean="0"/>
              <a:t>Следовательно, &lt;МОН= (180⁰- 110⁰):2=35⁰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Ответ : 35⁰</a:t>
            </a:r>
          </a:p>
          <a:p>
            <a:endParaRPr lang="ru-RU" sz="3200" dirty="0" smtClean="0"/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9378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Задача №4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 равнобедренном треугольнике АВС с основанием ВС= 20 см, отрезок  АМ—медиана. Угол ВАС равен 74⁰. Найти &lt;ВАМ,</a:t>
            </a:r>
          </a:p>
          <a:p>
            <a:pPr>
              <a:buNone/>
            </a:pPr>
            <a:r>
              <a:rPr lang="ru-RU" dirty="0" smtClean="0"/>
              <a:t>    &lt;ВМА, отрезок ВМ.</a:t>
            </a:r>
          </a:p>
          <a:p>
            <a:pPr>
              <a:buNone/>
            </a:pPr>
            <a:r>
              <a:rPr lang="ru-RU" dirty="0" smtClean="0"/>
              <a:t>                              А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357422" y="4071942"/>
            <a:ext cx="2571768" cy="214314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 rot="16200000" flipH="1">
            <a:off x="2571736" y="5143512"/>
            <a:ext cx="214314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00628" y="6000768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000232" y="607220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428992" y="628652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86568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Решение: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1.Так как медиана равнобедренного треугольника, проведенная к основанию, является высотой и биссектрисой, следовательно,  АМ—биссектриса, высота. Значит</a:t>
            </a:r>
            <a:r>
              <a:rPr lang="ru-RU" smtClean="0"/>
              <a:t>, &lt;ВАМ=74</a:t>
            </a:r>
            <a:r>
              <a:rPr lang="ru-RU" dirty="0" smtClean="0"/>
              <a:t>⁰ : 2 = 37⁰, </a:t>
            </a:r>
            <a:r>
              <a:rPr lang="ru-RU" smtClean="0"/>
              <a:t>а &lt;ВМА </a:t>
            </a:r>
            <a:r>
              <a:rPr lang="ru-RU" dirty="0" smtClean="0"/>
              <a:t>= 90⁰.</a:t>
            </a:r>
          </a:p>
          <a:p>
            <a:pPr>
              <a:buNone/>
            </a:pPr>
            <a:r>
              <a:rPr lang="ru-RU" dirty="0" smtClean="0"/>
              <a:t>   АМ—медиана , по условию задачи, следовательно, ВМ= ВС:2= 20:2= 10 см.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ОТВЕТ: 37⁰, 90⁰, 10 см.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29444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Задача № 5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Два отрезка СВ  и ТР пересекаются в точке О  так, что  она является серединой отрезка СВ,  углы ОВР и ОСТ равны.</a:t>
            </a:r>
          </a:p>
          <a:p>
            <a:pPr>
              <a:buNone/>
            </a:pPr>
            <a:r>
              <a:rPr lang="ru-RU" dirty="0" smtClean="0"/>
              <a:t>    1) Докажите, что треугольник ТСО равен треугольнику РВО. 2) Найдите  ОР, если ОТ=15 см.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428728" y="4500570"/>
            <a:ext cx="4143404" cy="171451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428728" y="5286388"/>
            <a:ext cx="4143404" cy="14287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035819" y="5822173"/>
            <a:ext cx="78581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5179223" y="4893479"/>
            <a:ext cx="78581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85786" y="5000636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643570" y="514351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643570" y="421481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214414" y="621508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Т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214678" y="4857760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15196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Решение: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1) Так как СО=ВО, углы ОСТ и ОВР равны (по условию задачи),  угол ТОС равен углу ВОР (вертикальные углы),  следовательно,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el-GR" dirty="0" smtClean="0"/>
              <a:t>Δ</a:t>
            </a:r>
            <a:r>
              <a:rPr lang="ru-RU" dirty="0" smtClean="0"/>
              <a:t>ТСО=</a:t>
            </a:r>
            <a:r>
              <a:rPr lang="el-GR" dirty="0" smtClean="0"/>
              <a:t>Δ</a:t>
            </a:r>
            <a:r>
              <a:rPr lang="ru-RU" dirty="0" smtClean="0"/>
              <a:t>РВО — по второму признаку равенства треугольников (по стороне и двум прилежащим углам).</a:t>
            </a:r>
          </a:p>
          <a:p>
            <a:pPr>
              <a:buNone/>
            </a:pPr>
            <a:r>
              <a:rPr lang="ru-RU" dirty="0" smtClean="0"/>
              <a:t>   2)  Из равенства треугольников следует, что ОР=ОТ= 15 см.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Ответ: 15 см.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15064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Задача № 6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Равные  отрезки АС и В</a:t>
            </a:r>
            <a:r>
              <a:rPr lang="en-US" dirty="0" smtClean="0"/>
              <a:t>D</a:t>
            </a:r>
            <a:r>
              <a:rPr lang="ru-RU" dirty="0" smtClean="0"/>
              <a:t>  пересекаются в точке О так, что АВ= С</a:t>
            </a:r>
            <a:r>
              <a:rPr lang="en-US" dirty="0" smtClean="0"/>
              <a:t>D</a:t>
            </a:r>
            <a:r>
              <a:rPr lang="ru-RU" dirty="0" smtClean="0"/>
              <a:t>. Докажите, что  углы СА</a:t>
            </a:r>
            <a:r>
              <a:rPr lang="en-US" dirty="0" smtClean="0"/>
              <a:t>D</a:t>
            </a:r>
            <a:r>
              <a:rPr lang="ru-RU" dirty="0" smtClean="0"/>
              <a:t>  и В</a:t>
            </a:r>
            <a:r>
              <a:rPr lang="en-US" dirty="0" smtClean="0"/>
              <a:t>D</a:t>
            </a:r>
            <a:r>
              <a:rPr lang="ru-RU" dirty="0" smtClean="0"/>
              <a:t>А равны.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928662" y="3857628"/>
            <a:ext cx="2857520" cy="242889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285852" y="3857628"/>
            <a:ext cx="2571768" cy="228601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107189" y="4893479"/>
            <a:ext cx="2428892" cy="35719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V="1">
            <a:off x="2678893" y="4964917"/>
            <a:ext cx="2286016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29058" y="5929330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929058" y="3500438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928662" y="621508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214546" y="421481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</a:t>
            </a:r>
            <a:endParaRPr lang="ru-RU" sz="24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928662" y="6143644"/>
            <a:ext cx="2928958" cy="14287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1000100" y="5000636"/>
            <a:ext cx="21431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3714744" y="4929198"/>
            <a:ext cx="21431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58006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000" dirty="0" smtClean="0"/>
              <a:t>Решение: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Рассмотрим треугольники АВ</a:t>
            </a:r>
            <a:r>
              <a:rPr lang="en-US" dirty="0" smtClean="0"/>
              <a:t>D</a:t>
            </a:r>
            <a:r>
              <a:rPr lang="ru-RU" dirty="0" smtClean="0"/>
              <a:t> и </a:t>
            </a:r>
            <a:r>
              <a:rPr lang="en-US" dirty="0" smtClean="0"/>
              <a:t>D</a:t>
            </a:r>
            <a:r>
              <a:rPr lang="ru-RU" dirty="0" smtClean="0"/>
              <a:t>СА:</a:t>
            </a:r>
          </a:p>
          <a:p>
            <a:pPr>
              <a:buNone/>
            </a:pPr>
            <a:r>
              <a:rPr lang="ru-RU" dirty="0" smtClean="0"/>
              <a:t>    АВ=С</a:t>
            </a:r>
            <a:r>
              <a:rPr lang="en-US" dirty="0" smtClean="0"/>
              <a:t>D</a:t>
            </a:r>
            <a:r>
              <a:rPr lang="ru-RU" dirty="0" smtClean="0"/>
              <a:t>, АС=В</a:t>
            </a:r>
            <a:r>
              <a:rPr lang="en-US" dirty="0" smtClean="0"/>
              <a:t>D</a:t>
            </a:r>
            <a:r>
              <a:rPr lang="ru-RU" dirty="0" smtClean="0"/>
              <a:t> — по условию задачи, </a:t>
            </a:r>
          </a:p>
          <a:p>
            <a:pPr>
              <a:buNone/>
            </a:pPr>
            <a:r>
              <a:rPr lang="ru-RU" dirty="0" smtClean="0"/>
              <a:t>    А</a:t>
            </a:r>
            <a:r>
              <a:rPr lang="en-US" dirty="0" smtClean="0"/>
              <a:t>D</a:t>
            </a:r>
            <a:r>
              <a:rPr lang="ru-RU" dirty="0" smtClean="0"/>
              <a:t>— общая сторона, следовательно, треугольники равны по третьему признаку равенства треугольников ( по трем сторонам). Значит, углы СА</a:t>
            </a:r>
            <a:r>
              <a:rPr lang="en-US" dirty="0" smtClean="0"/>
              <a:t>D</a:t>
            </a:r>
            <a:r>
              <a:rPr lang="ru-RU" dirty="0" smtClean="0"/>
              <a:t> и В</a:t>
            </a:r>
            <a:r>
              <a:rPr lang="en-US" dirty="0" smtClean="0"/>
              <a:t>D</a:t>
            </a:r>
            <a:r>
              <a:rPr lang="ru-RU" dirty="0" smtClean="0"/>
              <a:t>А равны.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Любой треугольник имеет три медианы.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Медианы треугольника пересекаются</a:t>
            </a:r>
          </a:p>
          <a:p>
            <a:pPr>
              <a:buNone/>
            </a:pPr>
            <a:r>
              <a:rPr lang="ru-RU" dirty="0" smtClean="0"/>
              <a:t>                                                в одной  точке.</a:t>
            </a:r>
          </a:p>
          <a:p>
            <a:pPr>
              <a:buNone/>
            </a:pPr>
            <a:endParaRPr lang="ru-RU" dirty="0" smtClean="0"/>
          </a:p>
        </p:txBody>
      </p:sp>
      <p:sp useBgFill="1">
        <p:nvSpPr>
          <p:cNvPr id="4" name="Равнобедренный треугольник 3"/>
          <p:cNvSpPr/>
          <p:nvPr/>
        </p:nvSpPr>
        <p:spPr>
          <a:xfrm>
            <a:off x="1714480" y="1142984"/>
            <a:ext cx="4429156" cy="3214710"/>
          </a:xfrm>
          <a:prstGeom prst="triangle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 rot="16200000" flipH="1">
            <a:off x="2321703" y="2750339"/>
            <a:ext cx="3214710" cy="1588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2"/>
            <a:endCxn id="4" idx="5"/>
          </p:cNvCxnSpPr>
          <p:nvPr/>
        </p:nvCxnSpPr>
        <p:spPr>
          <a:xfrm rot="5400000" flipH="1" flipV="1">
            <a:off x="2571735" y="1893083"/>
            <a:ext cx="1607355" cy="33218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4"/>
            <a:endCxn id="4" idx="1"/>
          </p:cNvCxnSpPr>
          <p:nvPr/>
        </p:nvCxnSpPr>
        <p:spPr>
          <a:xfrm rot="5400000" flipH="1">
            <a:off x="3679025" y="1893084"/>
            <a:ext cx="1607355" cy="33218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785794"/>
            <a:ext cx="742955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       </a:t>
            </a:r>
            <a:r>
              <a:rPr lang="ru-RU" sz="3600" dirty="0" smtClean="0"/>
              <a:t>Задача № 7</a:t>
            </a:r>
          </a:p>
          <a:p>
            <a:endParaRPr lang="ru-RU" dirty="0" smtClean="0"/>
          </a:p>
          <a:p>
            <a:r>
              <a:rPr lang="ru-RU" dirty="0" smtClean="0"/>
              <a:t>  </a:t>
            </a:r>
            <a:r>
              <a:rPr lang="ru-RU" sz="2800" dirty="0" smtClean="0"/>
              <a:t>Дано</a:t>
            </a:r>
            <a:r>
              <a:rPr lang="ru-RU" dirty="0" smtClean="0"/>
              <a:t>:  </a:t>
            </a:r>
            <a:r>
              <a:rPr lang="el-GR" sz="2400" dirty="0" smtClean="0"/>
              <a:t>Δ</a:t>
            </a:r>
            <a:r>
              <a:rPr lang="ru-RU" sz="2800" dirty="0" smtClean="0"/>
              <a:t>АВС</a:t>
            </a:r>
            <a:r>
              <a:rPr lang="el-GR" sz="2400" dirty="0" smtClean="0"/>
              <a:t>—</a:t>
            </a:r>
            <a:r>
              <a:rPr lang="ru-RU" sz="2400" dirty="0" smtClean="0"/>
              <a:t>  </a:t>
            </a:r>
            <a:r>
              <a:rPr lang="ru-RU" sz="2800" dirty="0" smtClean="0"/>
              <a:t>равнобедренный,</a:t>
            </a:r>
            <a:r>
              <a:rPr lang="ru-RU" sz="2400" dirty="0" smtClean="0"/>
              <a:t>  </a:t>
            </a:r>
            <a:r>
              <a:rPr lang="ru-RU" sz="2800" dirty="0" smtClean="0"/>
              <a:t>С</a:t>
            </a:r>
            <a:r>
              <a:rPr lang="en-US" sz="2800" dirty="0" smtClean="0"/>
              <a:t>D</a:t>
            </a:r>
            <a:r>
              <a:rPr lang="ru-RU" sz="2400" dirty="0" smtClean="0"/>
              <a:t> – </a:t>
            </a:r>
            <a:r>
              <a:rPr lang="ru-RU" sz="2800" dirty="0" smtClean="0"/>
              <a:t>медиана,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               </a:t>
            </a:r>
            <a:r>
              <a:rPr lang="ru-RU" sz="2800" dirty="0" smtClean="0"/>
              <a:t>т. М взята на продолжении медианы</a:t>
            </a:r>
            <a:r>
              <a:rPr lang="ru-RU" sz="2400" dirty="0" smtClean="0"/>
              <a:t>.</a:t>
            </a:r>
          </a:p>
          <a:p>
            <a:r>
              <a:rPr lang="ru-RU" sz="2800" dirty="0" smtClean="0"/>
              <a:t> Доказать: </a:t>
            </a:r>
            <a:r>
              <a:rPr lang="el-GR" sz="2800" dirty="0" smtClean="0"/>
              <a:t>Δ</a:t>
            </a:r>
            <a:r>
              <a:rPr lang="ru-RU" sz="2800" dirty="0" smtClean="0"/>
              <a:t>АВМ – равнобедренный.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1857356" y="3857628"/>
            <a:ext cx="2857520" cy="121444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857356" y="5072074"/>
            <a:ext cx="2928958" cy="121444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3536149" y="5036355"/>
            <a:ext cx="2428892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857356" y="5072074"/>
            <a:ext cx="4071966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750595" y="5107793"/>
            <a:ext cx="1214446" cy="114300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4714876" y="3857628"/>
            <a:ext cx="1214446" cy="121444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28728" y="464344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</a:t>
            </a:r>
            <a:endParaRPr lang="ru-RU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4286248" y="450057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857884" y="4572008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</a:t>
            </a:r>
            <a:endParaRPr lang="ru-RU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4643438" y="3357562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4857752" y="621508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3321835" y="4393413"/>
            <a:ext cx="142876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393273" y="5679297"/>
            <a:ext cx="142876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571480"/>
            <a:ext cx="67151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           Доказательство:</a:t>
            </a:r>
          </a:p>
          <a:p>
            <a:endParaRPr lang="ru-RU" sz="3600" dirty="0" smtClean="0"/>
          </a:p>
          <a:p>
            <a:r>
              <a:rPr lang="ru-RU" sz="2800" dirty="0" smtClean="0"/>
              <a:t>     Рассмотрим </a:t>
            </a:r>
            <a:r>
              <a:rPr lang="el-GR" sz="2800" dirty="0" smtClean="0"/>
              <a:t>Δ</a:t>
            </a:r>
            <a:r>
              <a:rPr lang="ru-RU" sz="2800" dirty="0" smtClean="0"/>
              <a:t>АМ</a:t>
            </a:r>
            <a:r>
              <a:rPr lang="en-US" sz="2800" dirty="0" smtClean="0"/>
              <a:t>D</a:t>
            </a:r>
            <a:r>
              <a:rPr lang="ru-RU" sz="2800" dirty="0" smtClean="0"/>
              <a:t> и </a:t>
            </a:r>
            <a:r>
              <a:rPr lang="el-GR" sz="2800" dirty="0" smtClean="0"/>
              <a:t>Δ</a:t>
            </a:r>
            <a:r>
              <a:rPr lang="ru-RU" sz="2800" dirty="0" smtClean="0"/>
              <a:t>ВМ</a:t>
            </a:r>
            <a:r>
              <a:rPr lang="en-US" sz="2800" dirty="0" smtClean="0"/>
              <a:t>D</a:t>
            </a:r>
            <a:r>
              <a:rPr lang="ru-RU" sz="2800" dirty="0" smtClean="0"/>
              <a:t>: т. к.  С</a:t>
            </a:r>
            <a:r>
              <a:rPr lang="en-US" sz="2800" dirty="0" smtClean="0"/>
              <a:t>D</a:t>
            </a:r>
            <a:r>
              <a:rPr lang="ru-RU" sz="2800" dirty="0" smtClean="0"/>
              <a:t>— медиана, значит, С</a:t>
            </a:r>
            <a:r>
              <a:rPr lang="en-US" sz="2800" dirty="0" smtClean="0"/>
              <a:t>D</a:t>
            </a:r>
            <a:r>
              <a:rPr lang="ru-RU" sz="2800" dirty="0" smtClean="0"/>
              <a:t>—высота  (</a:t>
            </a:r>
            <a:r>
              <a:rPr lang="el-GR" sz="2800" dirty="0" smtClean="0"/>
              <a:t>Δ</a:t>
            </a:r>
            <a:r>
              <a:rPr lang="ru-RU" sz="2800" dirty="0" smtClean="0"/>
              <a:t>АВС—равнобедренный), следовательно,  &lt;С</a:t>
            </a:r>
            <a:r>
              <a:rPr lang="en-US" sz="2800" dirty="0" smtClean="0"/>
              <a:t>D</a:t>
            </a:r>
            <a:r>
              <a:rPr lang="ru-RU" sz="2800" dirty="0" smtClean="0"/>
              <a:t>В= &lt;С</a:t>
            </a:r>
            <a:r>
              <a:rPr lang="en-US" sz="2800" dirty="0" smtClean="0"/>
              <a:t>D</a:t>
            </a:r>
            <a:r>
              <a:rPr lang="ru-RU" sz="2800" dirty="0" smtClean="0"/>
              <a:t>А = 90⁰. &lt;В</a:t>
            </a:r>
            <a:r>
              <a:rPr lang="en-US" sz="2800" dirty="0" smtClean="0"/>
              <a:t>D</a:t>
            </a:r>
            <a:r>
              <a:rPr lang="ru-RU" sz="2800" dirty="0" smtClean="0"/>
              <a:t>М + &lt;С</a:t>
            </a:r>
            <a:r>
              <a:rPr lang="en-US" sz="2800" dirty="0" smtClean="0"/>
              <a:t>D</a:t>
            </a:r>
            <a:r>
              <a:rPr lang="ru-RU" sz="2800" dirty="0" smtClean="0"/>
              <a:t>В=180, т.к. они смежные, значит,  &lt;В</a:t>
            </a:r>
            <a:r>
              <a:rPr lang="en-US" sz="2800" dirty="0" smtClean="0"/>
              <a:t>D</a:t>
            </a:r>
            <a:r>
              <a:rPr lang="ru-RU" sz="2800" dirty="0" smtClean="0"/>
              <a:t>М=90⁰.</a:t>
            </a:r>
          </a:p>
          <a:p>
            <a:r>
              <a:rPr lang="en-US" sz="2800" dirty="0" smtClean="0"/>
              <a:t>D</a:t>
            </a:r>
            <a:r>
              <a:rPr lang="ru-RU" sz="2800" dirty="0" smtClean="0"/>
              <a:t>М— общая сторона. Отсюда, </a:t>
            </a:r>
          </a:p>
          <a:p>
            <a:r>
              <a:rPr lang="el-GR" sz="2800" dirty="0" smtClean="0"/>
              <a:t>Δ</a:t>
            </a:r>
            <a:r>
              <a:rPr lang="ru-RU" sz="2800" dirty="0" smtClean="0"/>
              <a:t>АМ</a:t>
            </a:r>
            <a:r>
              <a:rPr lang="en-US" sz="2800" dirty="0" smtClean="0"/>
              <a:t>D</a:t>
            </a:r>
            <a:r>
              <a:rPr lang="ru-RU" sz="2800" dirty="0" smtClean="0"/>
              <a:t> = </a:t>
            </a:r>
            <a:r>
              <a:rPr lang="el-GR" sz="2800" dirty="0" smtClean="0"/>
              <a:t>Δ</a:t>
            </a:r>
            <a:r>
              <a:rPr lang="ru-RU" sz="2800" dirty="0" smtClean="0"/>
              <a:t>ВМ</a:t>
            </a:r>
            <a:r>
              <a:rPr lang="en-US" sz="2800" dirty="0" smtClean="0"/>
              <a:t>D</a:t>
            </a:r>
            <a:r>
              <a:rPr lang="ru-RU" sz="2800" dirty="0" smtClean="0"/>
              <a:t> по первому признаку.</a:t>
            </a:r>
          </a:p>
          <a:p>
            <a:r>
              <a:rPr lang="ru-RU" sz="2800" dirty="0" smtClean="0"/>
              <a:t>Следовательно, АМ=ВМ, а значит, </a:t>
            </a:r>
          </a:p>
          <a:p>
            <a:r>
              <a:rPr lang="el-GR" sz="2800" dirty="0" smtClean="0"/>
              <a:t>Δ</a:t>
            </a:r>
            <a:r>
              <a:rPr lang="ru-RU" sz="2800" dirty="0" smtClean="0"/>
              <a:t>АВМ — равнобедренный.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rot="5400000">
            <a:off x="3286116" y="5643578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571480"/>
            <a:ext cx="735811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         </a:t>
            </a:r>
            <a:r>
              <a:rPr lang="ru-RU" sz="3600" dirty="0" smtClean="0"/>
              <a:t>Задача № 8</a:t>
            </a:r>
          </a:p>
          <a:p>
            <a:endParaRPr lang="ru-RU" sz="2800" dirty="0" smtClean="0"/>
          </a:p>
          <a:p>
            <a:r>
              <a:rPr lang="ru-RU" sz="3200" dirty="0" smtClean="0"/>
              <a:t>В равнобедренном треугольнике АВС с основанием АС медианы АА₁ и СС₁ пересекаются в точке О. Найдите среди образовавшихся треугольников два равных треугольника с общим углом В и докажите их равенство.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rot="5400000">
            <a:off x="1071538" y="2786058"/>
            <a:ext cx="3929090" cy="192882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2071670" y="5643578"/>
            <a:ext cx="3643338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2928926" y="2857496"/>
            <a:ext cx="3857652" cy="171451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57356" y="5786454"/>
            <a:ext cx="389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786446" y="5715016"/>
            <a:ext cx="184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3857619" y="1285860"/>
            <a:ext cx="42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cxnSp>
        <p:nvCxnSpPr>
          <p:cNvPr id="18" name="Прямая соединительная линия 17"/>
          <p:cNvCxnSpPr>
            <a:stCxn id="13" idx="0"/>
            <a:endCxn id="13" idx="0"/>
          </p:cNvCxnSpPr>
          <p:nvPr/>
        </p:nvCxnSpPr>
        <p:spPr>
          <a:xfrm rot="5400000" flipH="1" flipV="1">
            <a:off x="2051933" y="578645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2071670" y="3714752"/>
            <a:ext cx="2786082" cy="200026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0800000">
            <a:off x="3071802" y="3714752"/>
            <a:ext cx="2643206" cy="192882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714744" y="371475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2428860" y="3286124"/>
            <a:ext cx="541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С₁</a:t>
            </a:r>
            <a:endParaRPr lang="ru-RU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4929190" y="3286125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А₁</a:t>
            </a:r>
            <a:endParaRPr lang="ru-RU" sz="28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V="1">
            <a:off x="4500562" y="3071810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286116" y="3071810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Дуга 43"/>
          <p:cNvSpPr/>
          <p:nvPr/>
        </p:nvSpPr>
        <p:spPr>
          <a:xfrm rot="7889061">
            <a:off x="3545715" y="1688336"/>
            <a:ext cx="914400" cy="914400"/>
          </a:xfrm>
          <a:prstGeom prst="arc">
            <a:avLst>
              <a:gd name="adj1" fmla="val 16382371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00109"/>
            <a:ext cx="750099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Решение задач по готовым</a:t>
            </a:r>
          </a:p>
          <a:p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чертежам  </a:t>
            </a:r>
          </a:p>
          <a:p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rot="5400000">
            <a:off x="250001" y="2178835"/>
            <a:ext cx="3714776" cy="164307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857356" y="2214554"/>
            <a:ext cx="3643338" cy="15001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1428728" y="2643182"/>
            <a:ext cx="3000396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1285852" y="4143380"/>
            <a:ext cx="1643074" cy="71438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28926" y="4143380"/>
            <a:ext cx="1500198" cy="64294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14612" y="7143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643438" y="471488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42910" y="47863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2786050" y="4357694"/>
            <a:ext cx="327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32" name="Дуга 31"/>
          <p:cNvSpPr/>
          <p:nvPr/>
        </p:nvSpPr>
        <p:spPr>
          <a:xfrm rot="11177560">
            <a:off x="2728766" y="1526718"/>
            <a:ext cx="500066" cy="28575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5033976">
            <a:off x="2800020" y="1450703"/>
            <a:ext cx="285752" cy="42862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446691">
            <a:off x="2673464" y="3959355"/>
            <a:ext cx="500066" cy="50006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rot="15422237">
            <a:off x="2626144" y="3690325"/>
            <a:ext cx="824311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 rot="434951">
            <a:off x="2411459" y="3768789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15346783">
            <a:off x="2823414" y="3855742"/>
            <a:ext cx="433043" cy="561473"/>
          </a:xfrm>
          <a:prstGeom prst="arc">
            <a:avLst>
              <a:gd name="adj1" fmla="val 16200000"/>
              <a:gd name="adj2" fmla="val 2046770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285984" y="371475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3286116" y="371475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4357686" y="642918"/>
            <a:ext cx="4143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Дано: В</a:t>
            </a:r>
            <a:r>
              <a:rPr lang="en-US" sz="2800" dirty="0" smtClean="0"/>
              <a:t>D</a:t>
            </a:r>
            <a:r>
              <a:rPr lang="ru-RU" sz="2800" dirty="0" smtClean="0"/>
              <a:t>— биссектриса угла АВС, &lt;А</a:t>
            </a:r>
            <a:r>
              <a:rPr lang="en-US" sz="2800" dirty="0" smtClean="0"/>
              <a:t>D</a:t>
            </a:r>
            <a:r>
              <a:rPr lang="ru-RU" sz="2800" dirty="0" smtClean="0"/>
              <a:t>В=&lt;С</a:t>
            </a:r>
            <a:r>
              <a:rPr lang="en-US" sz="2800" dirty="0" smtClean="0"/>
              <a:t>D</a:t>
            </a:r>
            <a:r>
              <a:rPr lang="ru-RU" sz="2800" dirty="0" smtClean="0"/>
              <a:t>В</a:t>
            </a:r>
          </a:p>
          <a:p>
            <a:endParaRPr lang="ru-RU" sz="2800" dirty="0" smtClean="0"/>
          </a:p>
          <a:p>
            <a:r>
              <a:rPr lang="ru-RU" sz="2800" dirty="0" smtClean="0"/>
              <a:t>Доказать: </a:t>
            </a:r>
            <a:r>
              <a:rPr lang="el-GR" sz="2800" dirty="0" smtClean="0"/>
              <a:t>Δ</a:t>
            </a:r>
            <a:r>
              <a:rPr lang="ru-RU" sz="2800" dirty="0" smtClean="0"/>
              <a:t>АВ</a:t>
            </a:r>
            <a:r>
              <a:rPr lang="en-US" sz="2800" dirty="0" smtClean="0"/>
              <a:t>D</a:t>
            </a:r>
            <a:r>
              <a:rPr lang="ru-RU" sz="2800" dirty="0" smtClean="0"/>
              <a:t>=</a:t>
            </a:r>
            <a:r>
              <a:rPr lang="el-GR" sz="2800" dirty="0" smtClean="0"/>
              <a:t>Δ</a:t>
            </a:r>
            <a:r>
              <a:rPr lang="ru-RU" sz="2800" dirty="0" smtClean="0"/>
              <a:t>СВ</a:t>
            </a:r>
            <a:r>
              <a:rPr lang="en-US" sz="2800" dirty="0" smtClean="0"/>
              <a:t>D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rot="16200000" flipH="1">
            <a:off x="1035819" y="1607331"/>
            <a:ext cx="3214710" cy="2428892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2357422" y="2643182"/>
            <a:ext cx="3286148" cy="285752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-107189" y="2750339"/>
            <a:ext cx="3286148" cy="214314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214414" y="1571612"/>
            <a:ext cx="3357586" cy="2500330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42976" y="78579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214810" y="785794"/>
            <a:ext cx="327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285852" y="442913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000496" y="4357694"/>
            <a:ext cx="476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3" name="Дуга 22"/>
          <p:cNvSpPr/>
          <p:nvPr/>
        </p:nvSpPr>
        <p:spPr>
          <a:xfrm rot="17614826">
            <a:off x="3429312" y="3783759"/>
            <a:ext cx="715692" cy="62510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18349264">
            <a:off x="1577537" y="3877606"/>
            <a:ext cx="559640" cy="653296"/>
          </a:xfrm>
          <a:prstGeom prst="arc">
            <a:avLst>
              <a:gd name="adj1" fmla="val 16366655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3071802" y="3429000"/>
            <a:ext cx="142876" cy="14287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H="1">
            <a:off x="2357422" y="3429000"/>
            <a:ext cx="142876" cy="14287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143504" y="500042"/>
            <a:ext cx="371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Дано: АО=</a:t>
            </a:r>
            <a:r>
              <a:rPr lang="en-US" sz="2800" dirty="0" smtClean="0"/>
              <a:t>D</a:t>
            </a:r>
            <a:r>
              <a:rPr lang="ru-RU" sz="2800" dirty="0" smtClean="0"/>
              <a:t>О, &lt;А=&lt;</a:t>
            </a:r>
            <a:r>
              <a:rPr lang="en-US" sz="2800" dirty="0" smtClean="0"/>
              <a:t>D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Доказать: </a:t>
            </a:r>
            <a:r>
              <a:rPr lang="el-GR" sz="2800" dirty="0" smtClean="0"/>
              <a:t>Δ</a:t>
            </a:r>
            <a:r>
              <a:rPr lang="ru-RU" sz="2800" dirty="0" smtClean="0"/>
              <a:t>АОВ=</a:t>
            </a:r>
            <a:r>
              <a:rPr lang="el-GR" sz="2800" dirty="0" smtClean="0"/>
              <a:t>Δ</a:t>
            </a:r>
            <a:r>
              <a:rPr lang="en-US" sz="2800" dirty="0" smtClean="0"/>
              <a:t>D</a:t>
            </a:r>
            <a:r>
              <a:rPr lang="ru-RU" sz="2800" dirty="0" smtClean="0"/>
              <a:t>ОС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643174" y="2285992"/>
            <a:ext cx="327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rot="16200000" flipH="1">
            <a:off x="1678761" y="1964521"/>
            <a:ext cx="2271722" cy="220028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5107785" y="2035959"/>
            <a:ext cx="2214578" cy="214314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929058" y="4214818"/>
            <a:ext cx="3357586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714480" y="1928802"/>
            <a:ext cx="3429024" cy="7143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428992" y="2500306"/>
            <a:ext cx="2214578" cy="121444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>
            <a:off x="3857620" y="3929066"/>
            <a:ext cx="485772" cy="57150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9252263">
            <a:off x="3469542" y="3811965"/>
            <a:ext cx="738993" cy="63972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8024603">
            <a:off x="3698367" y="3854553"/>
            <a:ext cx="485772" cy="57150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6842451">
            <a:off x="4764739" y="1704145"/>
            <a:ext cx="699765" cy="683273"/>
          </a:xfrm>
          <a:prstGeom prst="arc">
            <a:avLst>
              <a:gd name="adj1" fmla="val 17220536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10800000">
            <a:off x="4612374" y="1643050"/>
            <a:ext cx="602568" cy="678214"/>
          </a:xfrm>
          <a:prstGeom prst="arc">
            <a:avLst>
              <a:gd name="adj1" fmla="val 16108368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rot="8067635">
            <a:off x="4713626" y="1662826"/>
            <a:ext cx="1002631" cy="817703"/>
          </a:xfrm>
          <a:prstGeom prst="arc">
            <a:avLst>
              <a:gd name="adj1" fmla="val 16272570"/>
              <a:gd name="adj2" fmla="val 2125888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1357290" y="1428736"/>
            <a:ext cx="327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5072066" y="1500174"/>
            <a:ext cx="524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3643306" y="4357694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ru-RU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215206" y="4357694"/>
            <a:ext cx="522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714348" y="5857892"/>
            <a:ext cx="7215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/>
                <a:cs typeface="Times New Roman"/>
              </a:rPr>
              <a:t>Доказ</a:t>
            </a:r>
            <a:r>
              <a:rPr lang="ru-RU" sz="2800" dirty="0" smtClean="0"/>
              <a:t>ать: </a:t>
            </a:r>
            <a:r>
              <a:rPr lang="ru-RU" sz="2800" dirty="0" smtClean="0">
                <a:latin typeface="Times New Roman"/>
                <a:cs typeface="Times New Roman"/>
              </a:rPr>
              <a:t>∆АВ</a:t>
            </a:r>
            <a:r>
              <a:rPr lang="en-US" sz="2800" dirty="0" smtClean="0">
                <a:latin typeface="Times New Roman"/>
                <a:cs typeface="Times New Roman"/>
              </a:rPr>
              <a:t>D=∆CBD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rot="10800000" flipV="1">
            <a:off x="2000232" y="1785926"/>
            <a:ext cx="2857520" cy="1500198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1964513" y="2107397"/>
            <a:ext cx="3214710" cy="2571768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2285984" y="4929198"/>
            <a:ext cx="1857388" cy="71438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2928926" y="3000372"/>
            <a:ext cx="3143272" cy="714380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1285852" y="4000504"/>
            <a:ext cx="1714512" cy="285752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Дуга 20"/>
          <p:cNvSpPr/>
          <p:nvPr/>
        </p:nvSpPr>
        <p:spPr>
          <a:xfrm>
            <a:off x="2285985" y="4618229"/>
            <a:ext cx="695242" cy="714380"/>
          </a:xfrm>
          <a:prstGeom prst="arc">
            <a:avLst>
              <a:gd name="adj1" fmla="val 15919998"/>
              <a:gd name="adj2" fmla="val 3423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9503334">
            <a:off x="2031378" y="4397369"/>
            <a:ext cx="642942" cy="810014"/>
          </a:xfrm>
          <a:prstGeom prst="arc">
            <a:avLst>
              <a:gd name="adj1" fmla="val 16858597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3178959" y="4964917"/>
            <a:ext cx="357190" cy="0"/>
          </a:xfrm>
          <a:prstGeom prst="line">
            <a:avLst/>
          </a:prstGeom>
          <a:ln w="2222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000232" y="4000504"/>
            <a:ext cx="285752" cy="142876"/>
          </a:xfrm>
          <a:prstGeom prst="line">
            <a:avLst/>
          </a:prstGeom>
          <a:ln w="2222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143504" y="714356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Доказать: </a:t>
            </a:r>
            <a:r>
              <a:rPr lang="ru-RU" sz="2800" dirty="0" smtClean="0">
                <a:latin typeface="Times New Roman"/>
                <a:cs typeface="Times New Roman"/>
              </a:rPr>
              <a:t>∆</a:t>
            </a:r>
            <a:r>
              <a:rPr lang="en-US" sz="2800" dirty="0" smtClean="0">
                <a:latin typeface="Times New Roman"/>
                <a:cs typeface="Times New Roman"/>
              </a:rPr>
              <a:t>KLM=∆KNM</a:t>
            </a:r>
            <a:endParaRPr lang="ru-RU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2071670" y="5143512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К</a:t>
            </a:r>
            <a:endParaRPr lang="ru-RU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1500166" y="3000372"/>
            <a:ext cx="40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</a:t>
            </a:r>
            <a:endParaRPr lang="ru-RU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4929190" y="1571612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</a:t>
            </a:r>
            <a:endParaRPr lang="ru-RU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4286248" y="5072074"/>
            <a:ext cx="417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N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000232" y="2428868"/>
            <a:ext cx="3286148" cy="0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142976" y="4500570"/>
            <a:ext cx="3214710" cy="0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535753" y="3036091"/>
            <a:ext cx="2071702" cy="857256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786182" y="3000372"/>
            <a:ext cx="2071702" cy="928694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00232" y="2428868"/>
            <a:ext cx="2357454" cy="2071702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3500430" y="2428868"/>
            <a:ext cx="285752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2607455" y="4464851"/>
            <a:ext cx="21431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714876" y="3429000"/>
            <a:ext cx="285752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500166" y="3429000"/>
            <a:ext cx="285752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428728" y="3500438"/>
            <a:ext cx="285752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643438" y="3500438"/>
            <a:ext cx="285752" cy="7143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85786" y="4786322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</a:t>
            </a:r>
            <a:endParaRPr lang="ru-RU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4214810" y="4714884"/>
            <a:ext cx="584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</a:t>
            </a:r>
            <a:endParaRPr lang="ru-RU" sz="2800" dirty="0"/>
          </a:p>
        </p:txBody>
      </p:sp>
      <p:sp>
        <p:nvSpPr>
          <p:cNvPr id="37" name="TextBox 36"/>
          <p:cNvSpPr txBox="1"/>
          <p:nvPr/>
        </p:nvSpPr>
        <p:spPr>
          <a:xfrm flipH="1">
            <a:off x="5286380" y="185736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</a:t>
            </a:r>
            <a:endParaRPr lang="ru-RU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1571604" y="1928802"/>
            <a:ext cx="399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</a:t>
            </a:r>
            <a:endParaRPr lang="ru-RU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3143240" y="500042"/>
            <a:ext cx="5214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Доказать: </a:t>
            </a:r>
            <a:r>
              <a:rPr lang="ru-RU" sz="2800" dirty="0" smtClean="0">
                <a:latin typeface="Times New Roman"/>
                <a:cs typeface="Times New Roman"/>
              </a:rPr>
              <a:t>∆МК</a:t>
            </a:r>
            <a:r>
              <a:rPr lang="en-US" sz="2800" dirty="0" smtClean="0">
                <a:latin typeface="Times New Roman"/>
                <a:cs typeface="Times New Roman"/>
              </a:rPr>
              <a:t>N=∆NPK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Высота треугольника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Высотой треугольника называется перпендикуляр, проведенный из вершины треугольника к прямой, содержащей противоположную сторону.</a:t>
            </a:r>
            <a:endParaRPr lang="ru-RU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1142976" y="3857628"/>
            <a:ext cx="2357454" cy="2428892"/>
            <a:chOff x="1142976" y="3929066"/>
            <a:chExt cx="2357454" cy="2428892"/>
          </a:xfrm>
        </p:grpSpPr>
        <p:sp useBgFill="1">
          <p:nvSpPr>
            <p:cNvPr id="13" name="Равнобедренный треугольник 12"/>
            <p:cNvSpPr/>
            <p:nvPr/>
          </p:nvSpPr>
          <p:spPr>
            <a:xfrm>
              <a:off x="1142976" y="3929066"/>
              <a:ext cx="2357454" cy="2428892"/>
            </a:xfrm>
            <a:prstGeom prst="triangle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 rot="5400000" flipH="1" flipV="1">
              <a:off x="1129753" y="5156735"/>
              <a:ext cx="1214446" cy="1188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 useBgFill="1">
          <p:nvSpPr>
            <p:cNvPr id="19" name="Ромб 18"/>
            <p:cNvSpPr/>
            <p:nvPr/>
          </p:nvSpPr>
          <p:spPr>
            <a:xfrm>
              <a:off x="2214546" y="5143512"/>
              <a:ext cx="214314" cy="214314"/>
            </a:xfrm>
            <a:prstGeom prst="diamond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 useBgFill="1">
        <p:nvSpPr>
          <p:cNvPr id="22" name="Равнобедренный треугольник 21"/>
          <p:cNvSpPr/>
          <p:nvPr/>
        </p:nvSpPr>
        <p:spPr>
          <a:xfrm rot="8024509">
            <a:off x="5095719" y="4429808"/>
            <a:ext cx="2453021" cy="2497594"/>
          </a:xfrm>
          <a:prstGeom prst="triangle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>
            <a:endCxn id="24" idx="0"/>
          </p:cNvCxnSpPr>
          <p:nvPr/>
        </p:nvCxnSpPr>
        <p:spPr>
          <a:xfrm rot="16200000" flipH="1">
            <a:off x="5427965" y="4781504"/>
            <a:ext cx="1735754" cy="30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24" name="Ромб 23"/>
          <p:cNvSpPr/>
          <p:nvPr/>
        </p:nvSpPr>
        <p:spPr>
          <a:xfrm rot="8024509">
            <a:off x="6119087" y="5474821"/>
            <a:ext cx="222077" cy="224662"/>
          </a:xfrm>
          <a:prstGeom prst="diamon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929058" y="5643578"/>
            <a:ext cx="4786346" cy="71438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642910" y="1428736"/>
            <a:ext cx="3214710" cy="4429156"/>
          </a:xfrm>
          <a:prstGeom prst="triangle">
            <a:avLst>
              <a:gd name="adj" fmla="val 5039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6143644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071934" y="607220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285984" y="500042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14678" y="642918"/>
            <a:ext cx="55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Доказать: </a:t>
            </a:r>
            <a:r>
              <a:rPr lang="ru-RU" sz="2800" dirty="0" smtClean="0">
                <a:latin typeface="Times New Roman"/>
                <a:cs typeface="Times New Roman"/>
              </a:rPr>
              <a:t>∆АВС- равнобедренный</a:t>
            </a: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3607587" y="6107925"/>
            <a:ext cx="714380" cy="214314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392983">
            <a:off x="334886" y="5335555"/>
            <a:ext cx="914400" cy="9144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20987172" flipH="1" flipV="1">
            <a:off x="3360531" y="5296265"/>
            <a:ext cx="1000134" cy="92869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928926" y="6143644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110</a:t>
            </a:r>
            <a:r>
              <a:rPr lang="ru-RU" sz="2000" dirty="0" smtClean="0">
                <a:latin typeface="Times New Roman"/>
                <a:cs typeface="Times New Roman"/>
              </a:rPr>
              <a:t>°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071538" y="492919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/>
                <a:cs typeface="Times New Roman"/>
              </a:rPr>
              <a:t>70°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928662" y="1071546"/>
            <a:ext cx="3571900" cy="4857784"/>
          </a:xfrm>
          <a:prstGeom prst="triangle">
            <a:avLst>
              <a:gd name="adj" fmla="val 5033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16200000" flipH="1">
            <a:off x="285720" y="3500438"/>
            <a:ext cx="4857784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00034" y="6000768"/>
            <a:ext cx="535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00562" y="5857892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714612" y="571480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Е</a:t>
            </a:r>
            <a:endParaRPr lang="ru-RU" sz="2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928662" y="4143380"/>
            <a:ext cx="1785950" cy="178595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2" idx="4"/>
          </p:cNvCxnSpPr>
          <p:nvPr/>
        </p:nvCxnSpPr>
        <p:spPr>
          <a:xfrm rot="5400000" flipH="1">
            <a:off x="2714612" y="4143380"/>
            <a:ext cx="1785950" cy="178595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0800000" flipV="1">
            <a:off x="2928926" y="371475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500298" y="6072206"/>
            <a:ext cx="327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ru-RU" sz="28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714480" y="3214686"/>
            <a:ext cx="285752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3428992" y="3214686"/>
            <a:ext cx="214314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3428992" y="3357562"/>
            <a:ext cx="214314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714480" y="3357562"/>
            <a:ext cx="285752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1857356" y="5929330"/>
            <a:ext cx="285752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3214678" y="5929330"/>
            <a:ext cx="285752" cy="0"/>
          </a:xfrm>
          <a:prstGeom prst="line">
            <a:avLst/>
          </a:prstGeom>
          <a:ln w="254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57554" y="571480"/>
            <a:ext cx="5786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Доказать: </a:t>
            </a:r>
            <a:r>
              <a:rPr lang="ru-RU" sz="2800" dirty="0" smtClean="0">
                <a:latin typeface="Times New Roman"/>
                <a:cs typeface="Times New Roman"/>
              </a:rPr>
              <a:t>∆АВС- равнобедренный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Любой треугольник имеет три высоты.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428627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Высоты или их продолжения            пересекаются    в одной точке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428597" y="1071546"/>
            <a:ext cx="3714775" cy="3429024"/>
            <a:chOff x="2357421" y="928670"/>
            <a:chExt cx="4643472" cy="3286942"/>
          </a:xfrm>
        </p:grpSpPr>
        <p:sp useBgFill="1">
          <p:nvSpPr>
            <p:cNvPr id="4" name="Равнобедренный треугольник 3"/>
            <p:cNvSpPr/>
            <p:nvPr/>
          </p:nvSpPr>
          <p:spPr>
            <a:xfrm>
              <a:off x="2357422" y="928670"/>
              <a:ext cx="4643470" cy="328614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>
              <a:stCxn id="4" idx="0"/>
              <a:endCxn id="4" idx="3"/>
            </p:cNvCxnSpPr>
            <p:nvPr/>
          </p:nvCxnSpPr>
          <p:spPr>
            <a:xfrm rot="16200000" flipH="1">
              <a:off x="3036083" y="2571744"/>
              <a:ext cx="328614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>
              <a:stCxn id="4" idx="2"/>
              <a:endCxn id="4" idx="5"/>
            </p:cNvCxnSpPr>
            <p:nvPr/>
          </p:nvCxnSpPr>
          <p:spPr>
            <a:xfrm rot="5400000" flipH="1" flipV="1">
              <a:off x="3277186" y="1651979"/>
              <a:ext cx="1643074" cy="348260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>
              <a:stCxn id="4" idx="4"/>
              <a:endCxn id="4" idx="1"/>
            </p:cNvCxnSpPr>
            <p:nvPr/>
          </p:nvCxnSpPr>
          <p:spPr>
            <a:xfrm rot="5400000" flipH="1">
              <a:off x="4438055" y="1651980"/>
              <a:ext cx="1643074" cy="34826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6" name="Группа 35"/>
          <p:cNvGrpSpPr/>
          <p:nvPr/>
        </p:nvGrpSpPr>
        <p:grpSpPr>
          <a:xfrm>
            <a:off x="4000496" y="1857364"/>
            <a:ext cx="4781553" cy="3526920"/>
            <a:chOff x="4000496" y="1857364"/>
            <a:chExt cx="4781553" cy="3526920"/>
          </a:xfrm>
        </p:grpSpPr>
        <p:cxnSp>
          <p:nvCxnSpPr>
            <p:cNvPr id="18" name="Прямая соединительная линия 17"/>
            <p:cNvCxnSpPr>
              <a:stCxn id="16" idx="0"/>
            </p:cNvCxnSpPr>
            <p:nvPr/>
          </p:nvCxnSpPr>
          <p:spPr>
            <a:xfrm>
              <a:off x="4429124" y="1857364"/>
              <a:ext cx="1588" cy="18573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5" name="Группа 34"/>
            <p:cNvGrpSpPr/>
            <p:nvPr/>
          </p:nvGrpSpPr>
          <p:grpSpPr>
            <a:xfrm>
              <a:off x="4000496" y="1857364"/>
              <a:ext cx="4781553" cy="3526920"/>
              <a:chOff x="4000496" y="1857364"/>
              <a:chExt cx="4781553" cy="3526920"/>
            </a:xfrm>
          </p:grpSpPr>
          <p:grpSp>
            <p:nvGrpSpPr>
              <p:cNvPr id="34" name="Группа 33"/>
              <p:cNvGrpSpPr/>
              <p:nvPr/>
            </p:nvGrpSpPr>
            <p:grpSpPr>
              <a:xfrm>
                <a:off x="4000496" y="1857364"/>
                <a:ext cx="4781553" cy="1858976"/>
                <a:chOff x="4000496" y="1857364"/>
                <a:chExt cx="4781553" cy="1858976"/>
              </a:xfrm>
            </p:grpSpPr>
            <p:sp>
              <p:nvSpPr>
                <p:cNvPr id="16" name="Полилиния 15"/>
                <p:cNvSpPr/>
                <p:nvPr/>
              </p:nvSpPr>
              <p:spPr>
                <a:xfrm>
                  <a:off x="4429124" y="1857364"/>
                  <a:ext cx="4352925" cy="1852615"/>
                </a:xfrm>
                <a:custGeom>
                  <a:avLst/>
                  <a:gdLst>
                    <a:gd name="connsiteX0" fmla="*/ 0 w 4352925"/>
                    <a:gd name="connsiteY0" fmla="*/ 0 h 1495425"/>
                    <a:gd name="connsiteX1" fmla="*/ 1600200 w 4352925"/>
                    <a:gd name="connsiteY1" fmla="*/ 1495425 h 1495425"/>
                    <a:gd name="connsiteX2" fmla="*/ 4352925 w 4352925"/>
                    <a:gd name="connsiteY2" fmla="*/ 1476375 h 1495425"/>
                    <a:gd name="connsiteX3" fmla="*/ 0 w 4352925"/>
                    <a:gd name="connsiteY3" fmla="*/ 0 h 1495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52925" h="1495425">
                      <a:moveTo>
                        <a:pt x="0" y="0"/>
                      </a:moveTo>
                      <a:lnTo>
                        <a:pt x="1600200" y="1495425"/>
                      </a:lnTo>
                      <a:lnTo>
                        <a:pt x="4352925" y="147637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 rot="10800000">
                  <a:off x="4000496" y="3714752"/>
                  <a:ext cx="2143140" cy="1588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Прямая соединительная линия 21"/>
              <p:cNvCxnSpPr>
                <a:stCxn id="16" idx="1"/>
              </p:cNvCxnSpPr>
              <p:nvPr/>
            </p:nvCxnSpPr>
            <p:spPr>
              <a:xfrm flipV="1">
                <a:off x="6029324" y="2714620"/>
                <a:ext cx="471502" cy="99535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stCxn id="16" idx="1"/>
              </p:cNvCxnSpPr>
              <p:nvPr/>
            </p:nvCxnSpPr>
            <p:spPr>
              <a:xfrm>
                <a:off x="6029324" y="3709979"/>
                <a:ext cx="1614510" cy="1674305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>
                <a:stCxn id="16" idx="2"/>
              </p:cNvCxnSpPr>
              <p:nvPr/>
            </p:nvCxnSpPr>
            <p:spPr>
              <a:xfrm flipH="1">
                <a:off x="7358082" y="3686379"/>
                <a:ext cx="1423967" cy="145713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Биссектриса треугольника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Биссектрисой треугольника называется отрезок биссектрисы угла треугольника, соединяющий вершину треугольника с точкой противоположной стороны.</a:t>
            </a:r>
            <a:endParaRPr lang="ru-RU" dirty="0"/>
          </a:p>
        </p:txBody>
      </p:sp>
      <p:sp useBgFill="1">
        <p:nvSpPr>
          <p:cNvPr id="12" name="Равнобедренный треугольник 11"/>
          <p:cNvSpPr/>
          <p:nvPr/>
        </p:nvSpPr>
        <p:spPr>
          <a:xfrm>
            <a:off x="1785918" y="4000504"/>
            <a:ext cx="3071834" cy="2357454"/>
          </a:xfrm>
          <a:prstGeom prst="triangle">
            <a:avLst>
              <a:gd name="adj" fmla="val 1963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>
            <a:stCxn id="12" idx="0"/>
          </p:cNvCxnSpPr>
          <p:nvPr/>
        </p:nvCxnSpPr>
        <p:spPr>
          <a:xfrm rot="16200000" flipH="1">
            <a:off x="1587368" y="4802086"/>
            <a:ext cx="2357454" cy="75429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9201411">
            <a:off x="2260627" y="4162501"/>
            <a:ext cx="479438" cy="319046"/>
          </a:xfrm>
          <a:prstGeom prst="arc">
            <a:avLst>
              <a:gd name="adj1" fmla="val 16619599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 rot="4725335">
            <a:off x="2382540" y="4168497"/>
            <a:ext cx="285752" cy="285752"/>
          </a:xfrm>
          <a:prstGeom prst="arc">
            <a:avLst>
              <a:gd name="adj1" fmla="val 16619599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dirty="0" smtClean="0"/>
              <a:t>Любой треугольник имеет три биссектрисы.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89161"/>
            <a:ext cx="8229600" cy="466883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Биссектрисы в треугольнике пересекаются       в одной точке.</a:t>
            </a:r>
            <a:endParaRPr lang="ru-RU" dirty="0"/>
          </a:p>
        </p:txBody>
      </p:sp>
      <p:sp useBgFill="1">
        <p:nvSpPr>
          <p:cNvPr id="6" name="Равнобедренный треугольник 5"/>
          <p:cNvSpPr/>
          <p:nvPr/>
        </p:nvSpPr>
        <p:spPr>
          <a:xfrm>
            <a:off x="1785918" y="1214422"/>
            <a:ext cx="4429156" cy="3000396"/>
          </a:xfrm>
          <a:prstGeom prst="triangle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6" idx="2"/>
          </p:cNvCxnSpPr>
          <p:nvPr/>
        </p:nvCxnSpPr>
        <p:spPr>
          <a:xfrm rot="5400000" flipH="1" flipV="1">
            <a:off x="1785918" y="2428868"/>
            <a:ext cx="1785950" cy="17859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0"/>
          </p:cNvCxnSpPr>
          <p:nvPr/>
        </p:nvCxnSpPr>
        <p:spPr>
          <a:xfrm rot="16200000" flipH="1">
            <a:off x="1214414" y="1785926"/>
            <a:ext cx="3000396" cy="18573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6" idx="4"/>
          </p:cNvCxnSpPr>
          <p:nvPr/>
        </p:nvCxnSpPr>
        <p:spPr>
          <a:xfrm rot="5400000" flipH="1">
            <a:off x="3214678" y="1214422"/>
            <a:ext cx="1571636" cy="44291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785794"/>
            <a:ext cx="89613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  Треугольник называется равнобедренным, </a:t>
            </a:r>
          </a:p>
          <a:p>
            <a:r>
              <a:rPr lang="ru-RU" sz="3600" dirty="0" smtClean="0"/>
              <a:t>если у него две стороны равны</a:t>
            </a:r>
            <a:endParaRPr lang="ru-RU" sz="3600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2214546" y="2357430"/>
            <a:ext cx="4500594" cy="3214710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357554" y="3714752"/>
            <a:ext cx="214314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5357818" y="3714752"/>
            <a:ext cx="214314" cy="14287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Теорема: У равнобедренного треугольника углы при основании равны</a:t>
            </a:r>
            <a:endParaRPr lang="ru-RU" sz="3600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2285984" y="2428868"/>
            <a:ext cx="3929090" cy="3071834"/>
          </a:xfrm>
          <a:prstGeom prst="triangl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0"/>
            <a:endCxn id="7" idx="3"/>
          </p:cNvCxnSpPr>
          <p:nvPr/>
        </p:nvCxnSpPr>
        <p:spPr>
          <a:xfrm rot="16200000" flipH="1">
            <a:off x="2714612" y="3964785"/>
            <a:ext cx="307183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>
            <a:off x="2285984" y="5143512"/>
            <a:ext cx="557210" cy="571504"/>
          </a:xfrm>
          <a:prstGeom prst="arc">
            <a:avLst>
              <a:gd name="adj1" fmla="val 15896901"/>
              <a:gd name="adj2" fmla="val 665627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15494832">
            <a:off x="5609527" y="4966382"/>
            <a:ext cx="708218" cy="803195"/>
          </a:xfrm>
          <a:prstGeom prst="arc">
            <a:avLst>
              <a:gd name="adj1" fmla="val 15868933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1313</Words>
  <Application>Microsoft Office PowerPoint</Application>
  <PresentationFormat>Экран (4:3)</PresentationFormat>
  <Paragraphs>230</Paragraphs>
  <Slides>41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Признаки равенства треугольников. Высота, медиана, биссектриса треугольника. Равнобедренный треугольник и его свойства. (Обобщающий урок)    7 класс  Учитель математики ГОУ СОШ № 824,  г. Москвы  Руденко Галина Михайловна</vt:lpstr>
      <vt:lpstr>Медиана треугольника</vt:lpstr>
      <vt:lpstr>Любой треугольник имеет три медианы. </vt:lpstr>
      <vt:lpstr>Высота треугольника</vt:lpstr>
      <vt:lpstr>Любой треугольник имеет три высоты. </vt:lpstr>
      <vt:lpstr>Биссектриса треугольника</vt:lpstr>
      <vt:lpstr>Любой треугольник имеет три биссектрисы. </vt:lpstr>
      <vt:lpstr>Слайд 8</vt:lpstr>
      <vt:lpstr>Теорема: У равнобедренного треугольника углы при основании равны</vt:lpstr>
      <vt:lpstr>ТЕОРЕМА: В равнобедренном треугольнике биссектриса, проведенная к основанию,  является медианой и высотой (аналогично  для медианы и высоты)</vt:lpstr>
      <vt:lpstr>  Первый признак равенства треугольников (по двум соответственным сторонам и углу между ними)</vt:lpstr>
      <vt:lpstr>Второй признак равенства треугольников (по стороне и двум прилежащим углам)</vt:lpstr>
      <vt:lpstr>Слайд 13</vt:lpstr>
      <vt:lpstr>Задача № 1 </vt:lpstr>
      <vt:lpstr>Доказательство:</vt:lpstr>
      <vt:lpstr>Задача № 2 </vt:lpstr>
      <vt:lpstr>Слайд 17</vt:lpstr>
      <vt:lpstr>1) Доказательство:</vt:lpstr>
      <vt:lpstr>Слайд 19</vt:lpstr>
      <vt:lpstr>Задача №3 </vt:lpstr>
      <vt:lpstr>Слайд 21</vt:lpstr>
      <vt:lpstr>Решение:</vt:lpstr>
      <vt:lpstr>Слайд 23</vt:lpstr>
      <vt:lpstr>Задача №4</vt:lpstr>
      <vt:lpstr>Решение:</vt:lpstr>
      <vt:lpstr>Задача № 5</vt:lpstr>
      <vt:lpstr>Решение:</vt:lpstr>
      <vt:lpstr>Задача № 6</vt:lpstr>
      <vt:lpstr> Решение: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по теме: ВЫСОТА, БИССЕКТРИССА, МЕДИАНА ТРЕУГОЛЬНИКА</dc:title>
  <dc:creator>дмитрий</dc:creator>
  <cp:lastModifiedBy>Admin</cp:lastModifiedBy>
  <cp:revision>173</cp:revision>
  <dcterms:created xsi:type="dcterms:W3CDTF">2011-10-26T07:06:25Z</dcterms:created>
  <dcterms:modified xsi:type="dcterms:W3CDTF">2011-11-26T18:55:47Z</dcterms:modified>
</cp:coreProperties>
</file>