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44B0-E8FC-4175-ABE0-8C894CF8D355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4037-45E3-4A9F-9CD2-897BAF4A52A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44B0-E8FC-4175-ABE0-8C894CF8D355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4037-45E3-4A9F-9CD2-897BAF4A5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44B0-E8FC-4175-ABE0-8C894CF8D355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4037-45E3-4A9F-9CD2-897BAF4A5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44B0-E8FC-4175-ABE0-8C894CF8D355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4037-45E3-4A9F-9CD2-897BAF4A5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44B0-E8FC-4175-ABE0-8C894CF8D355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5D84037-45E3-4A9F-9CD2-897BAF4A5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44B0-E8FC-4175-ABE0-8C894CF8D355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4037-45E3-4A9F-9CD2-897BAF4A5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44B0-E8FC-4175-ABE0-8C894CF8D355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4037-45E3-4A9F-9CD2-897BAF4A5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44B0-E8FC-4175-ABE0-8C894CF8D355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4037-45E3-4A9F-9CD2-897BAF4A5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44B0-E8FC-4175-ABE0-8C894CF8D355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4037-45E3-4A9F-9CD2-897BAF4A5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44B0-E8FC-4175-ABE0-8C894CF8D355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4037-45E3-4A9F-9CD2-897BAF4A5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44B0-E8FC-4175-ABE0-8C894CF8D355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84037-45E3-4A9F-9CD2-897BAF4A5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49F44B0-E8FC-4175-ABE0-8C894CF8D355}" type="datetimeFigureOut">
              <a:rPr lang="ru-RU" smtClean="0"/>
              <a:pPr/>
              <a:t>02.11.2011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5D84037-45E3-4A9F-9CD2-897BAF4A52A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strips dir="r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357166"/>
            <a:ext cx="8229600" cy="50006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Урок развития речи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00240"/>
            <a:ext cx="6400800" cy="3084058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dirty="0" smtClean="0"/>
              <a:t>Сочинение- рассуждение на основе</a:t>
            </a:r>
          </a:p>
          <a:p>
            <a:r>
              <a:rPr lang="ru-RU" sz="3200" b="1" dirty="0" smtClean="0"/>
              <a:t>текста художественного стиля.</a:t>
            </a:r>
          </a:p>
          <a:p>
            <a:endParaRPr lang="ru-RU" dirty="0" smtClean="0"/>
          </a:p>
          <a:p>
            <a:r>
              <a:rPr lang="ru-RU" b="1" dirty="0" smtClean="0"/>
              <a:t>6 класс</a:t>
            </a:r>
          </a:p>
          <a:p>
            <a:endParaRPr lang="ru-RU" dirty="0" smtClean="0"/>
          </a:p>
          <a:p>
            <a:endParaRPr lang="ru-RU" dirty="0" smtClean="0"/>
          </a:p>
          <a:p>
            <a:pPr algn="r"/>
            <a:r>
              <a:rPr lang="ru-RU" sz="2000" dirty="0" smtClean="0"/>
              <a:t>   </a:t>
            </a:r>
          </a:p>
          <a:p>
            <a:pPr algn="r"/>
            <a:r>
              <a:rPr lang="ru-RU" sz="1600" b="1" dirty="0" smtClean="0"/>
              <a:t>Учитель: </a:t>
            </a:r>
            <a:r>
              <a:rPr lang="ru-RU" sz="1600" b="1" dirty="0" err="1" smtClean="0"/>
              <a:t>Краснобаева</a:t>
            </a:r>
            <a:r>
              <a:rPr lang="ru-RU" sz="1600" b="1" dirty="0" smtClean="0"/>
              <a:t> Ольга Валентиновна</a:t>
            </a:r>
            <a:endParaRPr lang="ru-RU" sz="16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14884"/>
            <a:ext cx="3571868" cy="2143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1 ряд. </a:t>
            </a:r>
            <a:br>
              <a:rPr lang="ru-RU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2700" dirty="0" smtClean="0">
                <a:solidFill>
                  <a:schemeClr val="bg2">
                    <a:lumMod val="10000"/>
                  </a:schemeClr>
                </a:solidFill>
              </a:rPr>
              <a:t>Выделить предмет  изображения. Определить тему, основную мысль? Найти ключевые слова.</a:t>
            </a:r>
            <a:r>
              <a:rPr lang="ru-RU" sz="2700" i="1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ru-RU" sz="2700" i="1" dirty="0" smtClean="0">
                <a:solidFill>
                  <a:schemeClr val="bg2">
                    <a:lumMod val="10000"/>
                  </a:schemeClr>
                </a:solidFill>
              </a:rPr>
            </a:br>
            <a:endParaRPr lang="ru-RU" sz="27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buAutoNum type="arabicPeriod"/>
            </a:pPr>
            <a:r>
              <a:rPr lang="ru-RU" dirty="0" smtClean="0"/>
              <a:t>Язык.</a:t>
            </a:r>
          </a:p>
          <a:p>
            <a:pPr marL="651510" indent="-514350">
              <a:buAutoNum type="arabicPeriod"/>
            </a:pPr>
            <a:r>
              <a:rPr lang="ru-RU" dirty="0" smtClean="0"/>
              <a:t>О языке.</a:t>
            </a:r>
          </a:p>
          <a:p>
            <a:pPr marL="651510" indent="-514350">
              <a:buAutoNum type="arabicPeriod"/>
            </a:pPr>
            <a:r>
              <a:rPr lang="ru-RU" dirty="0" smtClean="0"/>
              <a:t>Язык может быть как «самым прекрасным на свете», так и «самым ужасным».</a:t>
            </a:r>
          </a:p>
          <a:p>
            <a:pPr marL="651510" indent="-514350">
              <a:buAutoNum type="arabicPeriod"/>
            </a:pPr>
            <a:r>
              <a:rPr lang="ru-RU" dirty="0" smtClean="0"/>
              <a:t>«богатому и знатному </a:t>
            </a:r>
            <a:r>
              <a:rPr lang="ru-RU" dirty="0" err="1" smtClean="0"/>
              <a:t>Ядмону</a:t>
            </a:r>
            <a:r>
              <a:rPr lang="ru-RU" dirty="0" smtClean="0"/>
              <a:t>», «остроумный и находчивый раб», «самое прекрасное, что есть на свете», «язык», слово «свобода», «самое ужасное, что есть на свете», слово «раб» </a:t>
            </a: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2 ряд. 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Стиль и тип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речи.Эпитеты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к слову «язык».</a:t>
            </a:r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Языковые средства и приёмы, помогающие автору раскрыть тему.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ru-RU" dirty="0" smtClean="0"/>
              <a:t>Художественный стиль.</a:t>
            </a:r>
          </a:p>
          <a:p>
            <a:r>
              <a:rPr lang="ru-RU" dirty="0" smtClean="0"/>
              <a:t>Повествование.</a:t>
            </a:r>
          </a:p>
          <a:p>
            <a:r>
              <a:rPr lang="ru-RU" b="1" dirty="0" smtClean="0"/>
              <a:t>Иносказание:</a:t>
            </a:r>
            <a:r>
              <a:rPr lang="ru-RU" dirty="0" smtClean="0"/>
              <a:t> под «бараньим языком» подразумевается речь людей;</a:t>
            </a:r>
          </a:p>
          <a:p>
            <a:r>
              <a:rPr lang="ru-RU" dirty="0" smtClean="0"/>
              <a:t>  </a:t>
            </a:r>
            <a:r>
              <a:rPr lang="ru-RU" b="1" dirty="0" smtClean="0"/>
              <a:t>Эпитеты:</a:t>
            </a:r>
            <a:r>
              <a:rPr lang="ru-RU" dirty="0" smtClean="0"/>
              <a:t> «самое прекрасное», «самое ужасное»;</a:t>
            </a:r>
          </a:p>
          <a:p>
            <a:r>
              <a:rPr lang="ru-RU" b="1" dirty="0" smtClean="0"/>
              <a:t>Антитеза: </a:t>
            </a:r>
            <a:r>
              <a:rPr lang="ru-RU" dirty="0" smtClean="0"/>
              <a:t>«богатый, знатный» хозяин и гости - «остроумный и находчивый раб»;«самое прекрасное» - «самое ужасное»; «свобода» - «раб»;</a:t>
            </a:r>
          </a:p>
          <a:p>
            <a:r>
              <a:rPr lang="ru-RU" b="1" dirty="0" smtClean="0"/>
              <a:t>Диалог </a:t>
            </a:r>
            <a:r>
              <a:rPr lang="ru-RU" dirty="0" smtClean="0"/>
              <a:t>между хозяином и рабом.</a:t>
            </a:r>
            <a:endParaRPr lang="ru-RU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3 ряд. 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700" dirty="0" smtClean="0">
                <a:solidFill>
                  <a:schemeClr val="tx2">
                    <a:lumMod val="75000"/>
                  </a:schemeClr>
                </a:solidFill>
              </a:rPr>
              <a:t>На сколько частей можно разделить текст? </a:t>
            </a:r>
            <a:br>
              <a:rPr lang="ru-RU" sz="27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</a:rPr>
              <a:t>План.</a:t>
            </a:r>
            <a:r>
              <a:rPr lang="ru-RU" sz="27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7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700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br>
              <a:rPr lang="ru-RU" sz="27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70916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1часть.</a:t>
            </a:r>
          </a:p>
          <a:p>
            <a:r>
              <a:rPr lang="ru-RU" dirty="0" smtClean="0"/>
              <a:t>Просьба гостей к </a:t>
            </a:r>
            <a:r>
              <a:rPr lang="ru-RU" dirty="0" err="1" smtClean="0"/>
              <a:t>Ядмону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Эзоп исполняет первый приказ. </a:t>
            </a:r>
          </a:p>
          <a:p>
            <a:r>
              <a:rPr lang="ru-RU" dirty="0" smtClean="0"/>
              <a:t>Бараний язык.</a:t>
            </a:r>
          </a:p>
          <a:p>
            <a:pPr>
              <a:buNone/>
            </a:pPr>
            <a:r>
              <a:rPr lang="ru-RU" b="1" dirty="0" smtClean="0"/>
              <a:t>2 часть.</a:t>
            </a:r>
          </a:p>
          <a:p>
            <a:r>
              <a:rPr lang="ru-RU" dirty="0" smtClean="0"/>
              <a:t>Просьба гостей к </a:t>
            </a:r>
            <a:r>
              <a:rPr lang="ru-RU" dirty="0" err="1" smtClean="0"/>
              <a:t>Ядмону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Эзоп исполняет второй приказ.</a:t>
            </a:r>
          </a:p>
          <a:p>
            <a:r>
              <a:rPr lang="ru-RU" dirty="0" smtClean="0"/>
              <a:t>Бараний язык.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1507" name="Picture 3" descr="C:\Documents and Settings\Артем.HOME-18E8E8B1DE\Рабочий стол\семинар\к уроку\images.jpeg язык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2714620"/>
            <a:ext cx="2428892" cy="2928958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Сочинение-рассуждение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</a:rPr>
              <a:t> </a:t>
            </a:r>
          </a:p>
          <a:p>
            <a:pPr>
              <a:buNone/>
            </a:pPr>
            <a:endParaRPr lang="ru-RU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b="1" dirty="0" smtClean="0"/>
              <a:t>1. Назовите  </a:t>
            </a:r>
            <a:r>
              <a:rPr lang="ru-RU" b="1" u="sng" dirty="0" smtClean="0"/>
              <a:t>основные  части  </a:t>
            </a:r>
            <a:r>
              <a:rPr lang="ru-RU" b="1" dirty="0" smtClean="0"/>
              <a:t>рассуждения.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2. Какие  части  могут  отсутствовать  в  </a:t>
            </a:r>
            <a:r>
              <a:rPr lang="ru-RU" b="1" u="sng" dirty="0" smtClean="0"/>
              <a:t>сокращённом  </a:t>
            </a:r>
            <a:r>
              <a:rPr lang="ru-RU" b="1" dirty="0" smtClean="0"/>
              <a:t>рассуждении?</a:t>
            </a: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</a:rPr>
              <a:t>Композиция полного рассуждения.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1. ТЕЗИС  </a:t>
            </a:r>
            <a:r>
              <a:rPr lang="ru-RU" dirty="0" smtClean="0"/>
              <a:t>(то,  что  надо  доказать, объяснить  или  опровергнуть).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         2. ДОКАЗАТЕЛЬСТВА  </a:t>
            </a:r>
            <a:r>
              <a:rPr lang="ru-RU" dirty="0" smtClean="0"/>
              <a:t>(аргументы, доводы,  обоснования,  объяснения).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         3. ВЫВОД  </a:t>
            </a:r>
            <a:r>
              <a:rPr lang="ru-RU" dirty="0" smtClean="0"/>
              <a:t>(то,  что   доказано, объяснено   или  опровергнуто). </a:t>
            </a: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</a:rPr>
              <a:t>Композиция сокращённого рассуждения.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b="1" dirty="0" smtClean="0"/>
              <a:t>В  сокращённом  рассуждении  </a:t>
            </a:r>
            <a:r>
              <a:rPr lang="ru-RU" dirty="0" smtClean="0"/>
              <a:t>может  отсутствовать  </a:t>
            </a:r>
            <a:r>
              <a:rPr lang="ru-RU" b="1" u="sng" dirty="0" smtClean="0"/>
              <a:t>тезис</a:t>
            </a:r>
            <a:r>
              <a:rPr lang="ru-RU" b="1" dirty="0" smtClean="0"/>
              <a:t> </a:t>
            </a:r>
            <a:r>
              <a:rPr lang="ru-RU" dirty="0" smtClean="0"/>
              <a:t>или </a:t>
            </a:r>
            <a:r>
              <a:rPr lang="ru-RU" b="1" u="sng" dirty="0" smtClean="0"/>
              <a:t>вывод</a:t>
            </a:r>
            <a:r>
              <a:rPr lang="ru-RU" dirty="0" smtClean="0"/>
              <a:t>:   они  очень  близки   по смыслу   ( </a:t>
            </a:r>
            <a:r>
              <a:rPr lang="ru-RU" b="1" dirty="0" smtClean="0"/>
              <a:t>ведь   вывод   и   есть доказанный   тезис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58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+mn-lt"/>
              </a:rPr>
              <a:t>В сочинении- рассуждении на основе художественного текста 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 algn="ctr">
              <a:buNone/>
            </a:pPr>
            <a:r>
              <a:rPr lang="ru-RU" sz="4100" b="1" dirty="0" smtClean="0"/>
              <a:t>могут отсутствовать вводные слова,</a:t>
            </a:r>
          </a:p>
          <a:p>
            <a:pPr algn="ctr">
              <a:buNone/>
            </a:pPr>
            <a:r>
              <a:rPr lang="ru-RU" sz="4100" b="1" dirty="0" smtClean="0"/>
              <a:t>указывающие на порядок мыслей</a:t>
            </a:r>
            <a:endParaRPr lang="ru-RU" sz="4100" b="1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Работа с сочинением- шаблоном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521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/>
              <a:t>       </a:t>
            </a:r>
          </a:p>
          <a:p>
            <a:pPr>
              <a:buNone/>
            </a:pPr>
            <a:r>
              <a:rPr lang="ru-RU" sz="1800" dirty="0" smtClean="0"/>
              <a:t>Язык… Задумываемся ли мы, для чего ___________________?</a:t>
            </a:r>
          </a:p>
          <a:p>
            <a:pPr>
              <a:buNone/>
            </a:pPr>
            <a:r>
              <a:rPr lang="ru-RU" sz="1800" dirty="0" smtClean="0"/>
              <a:t>       В  своей притче Э.А. </a:t>
            </a:r>
            <a:r>
              <a:rPr lang="ru-RU" sz="1800" dirty="0" err="1" smtClean="0"/>
              <a:t>Вартаньян</a:t>
            </a:r>
            <a:r>
              <a:rPr lang="ru-RU" sz="1800" dirty="0" smtClean="0"/>
              <a:t>  говорит о </a:t>
            </a:r>
            <a:r>
              <a:rPr lang="ru-RU" sz="1800" dirty="0" err="1" smtClean="0"/>
              <a:t>роли____________________________________________</a:t>
            </a:r>
            <a:r>
              <a:rPr lang="ru-RU" sz="1800" dirty="0" smtClean="0"/>
              <a:t>.</a:t>
            </a:r>
          </a:p>
          <a:p>
            <a:pPr>
              <a:buNone/>
            </a:pPr>
            <a:r>
              <a:rPr lang="ru-RU" sz="1800" dirty="0" smtClean="0"/>
              <a:t>       Речь человека может быть как __________________, так и ______________,</a:t>
            </a:r>
          </a:p>
          <a:p>
            <a:pPr>
              <a:buNone/>
            </a:pPr>
            <a:r>
              <a:rPr lang="ru-RU" sz="1800" dirty="0" smtClean="0"/>
              <a:t>что есть на свете. </a:t>
            </a:r>
          </a:p>
          <a:p>
            <a:pPr>
              <a:buNone/>
            </a:pPr>
            <a:r>
              <a:rPr lang="ru-RU" sz="1800" dirty="0" smtClean="0"/>
              <a:t>        Здесь нельзя не согласиться </a:t>
            </a:r>
            <a:r>
              <a:rPr lang="ru-RU" sz="1800" dirty="0" err="1" smtClean="0"/>
              <a:t>с_______________</a:t>
            </a:r>
            <a:r>
              <a:rPr lang="ru-RU" sz="1800" dirty="0" smtClean="0"/>
              <a:t>.</a:t>
            </a:r>
          </a:p>
          <a:p>
            <a:pPr>
              <a:buNone/>
            </a:pPr>
            <a:r>
              <a:rPr lang="ru-RU" sz="1800" dirty="0" smtClean="0"/>
              <a:t>        Безусловно, если_____________________________________________________________,</a:t>
            </a:r>
          </a:p>
          <a:p>
            <a:pPr>
              <a:buNone/>
            </a:pPr>
            <a:r>
              <a:rPr lang="ru-RU" sz="1800" dirty="0" smtClean="0"/>
              <a:t>то__________________________________________________________________.</a:t>
            </a:r>
          </a:p>
          <a:p>
            <a:pPr>
              <a:buNone/>
            </a:pPr>
            <a:r>
              <a:rPr lang="ru-RU" sz="1800" dirty="0" smtClean="0"/>
              <a:t>        И наоборот, </a:t>
            </a:r>
            <a:r>
              <a:rPr lang="ru-RU" sz="1800" dirty="0" err="1" smtClean="0"/>
              <a:t>если_________________________________________________</a:t>
            </a:r>
            <a:r>
              <a:rPr lang="ru-RU" sz="1800" dirty="0" smtClean="0"/>
              <a:t>,</a:t>
            </a:r>
          </a:p>
          <a:p>
            <a:pPr>
              <a:buNone/>
            </a:pPr>
            <a:r>
              <a:rPr lang="ru-RU" sz="1800" dirty="0" smtClean="0"/>
              <a:t>то_________________________________________________________________.</a:t>
            </a:r>
          </a:p>
          <a:p>
            <a:pPr>
              <a:buNone/>
            </a:pPr>
            <a:r>
              <a:rPr lang="ru-RU" sz="1800" dirty="0" smtClean="0"/>
              <a:t>        Я считаю, что______________________________________________________________</a:t>
            </a:r>
          </a:p>
          <a:p>
            <a:pPr>
              <a:buNone/>
            </a:pPr>
            <a:r>
              <a:rPr lang="ru-RU" sz="1800" dirty="0" smtClean="0"/>
              <a:t>____________________, </a:t>
            </a:r>
            <a:r>
              <a:rPr lang="ru-RU" sz="1800" dirty="0" err="1" smtClean="0"/>
              <a:t>тогда________________________________________</a:t>
            </a:r>
            <a:r>
              <a:rPr lang="ru-RU" sz="1800" dirty="0" smtClean="0"/>
              <a:t>.</a:t>
            </a:r>
          </a:p>
          <a:p>
            <a:pPr>
              <a:buNone/>
            </a:pPr>
            <a:r>
              <a:rPr lang="ru-RU" sz="1800" dirty="0" smtClean="0"/>
              <a:t>        Нужно </a:t>
            </a:r>
            <a:r>
              <a:rPr lang="ru-RU" sz="1800" dirty="0" err="1" smtClean="0"/>
              <a:t>всегда__________________</a:t>
            </a:r>
            <a:r>
              <a:rPr lang="ru-RU" sz="1800" dirty="0" smtClean="0"/>
              <a:t>, что язык дан человеку для того, чтобы___________________________________________________________.</a:t>
            </a:r>
          </a:p>
          <a:p>
            <a:pPr>
              <a:buNone/>
            </a:pPr>
            <a:r>
              <a:rPr lang="ru-RU" sz="1800" dirty="0" smtClean="0"/>
              <a:t>       </a:t>
            </a:r>
            <a:r>
              <a:rPr lang="ru-RU" sz="1800" dirty="0" err="1" smtClean="0"/>
              <a:t>Относитесь____________________________________</a:t>
            </a:r>
            <a:r>
              <a:rPr lang="ru-RU" sz="1800" dirty="0" smtClean="0"/>
              <a:t>!</a:t>
            </a:r>
          </a:p>
          <a:p>
            <a:endParaRPr lang="ru-RU" sz="1800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Образец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92933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dirty="0" smtClean="0"/>
              <a:t>              </a:t>
            </a:r>
            <a:r>
              <a:rPr lang="ru-RU" sz="2200" dirty="0" smtClean="0"/>
              <a:t>Язык…Задумываемся ли мы, для чего </a:t>
            </a:r>
            <a:r>
              <a:rPr lang="ru-RU" sz="2200" dirty="0" smtClean="0">
                <a:solidFill>
                  <a:srgbClr val="FF0000"/>
                </a:solidFill>
              </a:rPr>
              <a:t>он нам дан</a:t>
            </a:r>
            <a:r>
              <a:rPr lang="ru-RU" sz="2200" dirty="0" smtClean="0"/>
              <a:t>?</a:t>
            </a:r>
          </a:p>
          <a:p>
            <a:pPr>
              <a:buNone/>
            </a:pPr>
            <a:r>
              <a:rPr lang="ru-RU" sz="2200" dirty="0" smtClean="0"/>
              <a:t>            В своей притче </a:t>
            </a:r>
            <a:r>
              <a:rPr lang="ru-RU" sz="2200" dirty="0" err="1" smtClean="0"/>
              <a:t>Э.А.Вартаньян</a:t>
            </a:r>
            <a:r>
              <a:rPr lang="ru-RU" sz="2200" dirty="0" smtClean="0"/>
              <a:t> говорит о роли </a:t>
            </a:r>
            <a:r>
              <a:rPr lang="ru-RU" sz="2200" dirty="0" smtClean="0">
                <a:solidFill>
                  <a:srgbClr val="FF0000"/>
                </a:solidFill>
              </a:rPr>
              <a:t>языка в  нашей жизни.</a:t>
            </a:r>
          </a:p>
          <a:p>
            <a:pPr>
              <a:buNone/>
            </a:pPr>
            <a:r>
              <a:rPr lang="ru-RU" sz="2200" dirty="0" smtClean="0"/>
              <a:t>           Речь человека может быть как </a:t>
            </a:r>
            <a:r>
              <a:rPr lang="ru-RU" sz="2200" dirty="0" smtClean="0">
                <a:solidFill>
                  <a:srgbClr val="FF0000"/>
                </a:solidFill>
              </a:rPr>
              <a:t>«самым прекрасным»</a:t>
            </a:r>
            <a:r>
              <a:rPr lang="ru-RU" sz="2200" dirty="0" smtClean="0"/>
              <a:t>,</a:t>
            </a:r>
            <a:r>
              <a:rPr lang="ru-RU" sz="2200" dirty="0" smtClean="0">
                <a:solidFill>
                  <a:srgbClr val="FF0000"/>
                </a:solidFill>
              </a:rPr>
              <a:t> </a:t>
            </a:r>
            <a:r>
              <a:rPr lang="ru-RU" sz="2200" dirty="0" smtClean="0"/>
              <a:t>так и </a:t>
            </a:r>
            <a:r>
              <a:rPr lang="ru-RU" sz="2200" dirty="0" smtClean="0">
                <a:solidFill>
                  <a:srgbClr val="FF0000"/>
                </a:solidFill>
              </a:rPr>
              <a:t>«самым ужасным»</a:t>
            </a:r>
            <a:r>
              <a:rPr lang="ru-RU" sz="2200" dirty="0" smtClean="0"/>
              <a:t>,</a:t>
            </a:r>
            <a:r>
              <a:rPr lang="ru-RU" sz="2200" dirty="0" smtClean="0">
                <a:solidFill>
                  <a:srgbClr val="FF0000"/>
                </a:solidFill>
              </a:rPr>
              <a:t> </a:t>
            </a:r>
            <a:r>
              <a:rPr lang="ru-RU" sz="2200" dirty="0" smtClean="0"/>
              <a:t>что есть на свете.</a:t>
            </a:r>
          </a:p>
          <a:p>
            <a:pPr>
              <a:buNone/>
            </a:pPr>
            <a:r>
              <a:rPr lang="ru-RU" sz="2200" dirty="0" smtClean="0"/>
              <a:t>            Здесь нельзя не согласиться с</a:t>
            </a:r>
            <a:r>
              <a:rPr lang="ru-RU" sz="2200" dirty="0" smtClean="0">
                <a:solidFill>
                  <a:srgbClr val="FF0000"/>
                </a:solidFill>
              </a:rPr>
              <a:t> автором</a:t>
            </a:r>
            <a:r>
              <a:rPr lang="ru-RU" sz="2200" dirty="0" smtClean="0"/>
              <a:t>.</a:t>
            </a:r>
          </a:p>
          <a:p>
            <a:pPr>
              <a:buNone/>
            </a:pPr>
            <a:r>
              <a:rPr lang="ru-RU" sz="2200" dirty="0" smtClean="0"/>
              <a:t>            Безусловно, если </a:t>
            </a:r>
            <a:r>
              <a:rPr lang="ru-RU" sz="2200" dirty="0" smtClean="0">
                <a:solidFill>
                  <a:srgbClr val="FF0000"/>
                </a:solidFill>
              </a:rPr>
              <a:t>бережно относиться к языку, тщательно изучать его, много читать</a:t>
            </a:r>
            <a:r>
              <a:rPr lang="ru-RU" sz="2200" dirty="0" smtClean="0"/>
              <a:t>, то </a:t>
            </a:r>
            <a:r>
              <a:rPr lang="ru-RU" sz="2200" dirty="0" smtClean="0">
                <a:solidFill>
                  <a:srgbClr val="FF0000"/>
                </a:solidFill>
              </a:rPr>
              <a:t>язык станет «самым прекрасным», что есть на земле</a:t>
            </a:r>
            <a:r>
              <a:rPr lang="ru-RU" sz="2200" dirty="0" smtClean="0"/>
              <a:t>.</a:t>
            </a:r>
          </a:p>
          <a:p>
            <a:pPr>
              <a:buNone/>
            </a:pPr>
            <a:r>
              <a:rPr lang="ru-RU" sz="2200" dirty="0" smtClean="0"/>
              <a:t>             И наоборот, если </a:t>
            </a:r>
            <a:r>
              <a:rPr lang="ru-RU" sz="2200" dirty="0" smtClean="0">
                <a:solidFill>
                  <a:srgbClr val="FF0000"/>
                </a:solidFill>
              </a:rPr>
              <a:t>не учить правила, не читать художественную литературу, которая обогащает нашу речь, </a:t>
            </a:r>
            <a:r>
              <a:rPr lang="ru-RU" sz="2200" dirty="0" smtClean="0">
                <a:solidFill>
                  <a:srgbClr val="FF0000"/>
                </a:solidFill>
              </a:rPr>
              <a:t>то </a:t>
            </a:r>
            <a:r>
              <a:rPr lang="ru-RU" sz="2200" dirty="0" smtClean="0">
                <a:solidFill>
                  <a:srgbClr val="FF0000"/>
                </a:solidFill>
              </a:rPr>
              <a:t>язык станет «самым ужасным», что только существует в мире</a:t>
            </a:r>
            <a:r>
              <a:rPr lang="ru-RU" sz="2200" dirty="0" smtClean="0"/>
              <a:t>.</a:t>
            </a:r>
          </a:p>
          <a:p>
            <a:pPr>
              <a:buNone/>
            </a:pPr>
            <a:r>
              <a:rPr lang="ru-RU" sz="2200" dirty="0" smtClean="0"/>
              <a:t> </a:t>
            </a:r>
            <a:r>
              <a:rPr lang="ru-RU" sz="2200" dirty="0" smtClean="0"/>
              <a:t>             Я считаю, что </a:t>
            </a:r>
            <a:r>
              <a:rPr lang="ru-RU" sz="2200" dirty="0" smtClean="0">
                <a:solidFill>
                  <a:srgbClr val="FF0000"/>
                </a:solidFill>
              </a:rPr>
              <a:t>без речи </a:t>
            </a:r>
            <a:r>
              <a:rPr lang="ru-RU" sz="2200" smtClean="0">
                <a:solidFill>
                  <a:srgbClr val="FF0000"/>
                </a:solidFill>
              </a:rPr>
              <a:t>невозможна жизнь </a:t>
            </a:r>
            <a:r>
              <a:rPr lang="ru-RU" sz="2200" dirty="0" smtClean="0">
                <a:solidFill>
                  <a:srgbClr val="FF0000"/>
                </a:solidFill>
              </a:rPr>
              <a:t>человека</a:t>
            </a:r>
            <a:r>
              <a:rPr lang="ru-RU" sz="2200" dirty="0" smtClean="0"/>
              <a:t>.</a:t>
            </a:r>
            <a:endParaRPr lang="ru-RU" sz="2200" dirty="0" smtClean="0"/>
          </a:p>
          <a:p>
            <a:pPr>
              <a:buNone/>
            </a:pPr>
            <a:r>
              <a:rPr lang="ru-RU" sz="2200" dirty="0" smtClean="0"/>
              <a:t>             Нужно всегда </a:t>
            </a:r>
            <a:r>
              <a:rPr lang="ru-RU" sz="2200" dirty="0" smtClean="0">
                <a:solidFill>
                  <a:srgbClr val="FF0000"/>
                </a:solidFill>
              </a:rPr>
              <a:t>помнить</a:t>
            </a:r>
            <a:r>
              <a:rPr lang="ru-RU" sz="2200" dirty="0" smtClean="0"/>
              <a:t>, что язык дан для того, чтобы </a:t>
            </a:r>
            <a:r>
              <a:rPr lang="ru-RU" sz="2200" dirty="0" smtClean="0">
                <a:solidFill>
                  <a:srgbClr val="FF0000"/>
                </a:solidFill>
              </a:rPr>
              <a:t>говорить хорошие слова, приносить радость людям, наслаждаться чтением художественной литературы</a:t>
            </a:r>
            <a:r>
              <a:rPr lang="ru-RU" sz="2200" dirty="0" smtClean="0"/>
              <a:t>. </a:t>
            </a:r>
          </a:p>
          <a:p>
            <a:pPr>
              <a:buNone/>
            </a:pPr>
            <a:r>
              <a:rPr lang="ru-RU" sz="2200" dirty="0" smtClean="0"/>
              <a:t>             Относитесь </a:t>
            </a:r>
            <a:r>
              <a:rPr lang="ru-RU" sz="2200" dirty="0" smtClean="0">
                <a:solidFill>
                  <a:srgbClr val="FF0000"/>
                </a:solidFill>
              </a:rPr>
              <a:t>бережно к родному языку, ребята</a:t>
            </a:r>
            <a:r>
              <a:rPr lang="ru-RU" sz="2200" dirty="0" smtClean="0"/>
              <a:t>!</a:t>
            </a:r>
          </a:p>
          <a:p>
            <a:pPr>
              <a:buNone/>
            </a:pPr>
            <a:r>
              <a:rPr lang="ru-RU" sz="2200" dirty="0" smtClean="0"/>
              <a:t>       </a:t>
            </a:r>
          </a:p>
          <a:p>
            <a:pPr>
              <a:buNone/>
            </a:pPr>
            <a:r>
              <a:rPr lang="ru-RU" sz="2200" dirty="0" smtClean="0"/>
              <a:t>      </a:t>
            </a:r>
            <a:endParaRPr lang="ru-RU" sz="2200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Домашнее задание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1 группа.</a:t>
            </a:r>
            <a:r>
              <a:rPr lang="ru-RU" dirty="0" smtClean="0"/>
              <a:t> Написать сочинение- рассуждение по шаблону на тему: « Зачем нужно изучать русский язык?»</a:t>
            </a:r>
          </a:p>
          <a:p>
            <a:r>
              <a:rPr lang="ru-RU" b="1" dirty="0" smtClean="0"/>
              <a:t>2, 3 группы. </a:t>
            </a:r>
            <a:r>
              <a:rPr lang="ru-RU" dirty="0" smtClean="0"/>
              <a:t>Написать сочинение- рассуждение по пословице « Хорошим словом мир  освещается».</a:t>
            </a:r>
            <a:endParaRPr lang="ru-RU" b="1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Цели урока: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Совершенствовать навыки анализа слова и текста.</a:t>
            </a:r>
          </a:p>
          <a:p>
            <a:r>
              <a:rPr lang="ru-RU" dirty="0" smtClean="0"/>
              <a:t>Формировать умения обосновывать свою точку зрения.</a:t>
            </a:r>
          </a:p>
          <a:p>
            <a:r>
              <a:rPr lang="ru-RU" dirty="0" smtClean="0"/>
              <a:t>Учить писать сочинение по шаблону на основе текста художественного стиля.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14884"/>
            <a:ext cx="3571868" cy="2143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smtClean="0"/>
              <a:t>ИТОГ</a:t>
            </a:r>
          </a:p>
          <a:p>
            <a:r>
              <a:rPr lang="ru-RU" b="1" smtClean="0"/>
              <a:t>РЕФЛЕКСИЯ</a:t>
            </a:r>
            <a:endParaRPr lang="ru-RU" b="1" dirty="0"/>
          </a:p>
        </p:txBody>
      </p:sp>
      <p:pic>
        <p:nvPicPr>
          <p:cNvPr id="8" name="Содержимое 3" descr="slide0093_image192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1571612"/>
            <a:ext cx="3286148" cy="5072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40510"/>
          </a:xfrm>
        </p:spPr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C00000"/>
                </a:solidFill>
              </a:rPr>
              <a:t>СПАСИБО ЗА УРОК!</a:t>
            </a:r>
            <a:br>
              <a:rPr lang="ru-RU" sz="7200" dirty="0" smtClean="0">
                <a:solidFill>
                  <a:srgbClr val="C00000"/>
                </a:solidFill>
              </a:rPr>
            </a:br>
            <a:r>
              <a:rPr lang="ru-RU" sz="7200" dirty="0" smtClean="0">
                <a:solidFill>
                  <a:srgbClr val="C00000"/>
                </a:solidFill>
              </a:rPr>
              <a:t>МОЛОДЦЫ!</a:t>
            </a:r>
            <a:endParaRPr lang="ru-RU" sz="7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85728"/>
            <a:ext cx="8229600" cy="18288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Отгадайте загадки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За стеной костяной, соловейко, спой!</a:t>
            </a:r>
          </a:p>
          <a:p>
            <a:pPr algn="l"/>
            <a:endParaRPr lang="ru-RU" dirty="0" smtClean="0"/>
          </a:p>
          <a:p>
            <a:r>
              <a:rPr lang="ru-RU" dirty="0" smtClean="0"/>
              <a:t>За белыми берёзами </a:t>
            </a:r>
            <a:r>
              <a:rPr lang="ru-RU" dirty="0" err="1" smtClean="0"/>
              <a:t>та-ла-лай</a:t>
            </a:r>
            <a:r>
              <a:rPr lang="ru-RU" dirty="0" smtClean="0"/>
              <a:t> живёт.</a:t>
            </a: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ЯЗЫК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10800000" flipV="1">
            <a:off x="1500166" y="1214422"/>
            <a:ext cx="2286016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072066" y="1214422"/>
            <a:ext cx="2286016" cy="1214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3750463" y="2035959"/>
            <a:ext cx="15001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Documents and Settings\Артем.HOME-18E8E8B1DE\Рабочий стол\семинар\к уроку\русский-язы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2857496"/>
            <a:ext cx="2928958" cy="2905128"/>
          </a:xfrm>
          <a:prstGeom prst="rect">
            <a:avLst/>
          </a:prstGeom>
          <a:noFill/>
        </p:spPr>
      </p:pic>
      <p:pic>
        <p:nvPicPr>
          <p:cNvPr id="1028" name="Picture 4" descr="C:\Documents and Settings\Артем.HOME-18E8E8B1DE\Рабочий стол\семинар\к уроку\61872732_4862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428868"/>
            <a:ext cx="2714644" cy="2571768"/>
          </a:xfrm>
          <a:prstGeom prst="rect">
            <a:avLst/>
          </a:prstGeom>
          <a:noFill/>
        </p:spPr>
      </p:pic>
      <p:pic>
        <p:nvPicPr>
          <p:cNvPr id="1029" name="Picture 5" descr="C:\Documents and Settings\Артем.HOME-18E8E8B1DE\Рабочий стол\семинар\к уроку\Erth-hand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88" y="2500306"/>
            <a:ext cx="2571768" cy="2500330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ЭЗОПОВ ЯЗЫК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3600" dirty="0" smtClean="0"/>
              <a:t>Кто такой Эзоп?</a:t>
            </a:r>
          </a:p>
          <a:p>
            <a:pPr>
              <a:buNone/>
            </a:pPr>
            <a:endParaRPr lang="ru-RU" sz="3600" dirty="0" smtClean="0"/>
          </a:p>
          <a:p>
            <a:pPr>
              <a:buFont typeface="Wingdings" pitchFamily="2" charset="2"/>
              <a:buChar char="§"/>
            </a:pPr>
            <a:r>
              <a:rPr lang="ru-RU" sz="3600" dirty="0" smtClean="0"/>
              <a:t>Каково значение</a:t>
            </a:r>
          </a:p>
          <a:p>
            <a:pPr>
              <a:buNone/>
            </a:pPr>
            <a:r>
              <a:rPr lang="ru-RU" sz="3600" dirty="0" smtClean="0"/>
              <a:t>   литературного понятия?</a:t>
            </a:r>
          </a:p>
          <a:p>
            <a:endParaRPr lang="ru-RU" sz="3600" dirty="0" smtClean="0"/>
          </a:p>
        </p:txBody>
      </p:sp>
      <p:pic>
        <p:nvPicPr>
          <p:cNvPr id="2050" name="Picture 2" descr="C:\Documents and Settings\Артем.HOME-18E8E8B1DE\Рабочий стол\семинар\к уроку\image_4d5aa7ed45f6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214422"/>
            <a:ext cx="3000396" cy="5357850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600" b="1" dirty="0" smtClean="0">
                <a:solidFill>
                  <a:schemeClr val="bg2">
                    <a:lumMod val="10000"/>
                  </a:schemeClr>
                </a:solidFill>
              </a:rPr>
              <a:t>570—526 до н. э.</a:t>
            </a:r>
            <a:br>
              <a:rPr lang="ru-RU" sz="2600" b="1" dirty="0" smtClean="0">
                <a:solidFill>
                  <a:schemeClr val="bg2">
                    <a:lumMod val="10000"/>
                  </a:schemeClr>
                </a:solidFill>
              </a:rPr>
            </a:br>
            <a:endParaRPr lang="ru-RU" sz="26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5400" b="1" dirty="0" smtClean="0"/>
              <a:t>Эзоп</a:t>
            </a:r>
            <a:endParaRPr lang="ru-RU" sz="5800" b="1" dirty="0" smtClean="0"/>
          </a:p>
          <a:p>
            <a:endParaRPr lang="ru-RU" dirty="0" smtClean="0"/>
          </a:p>
          <a:p>
            <a:r>
              <a:rPr lang="ru-RU" dirty="0" smtClean="0"/>
              <a:t>Эзоп был рабом некого </a:t>
            </a:r>
            <a:r>
              <a:rPr lang="ru-RU" dirty="0" err="1" smtClean="0"/>
              <a:t>Иадмона</a:t>
            </a:r>
            <a:r>
              <a:rPr lang="ru-RU" dirty="0" smtClean="0"/>
              <a:t> с острова </a:t>
            </a:r>
            <a:r>
              <a:rPr lang="ru-RU" dirty="0" err="1" smtClean="0"/>
              <a:t>Самос</a:t>
            </a:r>
            <a:r>
              <a:rPr lang="ru-RU" dirty="0" smtClean="0"/>
              <a:t>, жил во времена египетского царя </a:t>
            </a:r>
            <a:r>
              <a:rPr lang="ru-RU" dirty="0" err="1" smtClean="0"/>
              <a:t>Амасиса</a:t>
            </a:r>
            <a:r>
              <a:rPr lang="ru-RU" dirty="0" smtClean="0"/>
              <a:t> (в VI веке до н. э.) и был убит </a:t>
            </a:r>
            <a:r>
              <a:rPr lang="ru-RU" dirty="0" err="1" smtClean="0"/>
              <a:t>дельфийцами</a:t>
            </a:r>
            <a:r>
              <a:rPr lang="ru-RU" dirty="0" smtClean="0"/>
              <a:t>.        Сохранился сборник басен Эзопа из 426 коротких произведений в прозаическом изложении. </a:t>
            </a:r>
          </a:p>
          <a:p>
            <a:r>
              <a:rPr lang="ru-RU" dirty="0" smtClean="0"/>
              <a:t>Поскольку Эзоп был рабом и говорить о пороках окружающих не мог, он обращался к языку аллегорий, к басенной форме. </a:t>
            </a:r>
          </a:p>
          <a:p>
            <a:endParaRPr lang="ru-RU" dirty="0"/>
          </a:p>
        </p:txBody>
      </p:sp>
      <p:pic>
        <p:nvPicPr>
          <p:cNvPr id="3074" name="Picture 2" descr="C:\Documents and Settings\Артем.HOME-18E8E8B1DE\Рабочий стол\семинар\к уроку\368525233_tonne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500174"/>
            <a:ext cx="3071834" cy="4600579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ЭЗОПОВ ЯЗЫК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 smtClean="0"/>
              <a:t>Эзо́пов</a:t>
            </a:r>
            <a:r>
              <a:rPr lang="ru-RU" b="1" dirty="0" smtClean="0"/>
              <a:t> язык </a:t>
            </a:r>
            <a:r>
              <a:rPr lang="ru-RU" dirty="0" smtClean="0"/>
              <a:t>— </a:t>
            </a:r>
            <a:r>
              <a:rPr lang="ru-RU" b="1" dirty="0" smtClean="0"/>
              <a:t>тайнопись</a:t>
            </a:r>
            <a:r>
              <a:rPr lang="ru-RU" dirty="0" smtClean="0"/>
              <a:t> в литературе, </a:t>
            </a:r>
            <a:r>
              <a:rPr lang="ru-RU" b="1" dirty="0" smtClean="0"/>
              <a:t>иносказание</a:t>
            </a:r>
            <a:r>
              <a:rPr lang="ru-RU" dirty="0" smtClean="0"/>
              <a:t>, намеренно маскирующее мысль (идею) автора. Прибегает к системе «обманных средств»: традиционным иносказательным приёмам (</a:t>
            </a:r>
            <a:r>
              <a:rPr lang="ru-RU" b="1" dirty="0" smtClean="0"/>
              <a:t>аллегория</a:t>
            </a:r>
            <a:r>
              <a:rPr lang="ru-RU" dirty="0" smtClean="0"/>
              <a:t>, ирония), басенным «персонажам», всем понятным псевдонимам.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5" name="Содержимое 4" descr="schedrin1.gif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000108"/>
            <a:ext cx="2643206" cy="285752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7" name="Picture 4" descr="Безымянный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7" y="3714752"/>
            <a:ext cx="2786082" cy="3143248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Работа с текстом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092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/>
              <a:t>                   Рассказывают, что однажды к богатому и знатному </a:t>
            </a:r>
            <a:r>
              <a:rPr lang="ru-RU" sz="1800" dirty="0" err="1" smtClean="0"/>
              <a:t>Ядмону</a:t>
            </a:r>
            <a:r>
              <a:rPr lang="ru-RU" sz="1800" dirty="0" smtClean="0"/>
              <a:t> пришли пировать гости. Кто-то из них сказал хозяину: «Всему городу известно, какой у тебя остроумный и находчивый раб. Пошли его на базар. Пусть он принесёт самое прекрасное, что есть на свете.»</a:t>
            </a:r>
          </a:p>
          <a:p>
            <a:pPr>
              <a:buNone/>
            </a:pPr>
            <a:r>
              <a:rPr lang="ru-RU" sz="1800" dirty="0" smtClean="0"/>
              <a:t>                  Хозяин позвал Эзопа и велел ему выполнить желание гостей. Спустя время раб возвращается с подносом, покрытым салфеткой. Её откидывают и видят бараний язык.</a:t>
            </a:r>
          </a:p>
          <a:p>
            <a:pPr>
              <a:buNone/>
            </a:pPr>
            <a:r>
              <a:rPr lang="ru-RU" sz="1800" dirty="0" smtClean="0"/>
              <a:t>               - Эзоп, при чём здесь язык?</a:t>
            </a:r>
          </a:p>
          <a:p>
            <a:pPr>
              <a:buNone/>
            </a:pPr>
            <a:r>
              <a:rPr lang="ru-RU" sz="1800" dirty="0" smtClean="0"/>
              <a:t>               - А разве это не самое прекрасное, что есть на свете? Языком мы произносим слова верности, нежности, любви, языком мы провозглашаем мир, языком мы произносим слово </a:t>
            </a:r>
            <a:r>
              <a:rPr lang="ru-RU" sz="1800" b="1" i="1" dirty="0" smtClean="0"/>
              <a:t>свобода.</a:t>
            </a: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                  Через некоторое время кто-то из гостей сказал хозяину: «Пусть твой раб пойдёт и принесёт самое ужасное, что есть на свете». Хозяин повелел выполнить и это желание.</a:t>
            </a:r>
          </a:p>
          <a:p>
            <a:pPr>
              <a:buNone/>
            </a:pPr>
            <a:r>
              <a:rPr lang="ru-RU" sz="1800" dirty="0" smtClean="0"/>
              <a:t>         Вновь Эзоп возвращается с тем же подносом. Под салфеткой лежит язык.</a:t>
            </a:r>
          </a:p>
          <a:p>
            <a:pPr>
              <a:buNone/>
            </a:pPr>
            <a:r>
              <a:rPr lang="ru-RU" sz="1800" dirty="0" smtClean="0"/>
              <a:t>            - Эзоп, что это за шутки? Ты же опять принёс язык!</a:t>
            </a:r>
          </a:p>
          <a:p>
            <a:pPr>
              <a:buNone/>
            </a:pPr>
            <a:r>
              <a:rPr lang="ru-RU" sz="1800" dirty="0" smtClean="0"/>
              <a:t>            - А разве это не самое ужасное? Языком мы произносим слова ненависти, языком мы объявляем войну, языком мы произносим слово </a:t>
            </a:r>
            <a:r>
              <a:rPr lang="ru-RU" sz="1800" b="1" i="1" dirty="0" smtClean="0"/>
              <a:t>раб.</a:t>
            </a:r>
            <a:endParaRPr lang="ru-RU" sz="1800" dirty="0" smtClean="0"/>
          </a:p>
          <a:p>
            <a:pPr algn="r">
              <a:buNone/>
            </a:pPr>
            <a:r>
              <a:rPr lang="ru-RU" sz="1800" i="1" dirty="0" smtClean="0"/>
              <a:t> Э.А. </a:t>
            </a:r>
            <a:r>
              <a:rPr lang="ru-RU" sz="1800" i="1" dirty="0" err="1" smtClean="0"/>
              <a:t>Вартаньян</a:t>
            </a: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         </a:t>
            </a:r>
            <a:endParaRPr lang="ru-RU" sz="1800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Самостоятельная работа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1 ряд. </a:t>
            </a:r>
            <a:r>
              <a:rPr lang="ru-RU" dirty="0" smtClean="0"/>
              <a:t>Выделить предмет  изображения. Определить тему, основную мысль? Найти ключевые слова.</a:t>
            </a:r>
            <a:endParaRPr lang="ru-RU" i="1" dirty="0" smtClean="0"/>
          </a:p>
          <a:p>
            <a:endParaRPr lang="ru-RU" dirty="0" smtClean="0"/>
          </a:p>
          <a:p>
            <a:r>
              <a:rPr lang="ru-RU" b="1" dirty="0" smtClean="0"/>
              <a:t>2 ряд. </a:t>
            </a:r>
            <a:r>
              <a:rPr lang="ru-RU" dirty="0" smtClean="0"/>
              <a:t>Определить стиль и тип речи. Доказать. Найдите эпитеты к слову «язык».</a:t>
            </a:r>
            <a:r>
              <a:rPr lang="ru-RU" i="1" dirty="0" smtClean="0"/>
              <a:t> </a:t>
            </a:r>
            <a:r>
              <a:rPr lang="ru-RU" dirty="0" smtClean="0"/>
              <a:t>Отметьте языковые средства и приёмы, помогающие автору раскрыть тему.</a:t>
            </a:r>
          </a:p>
          <a:p>
            <a:endParaRPr lang="ru-RU" dirty="0" smtClean="0"/>
          </a:p>
          <a:p>
            <a:r>
              <a:rPr lang="ru-RU" b="1" dirty="0" smtClean="0"/>
              <a:t>3 ряд. </a:t>
            </a:r>
            <a:r>
              <a:rPr lang="ru-RU" dirty="0" smtClean="0"/>
              <a:t>На сколько частей можно разделить текст? Составьте его план.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</TotalTime>
  <Words>1026</Words>
  <Application>Microsoft Office PowerPoint</Application>
  <PresentationFormat>Экран (4:3)</PresentationFormat>
  <Paragraphs>126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Апекс</vt:lpstr>
      <vt:lpstr>Урок развития речи</vt:lpstr>
      <vt:lpstr>Цели урока:</vt:lpstr>
      <vt:lpstr>Отгадайте загадки</vt:lpstr>
      <vt:lpstr>ЯЗЫК</vt:lpstr>
      <vt:lpstr>ЭЗОПОВ ЯЗЫК</vt:lpstr>
      <vt:lpstr>570—526 до н. э. </vt:lpstr>
      <vt:lpstr>ЭЗОПОВ ЯЗЫК</vt:lpstr>
      <vt:lpstr>Работа с текстом</vt:lpstr>
      <vt:lpstr>Самостоятельная работа</vt:lpstr>
      <vt:lpstr>1 ряд.  Выделить предмет  изображения. Определить тему, основную мысль? Найти ключевые слова. </vt:lpstr>
      <vt:lpstr>2 ряд.  Стиль и тип речи.Эпитеты к слову «язык». Языковые средства и приёмы, помогающие автору раскрыть тему. </vt:lpstr>
      <vt:lpstr> 3 ряд.  На сколько частей можно разделить текст?  План.   </vt:lpstr>
      <vt:lpstr>Сочинение-рассуждение</vt:lpstr>
      <vt:lpstr>Композиция полного рассуждения.</vt:lpstr>
      <vt:lpstr>Композиция сокращённого рассуждения.</vt:lpstr>
      <vt:lpstr>В сочинении- рассуждении на основе художественного текста </vt:lpstr>
      <vt:lpstr>Работа с сочинением- шаблоном</vt:lpstr>
      <vt:lpstr>Образец</vt:lpstr>
      <vt:lpstr>Домашнее задание</vt:lpstr>
      <vt:lpstr>Слайд 20</vt:lpstr>
      <vt:lpstr>СПАСИБО ЗА УРОК! МОЛОДЦЫ!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развития речи</dc:title>
  <dc:creator>Artyom</dc:creator>
  <cp:lastModifiedBy>Артём</cp:lastModifiedBy>
  <cp:revision>26</cp:revision>
  <dcterms:created xsi:type="dcterms:W3CDTF">2011-04-06T11:06:28Z</dcterms:created>
  <dcterms:modified xsi:type="dcterms:W3CDTF">2011-11-02T11:06:46Z</dcterms:modified>
</cp:coreProperties>
</file>