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2"/>
  </p:notesMasterIdLst>
  <p:sldIdLst>
    <p:sldId id="271" r:id="rId2"/>
    <p:sldId id="257" r:id="rId3"/>
    <p:sldId id="259" r:id="rId4"/>
    <p:sldId id="265" r:id="rId5"/>
    <p:sldId id="272" r:id="rId6"/>
    <p:sldId id="273" r:id="rId7"/>
    <p:sldId id="275" r:id="rId8"/>
    <p:sldId id="276" r:id="rId9"/>
    <p:sldId id="268"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76CA8F-DDA8-4211-AF5C-43152538929A}" type="datetimeFigureOut">
              <a:rPr lang="ru-RU" smtClean="0"/>
              <a:pPr/>
              <a:t>09.03.2011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8C838D-42E0-4C3F-91CA-F179C0F5ADFF}"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98C838D-42E0-4C3F-91CA-F179C0F5ADFF}"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09.03.2011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09.03.2011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anim calcmode="lin" valueType="num">
                                      <p:cBhvr>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anim calcmode="lin" valueType="num">
                                      <p:cBhvr>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anim calcmode="lin" valueType="num">
                                      <p:cBhvr>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0"/>
            <a:ext cx="8229600" cy="1857364"/>
          </a:xfrm>
        </p:spPr>
        <p:txBody>
          <a:bodyPr>
            <a:normAutofit fontScale="90000"/>
          </a:bodyPr>
          <a:lstStyle/>
          <a:p>
            <a:r>
              <a:rPr lang="de-DE" b="1" spc="-150" dirty="0" smtClean="0">
                <a:ln w="18415" cmpd="sng">
                  <a:solidFill>
                    <a:srgbClr val="FFFFFF"/>
                  </a:solidFill>
                  <a:prstDash val="solid"/>
                </a:ln>
                <a:solidFill>
                  <a:srgbClr val="990000"/>
                </a:solidFill>
                <a:effectLst>
                  <a:outerShdw blurRad="63500" dir="3600000" algn="tl" rotWithShape="0">
                    <a:srgbClr val="000000">
                      <a:alpha val="70000"/>
                    </a:srgbClr>
                  </a:outerShdw>
                </a:effectLst>
                <a:latin typeface="Monotype Corsiva" pitchFamily="66" charset="0"/>
              </a:rPr>
              <a:t>Die  Liebesgeschichte von  Beethoven und  Juliette  </a:t>
            </a:r>
            <a:r>
              <a:rPr lang="de-DE" b="1" spc="-150" dirty="0" err="1" smtClean="0">
                <a:ln w="18415" cmpd="sng">
                  <a:solidFill>
                    <a:srgbClr val="FFFFFF"/>
                  </a:solidFill>
                  <a:prstDash val="solid"/>
                </a:ln>
                <a:solidFill>
                  <a:srgbClr val="990000"/>
                </a:solidFill>
                <a:effectLst>
                  <a:outerShdw blurRad="63500" dir="3600000" algn="tl" rotWithShape="0">
                    <a:srgbClr val="000000">
                      <a:alpha val="70000"/>
                    </a:srgbClr>
                  </a:outerShdw>
                </a:effectLst>
                <a:latin typeface="Monotype Corsiva" pitchFamily="66" charset="0"/>
              </a:rPr>
              <a:t>Gwitschardi</a:t>
            </a:r>
            <a:r>
              <a:rPr lang="ru-RU" b="1" spc="-150" dirty="0" smtClean="0">
                <a:ln w="18415" cmpd="sng">
                  <a:solidFill>
                    <a:srgbClr val="FFFFFF"/>
                  </a:solidFill>
                  <a:prstDash val="solid"/>
                </a:ln>
                <a:solidFill>
                  <a:srgbClr val="990000"/>
                </a:solidFill>
                <a:effectLst>
                  <a:outerShdw blurRad="63500" dir="3600000" algn="tl" rotWithShape="0">
                    <a:srgbClr val="000000">
                      <a:alpha val="70000"/>
                    </a:srgbClr>
                  </a:outerShdw>
                </a:effectLst>
                <a:latin typeface="Monotype Corsiva" pitchFamily="66" charset="0"/>
              </a:rPr>
              <a:t/>
            </a:r>
            <a:br>
              <a:rPr lang="ru-RU" b="1" spc="-150" dirty="0" smtClean="0">
                <a:ln w="18415" cmpd="sng">
                  <a:solidFill>
                    <a:srgbClr val="FFFFFF"/>
                  </a:solidFill>
                  <a:prstDash val="solid"/>
                </a:ln>
                <a:solidFill>
                  <a:srgbClr val="990000"/>
                </a:solidFill>
                <a:effectLst>
                  <a:outerShdw blurRad="63500" dir="3600000" algn="tl" rotWithShape="0">
                    <a:srgbClr val="000000">
                      <a:alpha val="70000"/>
                    </a:srgbClr>
                  </a:outerShdw>
                </a:effectLst>
                <a:latin typeface="Monotype Corsiva" pitchFamily="66" charset="0"/>
              </a:rPr>
            </a:br>
            <a:endParaRPr lang="ru-RU" b="1" spc="-150" dirty="0">
              <a:solidFill>
                <a:srgbClr val="990000"/>
              </a:solidFill>
            </a:endParaRPr>
          </a:p>
        </p:txBody>
      </p:sp>
      <p:sp>
        <p:nvSpPr>
          <p:cNvPr id="6" name="Содержимое 5"/>
          <p:cNvSpPr>
            <a:spLocks noGrp="1"/>
          </p:cNvSpPr>
          <p:nvPr>
            <p:ph sz="half" idx="2"/>
          </p:nvPr>
        </p:nvSpPr>
        <p:spPr/>
        <p:txBody>
          <a:bodyPr/>
          <a:lstStyle/>
          <a:p>
            <a:endParaRPr lang="ru-RU"/>
          </a:p>
        </p:txBody>
      </p:sp>
      <p:pic>
        <p:nvPicPr>
          <p:cNvPr id="3" name="Picture 2"/>
          <p:cNvPicPr>
            <a:picLocks noChangeAspect="1" noChangeArrowheads="1"/>
          </p:cNvPicPr>
          <p:nvPr/>
        </p:nvPicPr>
        <p:blipFill>
          <a:blip r:embed="rId3">
            <a:lum bright="-29000"/>
          </a:blip>
          <a:srcRect/>
          <a:stretch>
            <a:fillRect/>
          </a:stretch>
        </p:blipFill>
        <p:spPr bwMode="auto">
          <a:xfrm>
            <a:off x="4572000" y="1428736"/>
            <a:ext cx="4286280" cy="5143536"/>
          </a:xfrm>
          <a:prstGeom prst="rect">
            <a:avLst/>
          </a:prstGeom>
          <a:noFill/>
          <a:ln w="9525">
            <a:noFill/>
            <a:miter lim="800000"/>
            <a:headEnd/>
            <a:tailEnd/>
          </a:ln>
          <a:effectLst/>
        </p:spPr>
      </p:pic>
      <p:pic>
        <p:nvPicPr>
          <p:cNvPr id="1026" name="Picture 2"/>
          <p:cNvPicPr>
            <a:picLocks noGrp="1" noChangeAspect="1" noChangeArrowheads="1"/>
          </p:cNvPicPr>
          <p:nvPr>
            <p:ph sz="half" idx="1"/>
          </p:nvPr>
        </p:nvPicPr>
        <p:blipFill>
          <a:blip r:embed="rId4"/>
          <a:srcRect/>
          <a:stretch>
            <a:fillRect/>
          </a:stretch>
        </p:blipFill>
        <p:spPr bwMode="auto">
          <a:xfrm>
            <a:off x="214282" y="1428736"/>
            <a:ext cx="4142779" cy="5143536"/>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love206.gif"/>
          <p:cNvPicPr>
            <a:picLocks noChangeAspect="1"/>
          </p:cNvPicPr>
          <p:nvPr/>
        </p:nvPicPr>
        <p:blipFill>
          <a:blip r:embed="rId2">
            <a:lum/>
          </a:blip>
          <a:stretch>
            <a:fillRect/>
          </a:stretch>
        </p:blipFill>
        <p:spPr>
          <a:xfrm>
            <a:off x="1142976" y="500042"/>
            <a:ext cx="7215238" cy="6075947"/>
          </a:xfrm>
          <a:prstGeom prst="rect">
            <a:avLst/>
          </a:prstGeom>
        </p:spPr>
      </p:pic>
      <p:sp>
        <p:nvSpPr>
          <p:cNvPr id="3" name="Прямоугольник 2"/>
          <p:cNvSpPr/>
          <p:nvPr/>
        </p:nvSpPr>
        <p:spPr>
          <a:xfrm>
            <a:off x="0" y="4643446"/>
            <a:ext cx="3500430" cy="22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600" b="1" dirty="0">
              <a:ln w="1905"/>
              <a:solidFill>
                <a:srgbClr val="00B050"/>
              </a:solidFill>
              <a:effectLst>
                <a:innerShdw blurRad="69850" dist="43180" dir="5400000">
                  <a:srgbClr val="000000">
                    <a:alpha val="65000"/>
                  </a:srgbClr>
                </a:innerShdw>
              </a:effectLst>
              <a:latin typeface="Monotype Corsiva" pitchFamily="66" charset="0"/>
            </a:endParaRPr>
          </a:p>
        </p:txBody>
      </p:sp>
      <p:sp>
        <p:nvSpPr>
          <p:cNvPr id="4" name="Прямоугольник 3"/>
          <p:cNvSpPr/>
          <p:nvPr/>
        </p:nvSpPr>
        <p:spPr>
          <a:xfrm>
            <a:off x="3357554" y="5786454"/>
            <a:ext cx="5572132"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4400" b="1" dirty="0" smtClean="0">
                <a:ln w="1905"/>
                <a:solidFill>
                  <a:srgbClr val="00B050"/>
                </a:solidFill>
                <a:effectLst>
                  <a:innerShdw blurRad="69850" dist="43180" dir="5400000">
                    <a:srgbClr val="000000">
                      <a:alpha val="65000"/>
                    </a:srgbClr>
                  </a:innerShdw>
                </a:effectLst>
                <a:latin typeface="Monotype Corsiva" pitchFamily="66" charset="0"/>
              </a:rPr>
              <a:t>Danke schön für die Arbeit</a:t>
            </a:r>
            <a:endParaRPr lang="ru-RU" sz="4400" b="1" dirty="0">
              <a:ln w="1905"/>
              <a:solidFill>
                <a:srgbClr val="00B050"/>
              </a:solidFill>
              <a:effectLst>
                <a:innerShdw blurRad="69850" dist="43180" dir="5400000">
                  <a:srgbClr val="000000">
                    <a:alpha val="65000"/>
                  </a:srgbClr>
                </a:innerShdw>
              </a:effectLst>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nodePh="1">
                                  <p:stCondLst>
                                    <p:cond delay="0"/>
                                  </p:stCondLst>
                                  <p:endCondLst>
                                    <p:cond evt="begin" delay="0">
                                      <p:tn val="10"/>
                                    </p:cond>
                                  </p:end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Администратор\Мои документы\Мои рисунки\любовь\1243841596_opeeeen.jpg"/>
          <p:cNvPicPr>
            <a:picLocks noChangeAspect="1" noChangeArrowheads="1"/>
          </p:cNvPicPr>
          <p:nvPr/>
        </p:nvPicPr>
        <p:blipFill>
          <a:blip r:embed="rId2"/>
          <a:srcRect/>
          <a:stretch>
            <a:fillRect/>
          </a:stretch>
        </p:blipFill>
        <p:spPr bwMode="auto">
          <a:xfrm>
            <a:off x="-64" y="1"/>
            <a:ext cx="9144064" cy="6858000"/>
          </a:xfrm>
          <a:prstGeom prst="rect">
            <a:avLst/>
          </a:prstGeom>
          <a:noFill/>
        </p:spPr>
      </p:pic>
      <p:sp>
        <p:nvSpPr>
          <p:cNvPr id="6" name="Вертикальный свиток 5"/>
          <p:cNvSpPr/>
          <p:nvPr/>
        </p:nvSpPr>
        <p:spPr>
          <a:xfrm>
            <a:off x="4286248" y="0"/>
            <a:ext cx="5143504" cy="6643710"/>
          </a:xfrm>
          <a:prstGeom prst="verticalScroll">
            <a:avLst/>
          </a:prstGeom>
        </p:spPr>
        <p:style>
          <a:lnRef idx="2">
            <a:schemeClr val="dk1"/>
          </a:lnRef>
          <a:fillRef idx="1">
            <a:schemeClr val="lt1"/>
          </a:fillRef>
          <a:effectRef idx="0">
            <a:schemeClr val="dk1"/>
          </a:effectRef>
          <a:fontRef idx="minor">
            <a:schemeClr val="dk1"/>
          </a:fontRef>
        </p:style>
        <p:txBody>
          <a:bodyPr rtlCol="0" anchor="ctr"/>
          <a:lstStyle/>
          <a:p>
            <a:pPr algn="just"/>
            <a:r>
              <a:rPr lang="de-DE" sz="2600" b="1" dirty="0" smtClean="0">
                <a:latin typeface="Monotype Corsiva" pitchFamily="66" charset="0"/>
              </a:rPr>
              <a:t>          </a:t>
            </a:r>
          </a:p>
          <a:p>
            <a:pPr>
              <a:buFont typeface="Wingdings" pitchFamily="2" charset="2"/>
              <a:buChar char="ü"/>
            </a:pPr>
            <a:r>
              <a:rPr lang="de-DE" sz="2800" dirty="0" smtClean="0"/>
              <a:t> </a:t>
            </a:r>
            <a:r>
              <a:rPr lang="de-DE" sz="2800" dirty="0" smtClean="0">
                <a:latin typeface="Monotype Corsiva" pitchFamily="66" charset="0"/>
              </a:rPr>
              <a:t>Wir werden heute über die Liebe sprechen. </a:t>
            </a:r>
          </a:p>
          <a:p>
            <a:pPr>
              <a:buFont typeface="Wingdings" pitchFamily="2" charset="2"/>
              <a:buChar char="ü"/>
            </a:pPr>
            <a:r>
              <a:rPr lang="de-DE" sz="2800" dirty="0" smtClean="0">
                <a:latin typeface="Monotype Corsiva" pitchFamily="66" charset="0"/>
              </a:rPr>
              <a:t>Ihr sagt eure Meinung: “Was ist Liebe?” </a:t>
            </a:r>
          </a:p>
          <a:p>
            <a:pPr>
              <a:buFont typeface="Wingdings" pitchFamily="2" charset="2"/>
              <a:buChar char="ü"/>
            </a:pPr>
            <a:r>
              <a:rPr lang="de-DE" sz="2800" dirty="0" smtClean="0">
                <a:latin typeface="Monotype Corsiva" pitchFamily="66" charset="0"/>
              </a:rPr>
              <a:t>Ihr erfährt eine sehr interessante </a:t>
            </a:r>
            <a:r>
              <a:rPr lang="de-DE" sz="2800" dirty="0" err="1" smtClean="0">
                <a:latin typeface="Monotype Corsiva" pitchFamily="66" charset="0"/>
              </a:rPr>
              <a:t>Liebesgeschicte</a:t>
            </a:r>
            <a:r>
              <a:rPr lang="de-DE" sz="2800" dirty="0" smtClean="0">
                <a:latin typeface="Monotype Corsiva" pitchFamily="66" charset="0"/>
              </a:rPr>
              <a:t> von </a:t>
            </a:r>
            <a:r>
              <a:rPr lang="de-DE" sz="2800" b="1" dirty="0" smtClean="0">
                <a:solidFill>
                  <a:srgbClr val="7030A0"/>
                </a:solidFill>
                <a:latin typeface="Monotype Corsiva" pitchFamily="66" charset="0"/>
              </a:rPr>
              <a:t>Beethoven</a:t>
            </a:r>
            <a:r>
              <a:rPr lang="de-DE" sz="2800" dirty="0" smtClean="0">
                <a:solidFill>
                  <a:srgbClr val="7030A0"/>
                </a:solidFill>
                <a:latin typeface="Monotype Corsiva" pitchFamily="66" charset="0"/>
              </a:rPr>
              <a:t> </a:t>
            </a:r>
            <a:r>
              <a:rPr lang="de-DE" sz="2800" dirty="0" smtClean="0">
                <a:latin typeface="Monotype Corsiva" pitchFamily="66" charset="0"/>
              </a:rPr>
              <a:t>und </a:t>
            </a:r>
            <a:r>
              <a:rPr lang="de-DE" sz="2800" b="1" dirty="0" smtClean="0">
                <a:solidFill>
                  <a:srgbClr val="7030A0"/>
                </a:solidFill>
                <a:latin typeface="Monotype Corsiva" pitchFamily="66" charset="0"/>
              </a:rPr>
              <a:t>Juliette </a:t>
            </a:r>
            <a:r>
              <a:rPr lang="de-DE" sz="2800" b="1" dirty="0" err="1" smtClean="0">
                <a:solidFill>
                  <a:srgbClr val="7030A0"/>
                </a:solidFill>
                <a:latin typeface="Monotype Corsiva" pitchFamily="66" charset="0"/>
              </a:rPr>
              <a:t>Gwitschardi</a:t>
            </a:r>
            <a:r>
              <a:rPr lang="de-DE" sz="2800" b="1" dirty="0" smtClean="0">
                <a:solidFill>
                  <a:srgbClr val="7030A0"/>
                </a:solidFill>
                <a:latin typeface="Monotype Corsiva" pitchFamily="66" charset="0"/>
              </a:rPr>
              <a:t>. </a:t>
            </a:r>
          </a:p>
          <a:p>
            <a:pPr>
              <a:buFont typeface="Wingdings" pitchFamily="2" charset="2"/>
              <a:buChar char="ü"/>
            </a:pPr>
            <a:r>
              <a:rPr lang="de-DE" sz="2800" dirty="0" smtClean="0">
                <a:latin typeface="Monotype Corsiva" pitchFamily="66" charset="0"/>
              </a:rPr>
              <a:t>Am Ende der Stunde musst Ihr auf solche Frage Antwort geben: “Braucht der Mensch die Liebe? Welche Rolle spielt Liebe im Leben der Menschen?“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4" descr="C:\Documents and Settings\Администратор\Мои документы\Мои рисунки\любовь\1205263883_nloshnglngl.jpg"/>
          <p:cNvPicPr>
            <a:picLocks noChangeAspect="1" noChangeArrowheads="1"/>
          </p:cNvPicPr>
          <p:nvPr/>
        </p:nvPicPr>
        <p:blipFill>
          <a:blip r:embed="rId2"/>
          <a:srcRect/>
          <a:stretch>
            <a:fillRect/>
          </a:stretch>
        </p:blipFill>
        <p:spPr bwMode="auto">
          <a:xfrm>
            <a:off x="-1" y="0"/>
            <a:ext cx="9144001" cy="6858001"/>
          </a:xfrm>
          <a:prstGeom prst="rect">
            <a:avLst/>
          </a:prstGeom>
          <a:noFill/>
        </p:spPr>
      </p:pic>
      <p:sp>
        <p:nvSpPr>
          <p:cNvPr id="7" name="Прямоугольник 6"/>
          <p:cNvSpPr/>
          <p:nvPr/>
        </p:nvSpPr>
        <p:spPr>
          <a:xfrm>
            <a:off x="1285852" y="0"/>
            <a:ext cx="6786610" cy="1071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rPr>
              <a:t>Was </a:t>
            </a:r>
            <a:r>
              <a:rPr lang="en-US"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rPr>
              <a:t>ist</a:t>
            </a:r>
            <a:r>
              <a:rPr 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rPr>
              <a:t> </a:t>
            </a:r>
            <a:r>
              <a:rPr lang="en-US"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rPr>
              <a:t>Liebe</a:t>
            </a:r>
            <a:r>
              <a:rPr lang="ru-RU"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rPr>
              <a:t>?</a:t>
            </a:r>
            <a:endParaRPr lang="ru-RU" sz="6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onotype Corsiva" pitchFamily="66" charset="0"/>
            </a:endParaRPr>
          </a:p>
        </p:txBody>
      </p:sp>
      <p:sp>
        <p:nvSpPr>
          <p:cNvPr id="8" name="Сердце 7"/>
          <p:cNvSpPr/>
          <p:nvPr/>
        </p:nvSpPr>
        <p:spPr>
          <a:xfrm rot="20412006">
            <a:off x="821206" y="1131600"/>
            <a:ext cx="2849922" cy="1928826"/>
          </a:xfrm>
          <a:prstGeom prst="hear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100" b="1" dirty="0" smtClean="0">
                <a:latin typeface="Monotype Corsiva" pitchFamily="66" charset="0"/>
              </a:rPr>
              <a:t>Krankheit</a:t>
            </a:r>
            <a:endParaRPr lang="ru-RU" sz="3100" b="1" dirty="0">
              <a:latin typeface="Monotype Corsiva" pitchFamily="66" charset="0"/>
            </a:endParaRPr>
          </a:p>
        </p:txBody>
      </p:sp>
      <p:sp>
        <p:nvSpPr>
          <p:cNvPr id="9" name="Сердце 8"/>
          <p:cNvSpPr/>
          <p:nvPr/>
        </p:nvSpPr>
        <p:spPr>
          <a:xfrm rot="1278585">
            <a:off x="5537068" y="1064369"/>
            <a:ext cx="2949150" cy="2115385"/>
          </a:xfrm>
          <a:prstGeom prst="hear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100" b="1" dirty="0" smtClean="0">
                <a:latin typeface="Monotype Corsiva" pitchFamily="66" charset="0"/>
              </a:rPr>
              <a:t>menschliches</a:t>
            </a:r>
          </a:p>
          <a:p>
            <a:pPr algn="ctr"/>
            <a:r>
              <a:rPr lang="de-DE" sz="3100" b="1" dirty="0" smtClean="0">
                <a:latin typeface="Monotype Corsiva" pitchFamily="66" charset="0"/>
              </a:rPr>
              <a:t>Gefühl</a:t>
            </a:r>
            <a:endParaRPr lang="ru-RU" sz="3100" b="1" dirty="0">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style.rotation</p:attrName>
                                        </p:attrNameLst>
                                      </p:cBhvr>
                                      <p:tavLst>
                                        <p:tav tm="0">
                                          <p:val>
                                            <p:fltVal val="720"/>
                                          </p:val>
                                        </p:tav>
                                        <p:tav tm="100000">
                                          <p:val>
                                            <p:fltVal val="0"/>
                                          </p:val>
                                        </p:tav>
                                      </p:tavLst>
                                    </p:anim>
                                    <p:anim calcmode="lin" valueType="num">
                                      <p:cBhvr>
                                        <p:cTn id="14" dur="1000" fill="hold"/>
                                        <p:tgtEl>
                                          <p:spTgt spid="8"/>
                                        </p:tgtEl>
                                        <p:attrNameLst>
                                          <p:attrName>ppt_h</p:attrName>
                                        </p:attrNameLst>
                                      </p:cBhvr>
                                      <p:tavLst>
                                        <p:tav tm="0">
                                          <p:val>
                                            <p:fltVal val="0"/>
                                          </p:val>
                                        </p:tav>
                                        <p:tav tm="100000">
                                          <p:val>
                                            <p:strVal val="#ppt_h"/>
                                          </p:val>
                                        </p:tav>
                                      </p:tavLst>
                                    </p:anim>
                                    <p:anim calcmode="lin" valueType="num">
                                      <p:cBhvr>
                                        <p:cTn id="15" dur="1000" fill="hold"/>
                                        <p:tgtEl>
                                          <p:spTgt spid="8"/>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anim calcmode="lin" valueType="num">
                                      <p:cBhvr>
                                        <p:cTn id="21" dur="1000" fill="hold"/>
                                        <p:tgtEl>
                                          <p:spTgt spid="9"/>
                                        </p:tgtEl>
                                        <p:attrNameLst>
                                          <p:attrName>style.rotation</p:attrName>
                                        </p:attrNameLst>
                                      </p:cBhvr>
                                      <p:tavLst>
                                        <p:tav tm="0">
                                          <p:val>
                                            <p:fltVal val="720"/>
                                          </p:val>
                                        </p:tav>
                                        <p:tav tm="100000">
                                          <p:val>
                                            <p:fltVal val="0"/>
                                          </p:val>
                                        </p:tav>
                                      </p:tavLst>
                                    </p:anim>
                                    <p:anim calcmode="lin" valueType="num">
                                      <p:cBhvr>
                                        <p:cTn id="22" dur="1000" fill="hold"/>
                                        <p:tgtEl>
                                          <p:spTgt spid="9"/>
                                        </p:tgtEl>
                                        <p:attrNameLst>
                                          <p:attrName>ppt_h</p:attrName>
                                        </p:attrNameLst>
                                      </p:cBhvr>
                                      <p:tavLst>
                                        <p:tav tm="0">
                                          <p:val>
                                            <p:fltVal val="0"/>
                                          </p:val>
                                        </p:tav>
                                        <p:tav tm="100000">
                                          <p:val>
                                            <p:strVal val="#ppt_h"/>
                                          </p:val>
                                        </p:tav>
                                      </p:tavLst>
                                    </p:anim>
                                    <p:anim calcmode="lin" valueType="num">
                                      <p:cBhvr>
                                        <p:cTn id="23" dur="1000" fill="hold"/>
                                        <p:tgtEl>
                                          <p:spTgt spid="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090bfef4ad4afab9ac5c14dfc37d9ef5.jpg"/>
          <p:cNvPicPr>
            <a:picLocks noChangeAspect="1"/>
          </p:cNvPicPr>
          <p:nvPr/>
        </p:nvPicPr>
        <p:blipFill>
          <a:blip r:embed="rId2"/>
          <a:stretch>
            <a:fillRect/>
          </a:stretch>
        </p:blipFill>
        <p:spPr>
          <a:xfrm>
            <a:off x="0" y="0"/>
            <a:ext cx="9144000" cy="6865034"/>
          </a:xfrm>
          <a:prstGeom prst="rect">
            <a:avLst/>
          </a:prstGeom>
        </p:spPr>
      </p:pic>
      <p:sp>
        <p:nvSpPr>
          <p:cNvPr id="3" name="Прямоугольник 2"/>
          <p:cNvSpPr/>
          <p:nvPr/>
        </p:nvSpPr>
        <p:spPr>
          <a:xfrm>
            <a:off x="0" y="0"/>
            <a:ext cx="9144000" cy="7857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300" b="1" dirty="0" smtClean="0">
                <a:solidFill>
                  <a:schemeClr val="bg1"/>
                </a:solidFill>
                <a:latin typeface="Monotype Corsiva" pitchFamily="66" charset="0"/>
              </a:rPr>
              <a:t> </a:t>
            </a:r>
            <a:endParaRPr lang="ru-RU" sz="3300" b="1" dirty="0">
              <a:solidFill>
                <a:schemeClr val="bg1"/>
              </a:solidFill>
              <a:latin typeface="Monotype Corsiva" pitchFamily="66" charset="0"/>
            </a:endParaRPr>
          </a:p>
        </p:txBody>
      </p:sp>
      <p:sp>
        <p:nvSpPr>
          <p:cNvPr id="4" name="Прямоугольник 3"/>
          <p:cNvSpPr/>
          <p:nvPr/>
        </p:nvSpPr>
        <p:spPr>
          <a:xfrm>
            <a:off x="0" y="1214422"/>
            <a:ext cx="3214678" cy="2357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171700" lvl="4" indent="-342900" algn="ctr"/>
            <a:endParaRPr lang="en-US" sz="3000" b="1" dirty="0" smtClean="0">
              <a:latin typeface="Monotype Corsiva" pitchFamily="66" charset="0"/>
            </a:endParaRPr>
          </a:p>
        </p:txBody>
      </p:sp>
      <p:sp>
        <p:nvSpPr>
          <p:cNvPr id="5" name="Прямоугольник 4"/>
          <p:cNvSpPr/>
          <p:nvPr/>
        </p:nvSpPr>
        <p:spPr>
          <a:xfrm>
            <a:off x="0" y="4286256"/>
            <a:ext cx="3286148" cy="24288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endParaRPr lang="en-US" sz="3000" b="1" dirty="0" smtClean="0">
              <a:latin typeface="Monotype Corsiva" pitchFamily="66" charset="0"/>
            </a:endParaRPr>
          </a:p>
        </p:txBody>
      </p:sp>
      <p:sp>
        <p:nvSpPr>
          <p:cNvPr id="6" name="Прямоугольник 5"/>
          <p:cNvSpPr/>
          <p:nvPr/>
        </p:nvSpPr>
        <p:spPr>
          <a:xfrm>
            <a:off x="4071934" y="4500570"/>
            <a:ext cx="5072066" cy="2357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endParaRPr lang="ru-RU" sz="3000" b="1" dirty="0">
              <a:latin typeface="Monotype Corsiva" pitchFamily="66" charset="0"/>
            </a:endParaRPr>
          </a:p>
        </p:txBody>
      </p:sp>
      <p:sp>
        <p:nvSpPr>
          <p:cNvPr id="25" name="Заголовок 24"/>
          <p:cNvSpPr>
            <a:spLocks noGrp="1"/>
          </p:cNvSpPr>
          <p:nvPr>
            <p:ph type="title"/>
          </p:nvPr>
        </p:nvSpPr>
        <p:spPr>
          <a:xfrm>
            <a:off x="428596" y="4357694"/>
            <a:ext cx="8229600" cy="2214578"/>
          </a:xfrm>
        </p:spPr>
        <p:txBody>
          <a:bodyPr>
            <a:normAutofit/>
          </a:bodyPr>
          <a:lstStyle/>
          <a:p>
            <a:r>
              <a:rPr lang="en-US" dirty="0" err="1" smtClean="0">
                <a:solidFill>
                  <a:srgbClr val="990000"/>
                </a:solidFill>
              </a:rPr>
              <a:t>Wir</a:t>
            </a:r>
            <a:r>
              <a:rPr lang="en-US" dirty="0" smtClean="0">
                <a:solidFill>
                  <a:srgbClr val="990000"/>
                </a:solidFill>
              </a:rPr>
              <a:t> </a:t>
            </a:r>
            <a:r>
              <a:rPr lang="en-US" dirty="0" err="1" smtClean="0">
                <a:solidFill>
                  <a:srgbClr val="990000"/>
                </a:solidFill>
              </a:rPr>
              <a:t>diskutieren</a:t>
            </a:r>
            <a:r>
              <a:rPr lang="en-US" dirty="0" smtClean="0">
                <a:solidFill>
                  <a:srgbClr val="990000"/>
                </a:solidFill>
              </a:rPr>
              <a:t> </a:t>
            </a:r>
            <a:r>
              <a:rPr lang="en-US" dirty="0" err="1" smtClean="0">
                <a:solidFill>
                  <a:srgbClr val="990000"/>
                </a:solidFill>
              </a:rPr>
              <a:t>über</a:t>
            </a:r>
            <a:r>
              <a:rPr lang="en-US" dirty="0" smtClean="0">
                <a:solidFill>
                  <a:srgbClr val="990000"/>
                </a:solidFill>
              </a:rPr>
              <a:t> die </a:t>
            </a:r>
            <a:r>
              <a:rPr lang="en-US" dirty="0" err="1" smtClean="0">
                <a:solidFill>
                  <a:srgbClr val="990000"/>
                </a:solidFill>
              </a:rPr>
              <a:t>Liebesgeschichte</a:t>
            </a:r>
            <a:r>
              <a:rPr lang="en-US" dirty="0" smtClean="0">
                <a:solidFill>
                  <a:srgbClr val="990000"/>
                </a:solidFill>
              </a:rPr>
              <a:t> von  Beethoven </a:t>
            </a:r>
            <a:r>
              <a:rPr lang="en-US" b="1" dirty="0" smtClean="0">
                <a:solidFill>
                  <a:srgbClr val="990000"/>
                </a:solidFill>
              </a:rPr>
              <a:t>und</a:t>
            </a:r>
            <a:r>
              <a:rPr lang="en-US" dirty="0" smtClean="0">
                <a:solidFill>
                  <a:srgbClr val="990000"/>
                </a:solidFill>
              </a:rPr>
              <a:t> Juliette </a:t>
            </a:r>
            <a:r>
              <a:rPr lang="en-US" dirty="0" err="1" smtClean="0">
                <a:solidFill>
                  <a:srgbClr val="990000"/>
                </a:solidFill>
              </a:rPr>
              <a:t>Gritschwaldi</a:t>
            </a:r>
            <a:r>
              <a:rPr lang="en-US" dirty="0" smtClean="0">
                <a:solidFill>
                  <a:srgbClr val="990000"/>
                </a:solidFill>
              </a:rPr>
              <a:t>  </a:t>
            </a:r>
            <a:endParaRPr lang="ru-RU" dirty="0">
              <a:solidFill>
                <a:srgbClr val="99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nodePh="1">
                                  <p:stCondLst>
                                    <p:cond delay="0"/>
                                  </p:stCondLst>
                                  <p:endCondLst>
                                    <p:cond evt="begin" delay="0">
                                      <p:tn val="10"/>
                                    </p:cond>
                                  </p:end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nodePh="1">
                                  <p:stCondLst>
                                    <p:cond delay="0"/>
                                  </p:stCondLst>
                                  <p:endCondLst>
                                    <p:cond evt="begin" delay="0">
                                      <p:tn val="15"/>
                                    </p:cond>
                                  </p:end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nodePh="1">
                                  <p:stCondLst>
                                    <p:cond delay="0"/>
                                  </p:stCondLst>
                                  <p:endCondLst>
                                    <p:cond evt="begin" delay="0">
                                      <p:tn val="20"/>
                                    </p:cond>
                                  </p:end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29718" cy="6011882"/>
          </a:xfrm>
        </p:spPr>
        <p:txBody>
          <a:bodyPr>
            <a:normAutofit fontScale="90000"/>
          </a:bodyPr>
          <a:lstStyle/>
          <a:p>
            <a:r>
              <a:rPr lang="de-DE" sz="4900" i="1" dirty="0" smtClean="0">
                <a:solidFill>
                  <a:schemeClr val="accent6"/>
                </a:solidFill>
              </a:rPr>
              <a:t> In  Beethovens  Leben  war  eine sehr  unglückliche  Liebesgeschichte.  Das  war  eine  Tragödie  für  den  berühmten  Komponisten.  Er war in seiner Schülerin Gräfin  </a:t>
            </a:r>
            <a:r>
              <a:rPr lang="de-DE" sz="4900" i="1" dirty="0" err="1" smtClean="0">
                <a:solidFill>
                  <a:schemeClr val="accent6"/>
                </a:solidFill>
              </a:rPr>
              <a:t>Julietta</a:t>
            </a:r>
            <a:r>
              <a:rPr lang="de-DE" sz="4900" i="1" dirty="0" smtClean="0">
                <a:solidFill>
                  <a:schemeClr val="accent6"/>
                </a:solidFill>
              </a:rPr>
              <a:t> </a:t>
            </a:r>
            <a:r>
              <a:rPr lang="de-DE" sz="4900" i="1" dirty="0" err="1" smtClean="0">
                <a:solidFill>
                  <a:schemeClr val="accent6"/>
                </a:solidFill>
              </a:rPr>
              <a:t>Gwitschardi</a:t>
            </a:r>
            <a:r>
              <a:rPr lang="de-DE" sz="4900" i="1" dirty="0" smtClean="0">
                <a:solidFill>
                  <a:schemeClr val="accent6"/>
                </a:solidFill>
              </a:rPr>
              <a:t>   sehr verliebt.  Aber die Eltern von  </a:t>
            </a:r>
            <a:r>
              <a:rPr lang="de-DE" sz="4900" i="1" dirty="0" err="1" smtClean="0">
                <a:solidFill>
                  <a:schemeClr val="accent6"/>
                </a:solidFill>
              </a:rPr>
              <a:t>Juljetta</a:t>
            </a:r>
            <a:r>
              <a:rPr lang="de-DE" sz="4900" i="1" dirty="0" smtClean="0">
                <a:solidFill>
                  <a:schemeClr val="accent6"/>
                </a:solidFill>
              </a:rPr>
              <a:t>  waren dagegen. Beethoven war arm, taub, passte der schöner Frau nicht</a:t>
            </a:r>
            <a:r>
              <a:rPr lang="de-DE" i="1" dirty="0" smtClean="0">
                <a:solidFill>
                  <a:schemeClr val="accent6"/>
                </a:solidFill>
              </a:rPr>
              <a:t>.</a:t>
            </a:r>
            <a:endParaRPr lang="ru-RU" i="1" dirty="0">
              <a:solidFill>
                <a:schemeClr val="accent6"/>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4294967295"/>
          </p:nvPr>
        </p:nvSpPr>
        <p:spPr>
          <a:xfrm>
            <a:off x="0" y="0"/>
            <a:ext cx="9144000" cy="6858000"/>
          </a:xfrm>
          <a:gradFill>
            <a:gsLst>
              <a:gs pos="0">
                <a:srgbClr val="000000"/>
              </a:gs>
              <a:gs pos="20000">
                <a:srgbClr val="000040"/>
              </a:gs>
              <a:gs pos="50000">
                <a:srgbClr val="400040"/>
              </a:gs>
              <a:gs pos="75000">
                <a:srgbClr val="8F0040"/>
              </a:gs>
              <a:gs pos="89999">
                <a:srgbClr val="F27300"/>
              </a:gs>
              <a:gs pos="100000">
                <a:srgbClr val="FFBF00"/>
              </a:gs>
            </a:gsLst>
            <a:lin ang="5400000" scaled="0"/>
          </a:gradFill>
        </p:spPr>
        <p:txBody>
          <a:bodyPr>
            <a:normAutofit/>
          </a:bodyPr>
          <a:lstStyle/>
          <a:p>
            <a:endParaRPr lang="de-DE" sz="4000" dirty="0" smtClean="0">
              <a:solidFill>
                <a:srgbClr val="FFFF00"/>
              </a:solidFill>
            </a:endParaRPr>
          </a:p>
          <a:p>
            <a:r>
              <a:rPr lang="de-DE" sz="4000" i="1" dirty="0" smtClean="0">
                <a:solidFill>
                  <a:schemeClr val="accent6">
                    <a:lumMod val="20000"/>
                    <a:lumOff val="80000"/>
                  </a:schemeClr>
                </a:solidFill>
                <a:latin typeface="Algerian" pitchFamily="82" charset="0"/>
              </a:rPr>
              <a:t>Sucht das Problem</a:t>
            </a:r>
          </a:p>
          <a:p>
            <a:r>
              <a:rPr lang="de-DE" sz="4000" i="1" dirty="0" smtClean="0">
                <a:solidFill>
                  <a:schemeClr val="accent6">
                    <a:lumMod val="20000"/>
                    <a:lumOff val="80000"/>
                  </a:schemeClr>
                </a:solidFill>
                <a:latin typeface="Algerian" pitchFamily="82" charset="0"/>
              </a:rPr>
              <a:t>Beschreibt das Problem</a:t>
            </a:r>
          </a:p>
          <a:p>
            <a:r>
              <a:rPr lang="de-DE" sz="4000" i="1" dirty="0" smtClean="0">
                <a:solidFill>
                  <a:schemeClr val="accent6">
                    <a:lumMod val="20000"/>
                    <a:lumOff val="80000"/>
                  </a:schemeClr>
                </a:solidFill>
                <a:latin typeface="Algerian" pitchFamily="82" charset="0"/>
              </a:rPr>
              <a:t>Beschreibt die möglichen Varianten des </a:t>
            </a:r>
            <a:r>
              <a:rPr lang="de-DE" sz="4000" i="1" dirty="0" err="1" smtClean="0">
                <a:solidFill>
                  <a:schemeClr val="accent6">
                    <a:lumMod val="20000"/>
                    <a:lumOff val="80000"/>
                  </a:schemeClr>
                </a:solidFill>
                <a:latin typeface="Algerian" pitchFamily="82" charset="0"/>
              </a:rPr>
              <a:t>Problemslösung</a:t>
            </a:r>
            <a:endParaRPr lang="de-DE" sz="4000" i="1" dirty="0" smtClean="0">
              <a:solidFill>
                <a:schemeClr val="accent6">
                  <a:lumMod val="20000"/>
                  <a:lumOff val="80000"/>
                </a:schemeClr>
              </a:solidFill>
              <a:latin typeface="Algerian" pitchFamily="82" charset="0"/>
            </a:endParaRPr>
          </a:p>
          <a:p>
            <a:r>
              <a:rPr lang="de-DE" sz="4000" i="1" dirty="0" smtClean="0">
                <a:solidFill>
                  <a:schemeClr val="accent6">
                    <a:lumMod val="20000"/>
                    <a:lumOff val="80000"/>
                  </a:schemeClr>
                </a:solidFill>
                <a:latin typeface="Algerian" pitchFamily="82" charset="0"/>
              </a:rPr>
              <a:t>Besprecht das in kleinen Gruppen</a:t>
            </a:r>
          </a:p>
          <a:p>
            <a:r>
              <a:rPr lang="de-DE" sz="4000" i="1" dirty="0" err="1" smtClean="0">
                <a:solidFill>
                  <a:schemeClr val="accent6">
                    <a:lumMod val="20000"/>
                    <a:lumOff val="80000"/>
                  </a:schemeClr>
                </a:solidFill>
                <a:latin typeface="Algerian" pitchFamily="82" charset="0"/>
              </a:rPr>
              <a:t>Presentiert</a:t>
            </a:r>
            <a:r>
              <a:rPr lang="de-DE" sz="4000" i="1" dirty="0" smtClean="0">
                <a:solidFill>
                  <a:schemeClr val="accent6">
                    <a:lumMod val="20000"/>
                    <a:lumOff val="80000"/>
                  </a:schemeClr>
                </a:solidFill>
                <a:latin typeface="Algerian" pitchFamily="82" charset="0"/>
              </a:rPr>
              <a:t>  die </a:t>
            </a:r>
            <a:r>
              <a:rPr lang="de-DE" sz="4000" i="1" dirty="0" err="1" smtClean="0">
                <a:solidFill>
                  <a:schemeClr val="accent6">
                    <a:lumMod val="20000"/>
                    <a:lumOff val="80000"/>
                  </a:schemeClr>
                </a:solidFill>
                <a:latin typeface="Algerian" pitchFamily="82" charset="0"/>
              </a:rPr>
              <a:t>Problemslösung</a:t>
            </a:r>
            <a:endParaRPr lang="ru-RU" sz="4000" i="1" dirty="0">
              <a:solidFill>
                <a:schemeClr val="accent6">
                  <a:lumMod val="20000"/>
                  <a:lumOff val="80000"/>
                </a:schemeClr>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smtClean="0">
                <a:solidFill>
                  <a:schemeClr val="accent1">
                    <a:lumMod val="20000"/>
                    <a:lumOff val="80000"/>
                  </a:schemeClr>
                </a:solidFill>
                <a:latin typeface="Algerian" pitchFamily="82" charset="0"/>
              </a:rPr>
              <a:t>Die </a:t>
            </a:r>
            <a:r>
              <a:rPr lang="en-US" sz="3600" dirty="0" err="1" smtClean="0">
                <a:solidFill>
                  <a:schemeClr val="accent1">
                    <a:lumMod val="20000"/>
                    <a:lumOff val="80000"/>
                  </a:schemeClr>
                </a:solidFill>
                <a:latin typeface="Algerian" pitchFamily="82" charset="0"/>
              </a:rPr>
              <a:t>Liebesgeschichte</a:t>
            </a:r>
            <a:r>
              <a:rPr lang="en-US" sz="3600" dirty="0" smtClean="0">
                <a:solidFill>
                  <a:schemeClr val="accent1">
                    <a:lumMod val="20000"/>
                    <a:lumOff val="80000"/>
                  </a:schemeClr>
                </a:solidFill>
                <a:latin typeface="Algerian" pitchFamily="82" charset="0"/>
              </a:rPr>
              <a:t> von Beethoven und Juliette </a:t>
            </a:r>
            <a:r>
              <a:rPr lang="en-US" sz="3600" dirty="0" err="1" smtClean="0">
                <a:solidFill>
                  <a:schemeClr val="accent1">
                    <a:lumMod val="20000"/>
                    <a:lumOff val="80000"/>
                  </a:schemeClr>
                </a:solidFill>
                <a:latin typeface="Algerian" pitchFamily="82" charset="0"/>
              </a:rPr>
              <a:t>Gwitschardi</a:t>
            </a:r>
            <a:endParaRPr lang="ru-RU" sz="3600" dirty="0">
              <a:solidFill>
                <a:schemeClr val="accent1">
                  <a:lumMod val="20000"/>
                  <a:lumOff val="80000"/>
                </a:schemeClr>
              </a:solidFill>
            </a:endParaRPr>
          </a:p>
        </p:txBody>
      </p:sp>
      <p:pic>
        <p:nvPicPr>
          <p:cNvPr id="5" name="Picture 2"/>
          <p:cNvPicPr>
            <a:picLocks noGrp="1" noChangeAspect="1" noChangeArrowheads="1"/>
          </p:cNvPicPr>
          <p:nvPr>
            <p:ph sz="half" idx="1"/>
          </p:nvPr>
        </p:nvPicPr>
        <p:blipFill>
          <a:blip r:embed="rId3"/>
          <a:srcRect/>
          <a:stretch>
            <a:fillRect/>
          </a:stretch>
        </p:blipFill>
        <p:spPr bwMode="auto">
          <a:xfrm>
            <a:off x="595938" y="1428736"/>
            <a:ext cx="3761123" cy="5429264"/>
          </a:xfrm>
          <a:prstGeom prst="rect">
            <a:avLst/>
          </a:prstGeom>
          <a:noFill/>
          <a:ln w="9525">
            <a:noFill/>
            <a:miter lim="800000"/>
            <a:headEnd/>
            <a:tailEnd/>
          </a:ln>
          <a:effectLst/>
        </p:spPr>
      </p:pic>
      <p:pic>
        <p:nvPicPr>
          <p:cNvPr id="6" name="Picture 2"/>
          <p:cNvPicPr>
            <a:picLocks noGrp="1" noChangeAspect="1" noChangeArrowheads="1"/>
          </p:cNvPicPr>
          <p:nvPr>
            <p:ph sz="half" idx="2"/>
          </p:nvPr>
        </p:nvPicPr>
        <p:blipFill>
          <a:blip r:embed="rId4">
            <a:lum bright="-29000"/>
          </a:blip>
          <a:srcRect/>
          <a:stretch>
            <a:fillRect/>
          </a:stretch>
        </p:blipFill>
        <p:spPr bwMode="auto">
          <a:xfrm>
            <a:off x="4643438" y="1500174"/>
            <a:ext cx="4143404" cy="5357826"/>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Содержимое 2"/>
          <p:cNvSpPr>
            <a:spLocks noGrp="1"/>
          </p:cNvSpPr>
          <p:nvPr>
            <p:ph sz="half" idx="4294967295"/>
          </p:nvPr>
        </p:nvSpPr>
        <p:spPr>
          <a:xfrm>
            <a:off x="0" y="357166"/>
            <a:ext cx="8501090" cy="5768997"/>
          </a:xfrm>
        </p:spPr>
        <p:txBody>
          <a:bodyPr>
            <a:normAutofit lnSpcReduction="10000"/>
          </a:bodyPr>
          <a:lstStyle/>
          <a:p>
            <a:pPr lvl="1"/>
            <a:r>
              <a:rPr lang="de-DE" sz="3200" i="1" dirty="0" smtClean="0">
                <a:solidFill>
                  <a:srgbClr val="FFC000"/>
                </a:solidFill>
              </a:rPr>
              <a:t>Meiner Meinung nach, ist </a:t>
            </a:r>
            <a:r>
              <a:rPr lang="de-DE" sz="3200" i="1" u="sng" dirty="0" smtClean="0">
                <a:solidFill>
                  <a:srgbClr val="FFC000"/>
                </a:solidFill>
              </a:rPr>
              <a:t>die interessanteste Geschichte</a:t>
            </a:r>
            <a:r>
              <a:rPr lang="de-DE" sz="3200" i="1" dirty="0" smtClean="0">
                <a:solidFill>
                  <a:srgbClr val="FFC000"/>
                </a:solidFill>
              </a:rPr>
              <a:t>  (die Geschichte von …….Gruppe)</a:t>
            </a:r>
            <a:endParaRPr lang="ru-RU" sz="3200" dirty="0" smtClean="0">
              <a:solidFill>
                <a:srgbClr val="FFC000"/>
              </a:solidFill>
            </a:endParaRPr>
          </a:p>
          <a:p>
            <a:pPr lvl="1"/>
            <a:r>
              <a:rPr lang="de-DE" sz="3200" i="1" dirty="0" smtClean="0">
                <a:solidFill>
                  <a:srgbClr val="FFC000"/>
                </a:solidFill>
              </a:rPr>
              <a:t>Meiner Meinung nach, ist </a:t>
            </a:r>
            <a:r>
              <a:rPr lang="de-DE" sz="3200" i="1" u="sng" dirty="0" smtClean="0">
                <a:solidFill>
                  <a:srgbClr val="FFC000"/>
                </a:solidFill>
              </a:rPr>
              <a:t>die  romantischste Geschichte</a:t>
            </a:r>
            <a:r>
              <a:rPr lang="de-DE" sz="3200" i="1" dirty="0" smtClean="0">
                <a:solidFill>
                  <a:srgbClr val="FFC000"/>
                </a:solidFill>
              </a:rPr>
              <a:t>  (die Geschichte von …….Gruppe)</a:t>
            </a:r>
            <a:endParaRPr lang="ru-RU" sz="3200" dirty="0" smtClean="0">
              <a:solidFill>
                <a:srgbClr val="FFC000"/>
              </a:solidFill>
            </a:endParaRPr>
          </a:p>
          <a:p>
            <a:pPr lvl="1"/>
            <a:r>
              <a:rPr lang="de-DE" sz="3200" i="1" dirty="0" smtClean="0">
                <a:solidFill>
                  <a:srgbClr val="FFC000"/>
                </a:solidFill>
              </a:rPr>
              <a:t>Meiner Meinung nach, ist </a:t>
            </a:r>
            <a:r>
              <a:rPr lang="de-DE" sz="3200" i="1" u="sng" dirty="0" smtClean="0">
                <a:solidFill>
                  <a:srgbClr val="FFC000"/>
                </a:solidFill>
              </a:rPr>
              <a:t>die  unwahrheitsgetreueste Geschichte</a:t>
            </a:r>
            <a:r>
              <a:rPr lang="de-DE" sz="3200" i="1" dirty="0" smtClean="0">
                <a:solidFill>
                  <a:srgbClr val="FFC000"/>
                </a:solidFill>
              </a:rPr>
              <a:t>  (die Geschichte von …….Gruppe)</a:t>
            </a:r>
            <a:endParaRPr lang="ru-RU" sz="3200" dirty="0" smtClean="0">
              <a:solidFill>
                <a:srgbClr val="FFC000"/>
              </a:solidFill>
            </a:endParaRPr>
          </a:p>
          <a:p>
            <a:pPr lvl="1"/>
            <a:r>
              <a:rPr lang="de-DE" sz="3200" i="1" dirty="0" smtClean="0">
                <a:solidFill>
                  <a:srgbClr val="FFC000"/>
                </a:solidFill>
              </a:rPr>
              <a:t>Meiner Meinung nach, ist </a:t>
            </a:r>
            <a:r>
              <a:rPr lang="de-DE" sz="3200" i="1" u="sng" dirty="0" smtClean="0">
                <a:solidFill>
                  <a:srgbClr val="FFC000"/>
                </a:solidFill>
              </a:rPr>
              <a:t>die schönste Geschichte</a:t>
            </a:r>
            <a:r>
              <a:rPr lang="de-DE" sz="3200" i="1" dirty="0" smtClean="0">
                <a:solidFill>
                  <a:srgbClr val="FFC000"/>
                </a:solidFill>
              </a:rPr>
              <a:t>  (die Geschichte von …….Gruppe)</a:t>
            </a:r>
            <a:endParaRPr lang="ru-RU" sz="3200" dirty="0" smtClean="0">
              <a:solidFill>
                <a:srgbClr val="FFC000"/>
              </a:solidFill>
            </a:endParaRPr>
          </a:p>
          <a:p>
            <a:pPr lvl="1"/>
            <a:r>
              <a:rPr lang="de-DE" sz="3200" i="1" dirty="0" smtClean="0">
                <a:solidFill>
                  <a:srgbClr val="FFC000"/>
                </a:solidFill>
              </a:rPr>
              <a:t>Meiner Meinung nach, ist </a:t>
            </a:r>
            <a:r>
              <a:rPr lang="de-DE" sz="3200" i="1" u="sng" dirty="0" smtClean="0">
                <a:solidFill>
                  <a:srgbClr val="FFC000"/>
                </a:solidFill>
              </a:rPr>
              <a:t>die wahrheitsgetreu</a:t>
            </a:r>
            <a:r>
              <a:rPr lang="de-DE" i="1" u="sng" dirty="0" smtClean="0">
                <a:solidFill>
                  <a:srgbClr val="FFC000"/>
                </a:solidFill>
              </a:rPr>
              <a:t>e Geschichte</a:t>
            </a:r>
            <a:r>
              <a:rPr lang="de-DE" i="1" dirty="0" smtClean="0">
                <a:solidFill>
                  <a:srgbClr val="FFC000"/>
                </a:solidFill>
              </a:rPr>
              <a:t>  (die Geschichte von …….Gruppe)</a:t>
            </a:r>
            <a:endParaRPr lang="ru-RU" sz="1800" dirty="0">
              <a:solidFill>
                <a:srgbClr val="FFC000"/>
              </a:solidFill>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260385302_lubov-pict.narod.ru2.jpg"/>
          <p:cNvPicPr>
            <a:picLocks noChangeAspect="1"/>
          </p:cNvPicPr>
          <p:nvPr/>
        </p:nvPicPr>
        <p:blipFill>
          <a:blip r:embed="rId2" cstate="email"/>
          <a:stretch>
            <a:fillRect/>
          </a:stretch>
        </p:blipFill>
        <p:spPr>
          <a:xfrm>
            <a:off x="-258731" y="0"/>
            <a:ext cx="9402731" cy="6858000"/>
          </a:xfrm>
          <a:prstGeom prst="rect">
            <a:avLst/>
          </a:prstGeom>
        </p:spPr>
      </p:pic>
      <p:sp>
        <p:nvSpPr>
          <p:cNvPr id="3" name="Прямоугольник 2"/>
          <p:cNvSpPr/>
          <p:nvPr/>
        </p:nvSpPr>
        <p:spPr>
          <a:xfrm>
            <a:off x="3357554" y="0"/>
            <a:ext cx="5786446" cy="3357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Braucht</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der</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Mensch</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die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Liebe</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a:t>
            </a:r>
          </a:p>
          <a:p>
            <a:pPr algn="ctr"/>
            <a:endParaRPr lang="en-US" sz="4000" b="1" dirty="0" smtClean="0">
              <a:ln w="1905"/>
              <a:solidFill>
                <a:srgbClr val="002060"/>
              </a:solidFill>
              <a:effectLst>
                <a:outerShdw blurRad="38100" dist="38100" dir="2700000" algn="tl">
                  <a:srgbClr val="000000">
                    <a:alpha val="43137"/>
                  </a:srgbClr>
                </a:outerShdw>
              </a:effectLst>
              <a:latin typeface="Monotype Corsiva" pitchFamily="66" charset="0"/>
            </a:endParaRPr>
          </a:p>
          <a:p>
            <a:pPr algn="ct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Welche</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Rolle</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spielt</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Liebe</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p>
          <a:p>
            <a:pPr algn="ct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in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unserem</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 </a:t>
            </a:r>
            <a:r>
              <a:rPr lang="en-US" sz="4000" b="1" dirty="0" err="1" smtClean="0">
                <a:ln w="1905"/>
                <a:solidFill>
                  <a:srgbClr val="C00000"/>
                </a:solidFill>
                <a:effectLst>
                  <a:outerShdw blurRad="38100" dist="38100" dir="2700000" algn="tl">
                    <a:srgbClr val="000000">
                      <a:alpha val="43137"/>
                    </a:srgbClr>
                  </a:outerShdw>
                </a:effectLst>
                <a:latin typeface="Monotype Corsiva" pitchFamily="66" charset="0"/>
              </a:rPr>
              <a:t>Leben</a:t>
            </a:r>
            <a:r>
              <a:rPr lang="en-US" sz="4000" b="1" dirty="0" smtClean="0">
                <a:ln w="1905"/>
                <a:solidFill>
                  <a:srgbClr val="C00000"/>
                </a:solidFill>
                <a:effectLst>
                  <a:outerShdw blurRad="38100" dist="38100" dir="2700000" algn="tl">
                    <a:srgbClr val="000000">
                      <a:alpha val="43137"/>
                    </a:srgbClr>
                  </a:outerShdw>
                </a:effectLst>
                <a:latin typeface="Monotype Corsiva" pitchFamily="66" charset="0"/>
              </a:rPr>
              <a:t>?</a:t>
            </a:r>
            <a:endParaRPr lang="ru-RU" sz="4000" b="1" dirty="0">
              <a:ln w="1905"/>
              <a:solidFill>
                <a:srgbClr val="C00000"/>
              </a:solidFill>
              <a:effectLst>
                <a:outerShdw blurRad="38100" dist="38100" dir="2700000" algn="tl">
                  <a:srgbClr val="000000">
                    <a:alpha val="43137"/>
                  </a:srgbClr>
                </a:outerShdw>
              </a:effectLst>
              <a:latin typeface="Monotype Corsiva" pitchFamily="66"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422</TotalTime>
  <Words>258</Words>
  <PresentationFormat>Экран (4:3)</PresentationFormat>
  <Paragraphs>31</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Die  Liebesgeschichte von  Beethoven und  Juliette  Gwitschardi </vt:lpstr>
      <vt:lpstr>Слайд 2</vt:lpstr>
      <vt:lpstr>Слайд 3</vt:lpstr>
      <vt:lpstr>Wir diskutieren über die Liebesgeschichte von  Beethoven und Juliette Gritschwaldi  </vt:lpstr>
      <vt:lpstr> In  Beethovens  Leben  war  eine sehr  unglückliche  Liebesgeschichte.  Das  war  eine  Tragödie  für  den  berühmten  Komponisten.  Er war in seiner Schülerin Gräfin  Julietta Gwitschardi   sehr verliebt.  Aber die Eltern von  Juljetta  waren dagegen. Beethoven war arm, taub, passte der schöner Frau nicht.</vt:lpstr>
      <vt:lpstr>Слайд 6</vt:lpstr>
      <vt:lpstr>Die Liebesgeschichte von Beethoven und Juliette Gwitschardi</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Администратор</cp:lastModifiedBy>
  <cp:revision>57</cp:revision>
  <dcterms:modified xsi:type="dcterms:W3CDTF">2011-03-09T15:20:41Z</dcterms:modified>
</cp:coreProperties>
</file>