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3" r:id="rId10"/>
    <p:sldId id="267" r:id="rId11"/>
    <p:sldId id="264" r:id="rId12"/>
    <p:sldId id="273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224"/>
    <a:srgbClr val="FF0066"/>
    <a:srgbClr val="CC6600"/>
    <a:srgbClr val="F3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3B07B-B997-43E0-A03D-6E5545846D6B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60B3B531-3E6D-431D-82F8-C65FB4757806}">
      <dgm:prSet phldrT="[Текст]" phldr="1"/>
      <dgm:spPr/>
      <dgm:t>
        <a:bodyPr/>
        <a:lstStyle/>
        <a:p>
          <a:endParaRPr lang="ru-RU" dirty="0"/>
        </a:p>
      </dgm:t>
    </dgm:pt>
    <dgm:pt modelId="{1F7DF293-A35B-485A-9479-3EB8CC550AAA}" type="parTrans" cxnId="{1542DC7A-334C-4B41-A492-D9E61079C181}">
      <dgm:prSet/>
      <dgm:spPr/>
      <dgm:t>
        <a:bodyPr/>
        <a:lstStyle/>
        <a:p>
          <a:endParaRPr lang="ru-RU"/>
        </a:p>
      </dgm:t>
    </dgm:pt>
    <dgm:pt modelId="{A0DCF8BD-8E88-4EB6-A14A-640EA4137026}" type="sibTrans" cxnId="{1542DC7A-334C-4B41-A492-D9E61079C181}">
      <dgm:prSet/>
      <dgm:spPr/>
      <dgm:t>
        <a:bodyPr/>
        <a:lstStyle/>
        <a:p>
          <a:endParaRPr lang="ru-RU"/>
        </a:p>
      </dgm:t>
    </dgm:pt>
    <dgm:pt modelId="{85FEF592-15E9-423A-9EA5-8E823C23CDB5}" type="pres">
      <dgm:prSet presAssocID="{6833B07B-B997-43E0-A03D-6E5545846D6B}" presName="Name0" presStyleCnt="0">
        <dgm:presLayoutVars>
          <dgm:dir/>
          <dgm:resizeHandles val="exact"/>
        </dgm:presLayoutVars>
      </dgm:prSet>
      <dgm:spPr/>
    </dgm:pt>
    <dgm:pt modelId="{3AB5CEAC-AA7B-48B8-90F5-8930C312990F}" type="pres">
      <dgm:prSet presAssocID="{60B3B531-3E6D-431D-82F8-C65FB4757806}" presName="composite" presStyleCnt="0"/>
      <dgm:spPr/>
    </dgm:pt>
    <dgm:pt modelId="{F19E32DA-3594-4613-B84D-6ABAB0496ABA}" type="pres">
      <dgm:prSet presAssocID="{60B3B531-3E6D-431D-82F8-C65FB4757806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solidFill>
            <a:schemeClr val="accent5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5C49F316-0E8B-4BEA-A09E-38D6878FCA3A}" type="pres">
      <dgm:prSet presAssocID="{60B3B531-3E6D-431D-82F8-C65FB4757806}" presName="rect2" presStyleLbl="trBgShp" presStyleIdx="0" presStyleCnt="1" custLinFactY="11225" custLinFactNeighborX="10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2DC7A-334C-4B41-A492-D9E61079C181}" srcId="{6833B07B-B997-43E0-A03D-6E5545846D6B}" destId="{60B3B531-3E6D-431D-82F8-C65FB4757806}" srcOrd="0" destOrd="0" parTransId="{1F7DF293-A35B-485A-9479-3EB8CC550AAA}" sibTransId="{A0DCF8BD-8E88-4EB6-A14A-640EA4137026}"/>
    <dgm:cxn modelId="{2C053B0D-DC68-4A52-B8CD-77FE265094F2}" type="presOf" srcId="{6833B07B-B997-43E0-A03D-6E5545846D6B}" destId="{85FEF592-15E9-423A-9EA5-8E823C23CDB5}" srcOrd="0" destOrd="0" presId="urn:microsoft.com/office/officeart/2008/layout/BendingPictureSemiTransparentText"/>
    <dgm:cxn modelId="{8EC02BBC-9E9E-467B-BF58-DC4ADE3C6B71}" type="presOf" srcId="{60B3B531-3E6D-431D-82F8-C65FB4757806}" destId="{5C49F316-0E8B-4BEA-A09E-38D6878FCA3A}" srcOrd="0" destOrd="0" presId="urn:microsoft.com/office/officeart/2008/layout/BendingPictureSemiTransparentText"/>
    <dgm:cxn modelId="{15E02366-0D85-431F-A82D-5611319C5250}" type="presParOf" srcId="{85FEF592-15E9-423A-9EA5-8E823C23CDB5}" destId="{3AB5CEAC-AA7B-48B8-90F5-8930C312990F}" srcOrd="0" destOrd="0" presId="urn:microsoft.com/office/officeart/2008/layout/BendingPictureSemiTransparentText"/>
    <dgm:cxn modelId="{9574F71E-DF24-4466-980D-5876191056E0}" type="presParOf" srcId="{3AB5CEAC-AA7B-48B8-90F5-8930C312990F}" destId="{F19E32DA-3594-4613-B84D-6ABAB0496ABA}" srcOrd="0" destOrd="0" presId="urn:microsoft.com/office/officeart/2008/layout/BendingPictureSemiTransparentText"/>
    <dgm:cxn modelId="{03CD688B-B009-439C-BFC4-441BFF5BC50A}" type="presParOf" srcId="{3AB5CEAC-AA7B-48B8-90F5-8930C312990F}" destId="{5C49F316-0E8B-4BEA-A09E-38D6878FCA3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32DA-3594-4613-B84D-6ABAB0496ABA}">
      <dsp:nvSpPr>
        <dsp:cNvPr id="0" name=""/>
        <dsp:cNvSpPr/>
      </dsp:nvSpPr>
      <dsp:spPr>
        <a:xfrm>
          <a:off x="156" y="432681"/>
          <a:ext cx="2518876" cy="2158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solidFill>
            <a:schemeClr val="accent5">
              <a:lumMod val="75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9F316-0E8B-4BEA-A09E-38D6878FCA3A}">
      <dsp:nvSpPr>
        <dsp:cNvPr id="0" name=""/>
        <dsp:cNvSpPr/>
      </dsp:nvSpPr>
      <dsp:spPr>
        <a:xfrm>
          <a:off x="313" y="2506183"/>
          <a:ext cx="2518876" cy="51815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13" y="2506183"/>
        <a:ext cx="2518876" cy="51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1423-DB36-438E-8FA5-3CCC476E0E86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FBF15-18A1-4BA9-8C42-112AD4188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2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FBF15-18A1-4BA9-8C42-112AD41885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51" y="3548421"/>
            <a:ext cx="2857500" cy="2857500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69269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66"/>
                </a:solidFill>
              </a:rPr>
              <a:t>50 лет </a:t>
            </a:r>
            <a:endParaRPr lang="ru-RU" sz="7200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70837">
            <a:off x="683121" y="1623961"/>
            <a:ext cx="8226157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Первому </a:t>
            </a:r>
            <a:r>
              <a:rPr lang="ru-RU" sz="5400" b="1" cap="none" spc="0" dirty="0" smtClean="0">
                <a:ln w="11430"/>
                <a:solidFill>
                  <a:srgbClr val="CC66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полету</a:t>
            </a:r>
            <a:r>
              <a:rPr lang="ru-RU" sz="5400" b="1" cap="none" spc="0" dirty="0" smtClean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космос</a:t>
            </a:r>
            <a:endParaRPr lang="ru-RU" sz="5400" b="1" cap="none" spc="0" dirty="0">
              <a:ln w="11430"/>
              <a:solidFill>
                <a:srgbClr val="CC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0620">
            <a:off x="179512" y="3429000"/>
            <a:ext cx="3452679" cy="3096343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5-конечная звезда 3"/>
          <p:cNvSpPr/>
          <p:nvPr/>
        </p:nvSpPr>
        <p:spPr>
          <a:xfrm>
            <a:off x="4114805" y="5206778"/>
            <a:ext cx="914400" cy="914400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2483768" y="378460"/>
            <a:ext cx="914400" cy="91440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2" y="116615"/>
            <a:ext cx="1537236" cy="153723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4" y="764704"/>
            <a:ext cx="3115843" cy="3509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scene3d>
            <a:camera prst="perspective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827584" y="5013176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ЛЕОНОВ Алексей Архипович –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летчик – космонавт, вышедший в открытый космос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8629021"/>
              </p:ext>
            </p:extLst>
          </p:nvPr>
        </p:nvGraphicFramePr>
        <p:xfrm>
          <a:off x="4959643" y="332656"/>
          <a:ext cx="251919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32040" y="357301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САВИЦКАЯ Светлана Евгеньевна –</a:t>
            </a:r>
          </a:p>
          <a:p>
            <a:r>
              <a:rPr lang="ru-RU" dirty="0"/>
              <a:t>первая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женщин</a:t>
            </a:r>
            <a:r>
              <a:rPr lang="ru-RU" dirty="0"/>
              <a:t> совершила выход в открытый космос.</a:t>
            </a:r>
          </a:p>
        </p:txBody>
      </p:sp>
      <p:sp>
        <p:nvSpPr>
          <p:cNvPr id="6" name="6-конечная звезда 5"/>
          <p:cNvSpPr/>
          <p:nvPr/>
        </p:nvSpPr>
        <p:spPr>
          <a:xfrm>
            <a:off x="3923928" y="4034681"/>
            <a:ext cx="914400" cy="914400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7524328" y="5474841"/>
            <a:ext cx="914400" cy="914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5652120" y="6093296"/>
            <a:ext cx="914400" cy="9144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6588224" y="4667436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43608" y="4210236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63888" y="3753036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7416824" cy="49685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 smtClean="0"/>
              <a:t>Тихо, люди. Наступает это.</a:t>
            </a:r>
            <a:br>
              <a:rPr lang="ru-RU" sz="1600" dirty="0" smtClean="0"/>
            </a:br>
            <a:r>
              <a:rPr lang="ru-RU" sz="1600" dirty="0" smtClean="0"/>
              <a:t>Он уходит за особенный порог.</a:t>
            </a:r>
            <a:br>
              <a:rPr lang="ru-RU" sz="1600" dirty="0" smtClean="0"/>
            </a:br>
            <a:r>
              <a:rPr lang="ru-RU" sz="1600" dirty="0" smtClean="0"/>
              <a:t>Все военные, все лётчики планеты,</a:t>
            </a:r>
            <a:br>
              <a:rPr lang="ru-RU" sz="1600" dirty="0" smtClean="0"/>
            </a:br>
            <a:r>
              <a:rPr lang="ru-RU" sz="1600" dirty="0" smtClean="0"/>
              <a:t>козырьки надвиньте –</a:t>
            </a:r>
            <a:br>
              <a:rPr lang="ru-RU" sz="1600" dirty="0" smtClean="0"/>
            </a:br>
            <a:r>
              <a:rPr lang="ru-RU" sz="1600" dirty="0" smtClean="0"/>
              <a:t>и под козырёк.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Наступает, надвигается минута.</a:t>
            </a:r>
            <a:br>
              <a:rPr lang="ru-RU" sz="1600" dirty="0" smtClean="0"/>
            </a:br>
            <a:r>
              <a:rPr lang="ru-RU" sz="1600" dirty="0" smtClean="0"/>
              <a:t>Площадь Красная - туда не подойдёшь.</a:t>
            </a:r>
            <a:br>
              <a:rPr lang="ru-RU" sz="1600" dirty="0" smtClean="0"/>
            </a:br>
            <a:r>
              <a:rPr lang="ru-RU" sz="1600" dirty="0" smtClean="0"/>
              <a:t>Только залпы слышу главного салюта,</a:t>
            </a:r>
            <a:br>
              <a:rPr lang="ru-RU" sz="1600" dirty="0" smtClean="0"/>
            </a:br>
            <a:r>
              <a:rPr lang="ru-RU" sz="1600" dirty="0" smtClean="0"/>
              <a:t>дрожь земли</a:t>
            </a:r>
            <a:br>
              <a:rPr lang="ru-RU" sz="1600" dirty="0" smtClean="0"/>
            </a:br>
            <a:r>
              <a:rPr lang="ru-RU" sz="1600" dirty="0" smtClean="0"/>
              <a:t>и тихий первый дождь.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какого-то Икара-фаталиста,</a:t>
            </a:r>
            <a:br>
              <a:rPr lang="ru-RU" sz="1600" dirty="0" smtClean="0"/>
            </a:br>
            <a:r>
              <a:rPr lang="ru-RU" sz="1600" dirty="0" smtClean="0"/>
              <a:t>не безудержно-слепого игрока –</a:t>
            </a:r>
            <a:br>
              <a:rPr lang="ru-RU" sz="1600" dirty="0" smtClean="0"/>
            </a:br>
            <a:r>
              <a:rPr lang="ru-RU" sz="1600" dirty="0" smtClean="0"/>
              <a:t>мы сегодня провожаем коммуниста</a:t>
            </a:r>
            <a:br>
              <a:rPr lang="ru-RU" sz="1600" dirty="0" smtClean="0"/>
            </a:br>
            <a:r>
              <a:rPr lang="ru-RU" sz="1600" dirty="0" smtClean="0"/>
              <a:t>в завоёванные подвигом века.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Всё естественно, по мнению летящих.</a:t>
            </a:r>
            <a:br>
              <a:rPr lang="ru-RU" sz="1600" dirty="0" smtClean="0"/>
            </a:br>
            <a:r>
              <a:rPr lang="ru-RU" sz="1600" dirty="0" smtClean="0"/>
              <a:t>Авиация </a:t>
            </a:r>
            <a:r>
              <a:rPr lang="ru-RU" sz="1600" dirty="0" err="1" smtClean="0"/>
              <a:t>нещадна</a:t>
            </a:r>
            <a:r>
              <a:rPr lang="ru-RU" sz="1600" dirty="0" smtClean="0"/>
              <a:t>, как война.</a:t>
            </a:r>
            <a:br>
              <a:rPr lang="ru-RU" sz="1600" dirty="0" smtClean="0"/>
            </a:br>
            <a:r>
              <a:rPr lang="ru-RU" sz="1600" dirty="0" smtClean="0"/>
              <a:t>Только солнечно-красивых, настоящих</a:t>
            </a:r>
            <a:br>
              <a:rPr lang="ru-RU" sz="1600" dirty="0" smtClean="0"/>
            </a:br>
            <a:r>
              <a:rPr lang="ru-RU" sz="1600" dirty="0" smtClean="0"/>
              <a:t>забирает, ненасытная, она.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Плачет мама. Сын не ступит за калитку,</a:t>
            </a:r>
            <a:br>
              <a:rPr lang="ru-RU" sz="1600" dirty="0" smtClean="0"/>
            </a:br>
            <a:r>
              <a:rPr lang="ru-RU" sz="1600" dirty="0" smtClean="0"/>
              <a:t>не порадуется с батькой на поля.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Озарённая </a:t>
            </a:r>
            <a:r>
              <a:rPr lang="ru-RU" sz="1600" dirty="0" err="1" smtClean="0"/>
              <a:t>Гагаринской</a:t>
            </a:r>
            <a:r>
              <a:rPr lang="ru-RU" sz="1600" dirty="0" smtClean="0"/>
              <a:t> Улыбкой,</a:t>
            </a:r>
            <a:br>
              <a:rPr lang="ru-RU" sz="1600" dirty="0" smtClean="0"/>
            </a:br>
            <a:r>
              <a:rPr lang="ru-RU" sz="1600" dirty="0" smtClean="0"/>
              <a:t>голубая,</a:t>
            </a:r>
            <a:br>
              <a:rPr lang="ru-RU" sz="1600" dirty="0" smtClean="0"/>
            </a:br>
            <a:r>
              <a:rPr lang="ru-RU" sz="1600" dirty="0" smtClean="0"/>
              <a:t>будет вечно плыть Земля!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Плачет Валя, будто в чём-то виновата, –</a:t>
            </a:r>
            <a:br>
              <a:rPr lang="ru-RU" sz="1600" dirty="0" smtClean="0"/>
            </a:br>
            <a:r>
              <a:rPr lang="ru-RU" sz="1600" dirty="0" smtClean="0"/>
              <a:t>не отвадила от неба, не смогла.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...Русый парень,</a:t>
            </a:r>
            <a:br>
              <a:rPr lang="ru-RU" sz="1600" dirty="0" smtClean="0"/>
            </a:br>
            <a:r>
              <a:rPr lang="ru-RU" sz="1600" dirty="0" err="1" smtClean="0"/>
              <a:t>по-гагарински</a:t>
            </a:r>
            <a:r>
              <a:rPr lang="ru-RU" sz="1600" dirty="0" smtClean="0"/>
              <a:t> крылатый,</a:t>
            </a:r>
            <a:br>
              <a:rPr lang="ru-RU" sz="1600" dirty="0" smtClean="0"/>
            </a:br>
            <a:r>
              <a:rPr lang="ru-RU" sz="1600" dirty="0" smtClean="0"/>
              <a:t>улыбается на плоскости крыла.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32925" y="704016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812360" y="5771303"/>
            <a:ext cx="914400" cy="914400"/>
          </a:xfrm>
          <a:prstGeom prst="star5">
            <a:avLst>
              <a:gd name="adj" fmla="val 23988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355976" y="404664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5" y="1556793"/>
            <a:ext cx="6120681" cy="2520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964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</a:t>
            </a: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сейчас ответим на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вопросы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8" y="960262"/>
            <a:ext cx="8401590" cy="539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1403648" y="1556792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427984" y="5445224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7596336" y="2471192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3385592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дату первого полета в космос.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2644"/>
            <a:ext cx="2380447" cy="238044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5052867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был первым космонавтом?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7210"/>
            <a:ext cx="8424936" cy="629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8950" y="3231511"/>
            <a:ext cx="6911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называется космодром, с которого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в космос запускались ракеты?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5806"/>
            <a:ext cx="7620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599131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по времени длился первый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890588"/>
            <a:ext cx="8133181" cy="54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892341"/>
            <a:ext cx="5353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Кто первым вышел в космос?</a:t>
            </a:r>
            <a:endParaRPr lang="ru-RU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955"/>
            <a:ext cx="2186609" cy="158417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83" y="4298801"/>
            <a:ext cx="2065412" cy="2065412"/>
          </a:xfrm>
          <a:prstGeom prst="rect">
            <a:avLst/>
          </a:prstGeom>
          <a:ln/>
          <a:scene3d>
            <a:camera prst="isometricOffAxis2Left"/>
            <a:lightRig rig="glow" dir="t">
              <a:rot lat="0" lon="0" rev="4800000"/>
            </a:lightRig>
          </a:scene3d>
          <a:sp3d prstMaterial="powder">
            <a:bevelT w="50800" h="50800" prst="divot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40391"/>
            <a:ext cx="1882950" cy="1882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4221088"/>
            <a:ext cx="2220838" cy="222083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1628800"/>
            <a:ext cx="427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Назовите женщин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-космонавтов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836712"/>
            <a:ext cx="4798429" cy="156966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F30D23"/>
                </a:solidFill>
              </a:rPr>
              <a:t>Рассвет. Еще не знаем ничего</a:t>
            </a:r>
          </a:p>
          <a:p>
            <a:r>
              <a:rPr lang="ru-RU" sz="2400" dirty="0" smtClean="0">
                <a:solidFill>
                  <a:srgbClr val="F30D23"/>
                </a:solidFill>
              </a:rPr>
              <a:t>Обычные «Последние известия»</a:t>
            </a:r>
          </a:p>
          <a:p>
            <a:r>
              <a:rPr lang="ru-RU" sz="2400" dirty="0" smtClean="0">
                <a:solidFill>
                  <a:srgbClr val="F30D23"/>
                </a:solidFill>
              </a:rPr>
              <a:t>А он уже летит через созвездия!</a:t>
            </a:r>
          </a:p>
          <a:p>
            <a:r>
              <a:rPr lang="ru-RU" sz="2400" dirty="0" smtClean="0">
                <a:solidFill>
                  <a:srgbClr val="F30D23"/>
                </a:solidFill>
              </a:rPr>
              <a:t>Земля проснется с именем его</a:t>
            </a:r>
            <a:endParaRPr lang="ru-RU" sz="2400" dirty="0">
              <a:solidFill>
                <a:srgbClr val="F30D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089337">
            <a:off x="282025" y="3888647"/>
            <a:ext cx="8528695" cy="92333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Юрий Алексеевич Гагарин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4567"/>
          <a:stretch>
            <a:fillRect/>
          </a:stretch>
        </p:blipFill>
        <p:spPr bwMode="auto">
          <a:xfrm>
            <a:off x="611560" y="523876"/>
            <a:ext cx="3528392" cy="297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4725144"/>
            <a:ext cx="3401059" cy="181588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200" dirty="0" smtClean="0"/>
              <a:t>12 апреля 1961 год</a:t>
            </a:r>
          </a:p>
          <a:p>
            <a:r>
              <a:rPr lang="ru-RU" sz="4000" dirty="0" smtClean="0"/>
              <a:t>Космодром </a:t>
            </a:r>
          </a:p>
          <a:p>
            <a:r>
              <a:rPr lang="ru-RU" sz="4000" dirty="0" smtClean="0"/>
              <a:t>«Байконур»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671" t="1835" b="17428"/>
          <a:stretch>
            <a:fillRect/>
          </a:stretch>
        </p:blipFill>
        <p:spPr bwMode="auto">
          <a:xfrm>
            <a:off x="0" y="332656"/>
            <a:ext cx="39139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95936" y="1662748"/>
            <a:ext cx="4896544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isometricOffAxis1Righ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Пройдут годы, десятилетия, века, люди забудут даты войн и революций, но этот день будут помнить всегда, и, я думаю, что именно этот день 12 апреля в недалеком будущем станет красной праздничной датой на все грядущие века. Ведь именно с этого дня – 12 апреля 1961 года – человек начал освоение </a:t>
            </a:r>
            <a:r>
              <a:rPr kumimoji="0" lang="ru-RU" sz="2000" b="1" i="0" u="none" strike="noStrik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космоса</a:t>
            </a:r>
            <a:r>
              <a:rPr kumimoji="0" lang="ru-RU" sz="20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в России славный праздник, праздник победы разума, преодолевшего земное притяжение – День космонавтики и первого полета человека в космос. И поговорим мы о том, как человек смог это осуществить.</a:t>
            </a:r>
            <a:endParaRPr kumimoji="0" lang="ru-RU" sz="2000" b="1" i="0" u="none" strike="noStrike" normalizeH="0" baseline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6" y="4437111"/>
            <a:ext cx="1626841" cy="162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3928" y="462010"/>
            <a:ext cx="4896544" cy="563231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мы вырастем, то в космос полетим.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 а пока мы рассказать хотим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людях тех, умелых и отважных,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покорили космос.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важно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забывать имен их-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Всех космонавтов и ученых.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Которые законы нужные открыли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нам дорогу в космос проложили.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Калуге под Москвой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жил один простой,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Всю жизнь о космосе мечтал,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 нужные науки изучал,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Провел огромную работу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начал создавать теорию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Космических полетов.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гений был, и в наши дни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Циолковском помнить мы должны.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"/>
            <a:ext cx="3635895" cy="521548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28" y="5065998"/>
            <a:ext cx="1038508" cy="168997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340769"/>
            <a:ext cx="4320480" cy="3693319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ЦИОЛКОВСКИЙ Константин Эдуардович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- </a:t>
            </a:r>
            <a:r>
              <a:rPr lang="ru-RU" dirty="0"/>
              <a:t>учитель, хорошо знавший физику, математику, химию, астрономию и механику. Автор проектов дирижаблей, работ в области аэродинамики и ракетной техники, один из основоположников теории межпланетных сообщений с помощью ракет, разработчик принципа ракетного движения. Ученый, наметивший путь выхода человечества в космос.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3024336" cy="335512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311186"/>
            <a:ext cx="38884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кто построил первую ракету, Вы знаете об этом? Конструктор, академик Королев. К полету первый спутник был готов. В минувшем веке, пятьдесят седьмом году Он полетел благодаря труду Конструкторов, ракетчиков, рабочих. И был он первым в мире, между прочим.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Сергей Павлович Королев (1907-1966) – ученый, под руководством которого были созданы первые баллистические и геофизические ракеты, искусственные спутники Земли и пилотируемые космические корабли. 4 октября 1957 года Советский Союз вывел на околоземную орбиту первый искусственный спутник. Затем были корабли, в которых на орбиту Земли отправились растения, земноводные, собаки. И вот настал день 12 апреля 1961 года.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888432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КОРОЛЕВ Сергей Павлович - </a:t>
            </a:r>
            <a:r>
              <a:rPr lang="ru-RU" dirty="0"/>
              <a:t>российский учёный и конструктор. Под его руководством были созданы баллистические и геофизические ракеты, первые искусственные спутники Земли, первый космический корабль, на котором впервые в истории человечества был совершен полет в космос человека.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5"/>
            <a:ext cx="3096344" cy="381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ринЮрий Алексееви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65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0" y="154590"/>
            <a:ext cx="2592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Гагарин Юрий Алексеевич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3. 1934 - 27. 3. 1968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Герой Советского Союза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844824"/>
            <a:ext cx="60486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агарин Юрий Алексеевич - пилот космического корабля (КК) «Восток», лётчик-космонавт СССР № 1; первый космонавт планеты Земля!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Родился 9 марта 1934 года в селе </a:t>
            </a:r>
            <a:r>
              <a:rPr lang="ru-RU" sz="1600" dirty="0" err="1" smtClean="0"/>
              <a:t>Клушино</a:t>
            </a:r>
            <a:r>
              <a:rPr lang="ru-RU" sz="1600" dirty="0" smtClean="0"/>
              <a:t> </a:t>
            </a:r>
            <a:r>
              <a:rPr lang="ru-RU" sz="1600" dirty="0" err="1" smtClean="0"/>
              <a:t>Гжатского</a:t>
            </a:r>
            <a:r>
              <a:rPr lang="ru-RU" sz="1600" dirty="0" smtClean="0"/>
              <a:t> района Смоленской области в семье колхозника. В 1941 году начал учиться в средней школе, но учёбу прервала война. После окончания войны семья Гагариных переехала в город </a:t>
            </a:r>
            <a:r>
              <a:rPr lang="ru-RU" sz="1600" dirty="0" err="1" smtClean="0"/>
              <a:t>Гжатск</a:t>
            </a:r>
            <a:r>
              <a:rPr lang="ru-RU" sz="1600" dirty="0" smtClean="0"/>
              <a:t>, где Гагарин продолжал учиться в средней школе. В 1951 году он с отличием окончил ремесленное училище в подмосковном городе Люберцы по специальности "формовщик-литейщик" и одновременно школу рабочей молодёжи. В 1955 году также с отличием окончил индустриальный техникум и аэроклуб в городе Саратове. В Советской Армии с 1955 года, поступил в 1-е военное авиационное училище лётчиков имени К.Е. Ворошилова в городе Чкалове ( ныне Оренбург), которое окончил в1 1957 году по первому разряду.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85192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139952" y="23349"/>
            <a:ext cx="45365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Известно, что рядом с Гагариным были другие космонавты. Они тоже были хорошо подготовлены и могли успешно выполнить задание проложить первую космическую борозду: Титов, Попович, Николаев и Быковский после Гагарина слетали в космос. Всё больше космонавтов новых. И Валентина Терешкова была средь первых космонавтов. Прибавьте множество американских астронавтов.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9254"/>
            <a:ext cx="4278143" cy="3388098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518</Words>
  <Application>Microsoft Office PowerPoint</Application>
  <PresentationFormat>Экран (4:3)</PresentationFormat>
  <Paragraphs>38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Вован</cp:lastModifiedBy>
  <cp:revision>23</cp:revision>
  <dcterms:created xsi:type="dcterms:W3CDTF">2011-04-12T11:37:08Z</dcterms:created>
  <dcterms:modified xsi:type="dcterms:W3CDTF">2011-11-29T16:31:46Z</dcterms:modified>
</cp:coreProperties>
</file>