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84" r:id="rId9"/>
    <p:sldId id="285" r:id="rId10"/>
    <p:sldId id="286" r:id="rId11"/>
    <p:sldId id="262" r:id="rId12"/>
    <p:sldId id="263" r:id="rId13"/>
    <p:sldId id="264" r:id="rId14"/>
    <p:sldId id="265" r:id="rId15"/>
    <p:sldId id="266" r:id="rId16"/>
    <p:sldId id="288" r:id="rId17"/>
    <p:sldId id="267" r:id="rId18"/>
    <p:sldId id="287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2" autoAdjust="0"/>
    <p:restoredTop sz="96376" autoAdjust="0"/>
  </p:normalViewPr>
  <p:slideViewPr>
    <p:cSldViewPr>
      <p:cViewPr>
        <p:scale>
          <a:sx n="75" d="100"/>
          <a:sy n="75" d="100"/>
        </p:scale>
        <p:origin x="-1824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5" name="Скругленный прямоугольник 12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ик 6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рямоугольник 9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Прямоугольник 10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52EE1-DBD6-4DAA-82B5-3637916FB2B3}" type="datetimeFigureOut">
              <a:rPr lang="ru-RU"/>
              <a:pPr>
                <a:defRPr/>
              </a:pPr>
              <a:t>03.11.2011</a:t>
            </a:fld>
            <a:endParaRPr lang="ru-RU"/>
          </a:p>
        </p:txBody>
      </p:sp>
      <p:sp>
        <p:nvSpPr>
          <p:cNvPr id="12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BD4D8DF-72C9-49E0-8DA2-75543A275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1DF7C-5886-41D5-951F-91790213A866}" type="datetimeFigureOut">
              <a:rPr lang="ru-RU"/>
              <a:pPr>
                <a:defRPr/>
              </a:pPr>
              <a:t>03.11.2011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671C6-8CA1-4669-832D-3F3326345F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688D3-056C-4680-A376-F57D9CDCDE86}" type="datetimeFigureOut">
              <a:rPr lang="ru-RU"/>
              <a:pPr>
                <a:defRPr/>
              </a:pPr>
              <a:t>03.11.2011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65D2B-C028-4065-AC60-4AF2A44B6D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F86B4-E06A-45C4-A3C3-F273C5EBBB29}" type="datetimeFigureOut">
              <a:rPr lang="ru-RU"/>
              <a:pPr>
                <a:defRPr/>
              </a:pPr>
              <a:t>03.11.2011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3B288-4061-4D2C-A910-CC6488871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5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ик 6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рямоугольник 7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Прямоугольник 8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7B749-7037-4F48-AEE5-1044929F9735}" type="datetimeFigureOut">
              <a:rPr lang="ru-RU"/>
              <a:pPr>
                <a:defRPr/>
              </a:pPr>
              <a:t>03.11.2011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5D913-7CA9-4DFE-B324-EAD8ED22FB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C3CC8-9891-4563-B3BA-0F610780E3FC}" type="datetimeFigureOut">
              <a:rPr lang="ru-RU"/>
              <a:pPr>
                <a:defRPr/>
              </a:pPr>
              <a:t>03.11.2011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A37A4-87B8-419D-BBB0-C3CD277AD7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9A4D9-7A6F-48A8-ABCF-0BBD384B07C2}" type="datetimeFigureOut">
              <a:rPr lang="ru-RU"/>
              <a:pPr>
                <a:defRPr/>
              </a:pPr>
              <a:t>03.11.2011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A6D70-AEC0-4E1E-8066-72438F01F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7FAC7-B040-4454-B041-CD10BB88E37F}" type="datetimeFigureOut">
              <a:rPr lang="ru-RU"/>
              <a:pPr>
                <a:defRPr/>
              </a:pPr>
              <a:t>03.11.2011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AAEDC-8DF7-46D4-869C-D75231839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15F8D-8840-4EF9-A979-632DD60EB174}" type="datetimeFigureOut">
              <a:rPr lang="ru-RU"/>
              <a:pPr>
                <a:defRPr/>
              </a:pPr>
              <a:t>03.11.2011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D6CEA-8E46-4256-BCE2-50F6818030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6" name="Скругленный прямоугольник 8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D56B4-9DD2-44F5-A0CD-B01B8E209B27}" type="datetimeFigureOut">
              <a:rPr lang="ru-RU"/>
              <a:pPr>
                <a:defRPr/>
              </a:pPr>
              <a:t>03.11.2011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E7497-38A7-4A1B-863F-AA9962A8AE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0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Прямоугольник 11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Прямоугольник 12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5909-F144-451A-B843-7DC60CA1341B}" type="datetimeFigureOut">
              <a:rPr lang="ru-RU"/>
              <a:pPr>
                <a:defRPr/>
              </a:pPr>
              <a:t>03.11.2011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21E0F-62BF-4F55-8924-2FBEAC2663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8" name="Заголовок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D99FB8CA-9404-449E-920D-554101E2357D}" type="datetimeFigureOut">
              <a:rPr lang="ru-RU"/>
              <a:pPr>
                <a:defRPr/>
              </a:pPr>
              <a:t>03.11.2011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F014B164-5C9C-4383-A432-4FAAC0F46D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74" r:id="rId8"/>
    <p:sldLayoutId id="2147483675" r:id="rId9"/>
    <p:sldLayoutId id="2147483666" r:id="rId10"/>
    <p:sldLayoutId id="214748366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700" smtClean="0">
                <a:latin typeface="Arial" charset="0"/>
              </a:rPr>
              <a:t>Разглядеть, что истинно, что ложно,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>
                <a:latin typeface="Arial" charset="0"/>
              </a:rPr>
              <a:t>Может только беспристрастный суд: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>
                <a:latin typeface="Arial" charset="0"/>
              </a:rPr>
              <a:t>Осторожно с прошлым, осторожно,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>
                <a:latin typeface="Arial" charset="0"/>
              </a:rPr>
              <a:t>Не разбейте глиняный сосуд.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>
                <a:latin typeface="Arial" charset="0"/>
              </a:rPr>
              <a:t>В. Высотский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tx2"/>
                </a:solidFill>
              </a:rPr>
              <a:t>Великая Отечественная  война </a:t>
            </a:r>
            <a:br>
              <a:rPr lang="ru-RU" smtClean="0">
                <a:solidFill>
                  <a:schemeClr val="tx2"/>
                </a:solidFill>
              </a:rPr>
            </a:br>
            <a:r>
              <a:rPr lang="ru-RU" smtClean="0">
                <a:solidFill>
                  <a:schemeClr val="tx2"/>
                </a:solidFill>
              </a:rPr>
              <a:t>1941-1945 гг.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15008" y="4143380"/>
            <a:ext cx="3309934" cy="2205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643314"/>
            <a:ext cx="2273157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2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4"/>
          <p:cNvSpPr txBox="1">
            <a:spLocks noChangeArrowheads="1"/>
          </p:cNvSpPr>
          <p:nvPr/>
        </p:nvSpPr>
        <p:spPr bwMode="auto">
          <a:xfrm>
            <a:off x="900113" y="4221163"/>
            <a:ext cx="472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latin typeface="Cambria" pitchFamily="18" charset="0"/>
            </a:endParaRPr>
          </a:p>
        </p:txBody>
      </p:sp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916238" y="5661025"/>
            <a:ext cx="287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800"/>
          </a:p>
        </p:txBody>
      </p:sp>
      <p:pic>
        <p:nvPicPr>
          <p:cNvPr id="51216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836613"/>
            <a:ext cx="5472113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539750" y="5445125"/>
            <a:ext cx="482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/>
              <a:t>Памятник военным строителям в Мурманске</a:t>
            </a:r>
          </a:p>
        </p:txBody>
      </p:sp>
      <p:pic>
        <p:nvPicPr>
          <p:cNvPr id="51218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620713"/>
            <a:ext cx="2770187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19"/>
          <p:cNvSpPr txBox="1">
            <a:spLocks noChangeArrowheads="1"/>
          </p:cNvSpPr>
          <p:nvPr/>
        </p:nvSpPr>
        <p:spPr bwMode="auto">
          <a:xfrm>
            <a:off x="6588125" y="573405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/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6516688" y="5589588"/>
            <a:ext cx="20161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/>
              <a:t>Мемориал «Родина-мать» в Волгограде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7" grpId="0"/>
      <p:bldP spid="512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643937" cy="511175"/>
          </a:xfrm>
        </p:spPr>
        <p:txBody>
          <a:bodyPr/>
          <a:lstStyle/>
          <a:p>
            <a:pPr algn="ctr" eaLnBrk="1" hangingPunct="1"/>
            <a:r>
              <a:rPr lang="ru-RU" sz="2500" b="1" i="1" smtClean="0">
                <a:latin typeface="Cambria" pitchFamily="18" charset="0"/>
              </a:rPr>
              <a:t>Герои Великой Отечественно	й  войны.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0825" y="836613"/>
            <a:ext cx="8401050" cy="10795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	Маршалы Советского Союза, участвовавшие в Великой Отечественной войне.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mtClean="0">
                <a:latin typeface="Arial" charset="0"/>
              </a:rPr>
              <a:t>Задание: приведите в соответствие цифры и буквы.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>
              <a:latin typeface="Arial" charset="0"/>
            </a:endParaRPr>
          </a:p>
        </p:txBody>
      </p:sp>
      <p:pic>
        <p:nvPicPr>
          <p:cNvPr id="19463" name="Picture 7" descr="Image26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2276475"/>
            <a:ext cx="194468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Image26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2276475"/>
            <a:ext cx="194468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Image26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3789363"/>
            <a:ext cx="20875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3419475" y="4292600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/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3779838" y="4652963"/>
            <a:ext cx="792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/>
          </a:p>
        </p:txBody>
      </p:sp>
      <p:sp>
        <p:nvSpPr>
          <p:cNvPr id="23560" name="Text Box 12"/>
          <p:cNvSpPr txBox="1">
            <a:spLocks noChangeArrowheads="1"/>
          </p:cNvSpPr>
          <p:nvPr/>
        </p:nvSpPr>
        <p:spPr bwMode="auto">
          <a:xfrm>
            <a:off x="3851275" y="4292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/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23850" y="2060575"/>
            <a:ext cx="3024188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/>
          </a:p>
          <a:p>
            <a:endParaRPr lang="ru-RU" sz="1800"/>
          </a:p>
          <a:p>
            <a:r>
              <a:rPr lang="ru-RU" sz="2000" b="1"/>
              <a:t>А) Жуков Г.К.</a:t>
            </a:r>
          </a:p>
          <a:p>
            <a:endParaRPr lang="ru-RU" sz="2000" b="1"/>
          </a:p>
          <a:p>
            <a:endParaRPr lang="ru-RU" sz="2000" b="1"/>
          </a:p>
          <a:p>
            <a:endParaRPr lang="ru-RU" sz="2000" b="1"/>
          </a:p>
          <a:p>
            <a:r>
              <a:rPr lang="ru-RU" sz="2000" b="1"/>
              <a:t>Б) Буденный С.М.</a:t>
            </a:r>
          </a:p>
          <a:p>
            <a:endParaRPr lang="ru-RU" sz="2000" b="1"/>
          </a:p>
          <a:p>
            <a:endParaRPr lang="ru-RU" sz="2000" b="1"/>
          </a:p>
          <a:p>
            <a:endParaRPr lang="ru-RU" sz="2000" b="1"/>
          </a:p>
          <a:p>
            <a:r>
              <a:rPr lang="ru-RU" sz="2000" b="1"/>
              <a:t>В) Рокоссовский К.К. </a:t>
            </a:r>
          </a:p>
          <a:p>
            <a:pPr>
              <a:spcBef>
                <a:spcPct val="50000"/>
              </a:spcBef>
            </a:pPr>
            <a:endParaRPr lang="ru-RU" sz="2000" b="1"/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3348038" y="4508500"/>
            <a:ext cx="86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/>
              <a:t>1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5580063" y="6165850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/>
              <a:t>2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7596188" y="4581525"/>
            <a:ext cx="647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/>
              <a:t>3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468313" y="5661025"/>
            <a:ext cx="39592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/>
              <a:t>Правильный ответ: </a:t>
            </a:r>
          </a:p>
          <a:p>
            <a:pPr>
              <a:spcBef>
                <a:spcPct val="50000"/>
              </a:spcBef>
            </a:pPr>
            <a:r>
              <a:rPr lang="ru-RU" sz="1800"/>
              <a:t>1 – В; 2 – Б; 3 – 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19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19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469" grpId="0"/>
      <p:bldP spid="19470" grpId="0"/>
      <p:bldP spid="19471" grpId="0"/>
      <p:bldP spid="194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539750" y="274638"/>
            <a:ext cx="8147050" cy="725487"/>
          </a:xfrm>
        </p:spPr>
        <p:txBody>
          <a:bodyPr/>
          <a:lstStyle/>
          <a:p>
            <a:pPr algn="ctr" eaLnBrk="1" hangingPunct="1"/>
            <a:r>
              <a:rPr lang="ru-RU" sz="3200" b="1" i="1" smtClean="0">
                <a:latin typeface="Cambria" pitchFamily="18" charset="0"/>
              </a:rPr>
              <a:t>Герои Великой Отечественной войны.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88" y="1071563"/>
            <a:ext cx="8543925" cy="127793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mtClean="0"/>
              <a:t>   </a:t>
            </a:r>
            <a:r>
              <a:rPr lang="ru-RU" sz="2000" smtClean="0">
                <a:latin typeface="Arial" charset="0"/>
              </a:rPr>
              <a:t>По какому принципу образованы логические ряды: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>
                <a:latin typeface="Arial" charset="0"/>
              </a:rPr>
              <a:t>А) С. Ильюшин, С. Лавочкин, Н. Поликарпов, А. Туполев, А. Яковлев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>
                <a:latin typeface="Arial" charset="0"/>
              </a:rPr>
              <a:t>Б) Б.М. Шапошников, Г.И. Кулик, И.С. Конев, Н.А. Булгарин</a:t>
            </a:r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835037">
            <a:off x="6372225" y="2636838"/>
            <a:ext cx="23018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9062">
            <a:off x="5076825" y="2636838"/>
            <a:ext cx="1944688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826499">
            <a:off x="1692275" y="2708275"/>
            <a:ext cx="1905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2492375"/>
            <a:ext cx="208756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021548">
            <a:off x="323850" y="3068638"/>
            <a:ext cx="1819275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051050" y="5589588"/>
            <a:ext cx="4176713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Правильный ответ:</a:t>
            </a:r>
          </a:p>
          <a:p>
            <a:pPr>
              <a:spcBef>
                <a:spcPct val="50000"/>
              </a:spcBef>
            </a:pPr>
            <a:r>
              <a:rPr lang="ru-RU" sz="1400" b="1"/>
              <a:t>А) советские авиаконструкторы; </a:t>
            </a:r>
          </a:p>
          <a:p>
            <a:pPr>
              <a:spcBef>
                <a:spcPct val="50000"/>
              </a:spcBef>
            </a:pPr>
            <a:r>
              <a:rPr lang="ru-RU" sz="1400" b="1"/>
              <a:t>Б) маршалы Советского Союза.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5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813"/>
            <a:ext cx="7772400" cy="720725"/>
          </a:xfrm>
        </p:spPr>
        <p:txBody>
          <a:bodyPr/>
          <a:lstStyle/>
          <a:p>
            <a:pPr algn="ctr" eaLnBrk="1" hangingPunct="1"/>
            <a:r>
              <a:rPr lang="ru-RU" sz="3200" b="1" i="1" smtClean="0">
                <a:latin typeface="Cambria" pitchFamily="18" charset="0"/>
              </a:rPr>
              <a:t>«Личность в истории».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288" y="1052513"/>
            <a:ext cx="8329612" cy="2125662"/>
          </a:xfrm>
        </p:spPr>
        <p:txBody>
          <a:bodyPr/>
          <a:lstStyle/>
          <a:p>
            <a:pPr marL="381000" indent="-381000" algn="just" eaLnBrk="1" hangingPunct="1">
              <a:buFont typeface="Wingdings 2" pitchFamily="18" charset="2"/>
              <a:buNone/>
            </a:pPr>
            <a:r>
              <a:rPr lang="ru-RU" sz="1800" smtClean="0"/>
              <a:t>1. 	Кто был наркомом обороны ВОв:</a:t>
            </a:r>
          </a:p>
          <a:p>
            <a:pPr marL="381000" indent="-381000" algn="just" eaLnBrk="1" hangingPunct="1">
              <a:buFont typeface="Wingdings 2" pitchFamily="18" charset="2"/>
              <a:buNone/>
            </a:pPr>
            <a:r>
              <a:rPr lang="ru-RU" sz="1800" smtClean="0"/>
              <a:t>	К.Е. Ворошилов, Г.К. Жуков, С.К. Тимошенко, Б.М. Шапошников.</a:t>
            </a:r>
          </a:p>
          <a:p>
            <a:pPr marL="381000" indent="-381000" algn="just" eaLnBrk="1" hangingPunct="1">
              <a:buFont typeface="Wingdings 2" pitchFamily="18" charset="2"/>
              <a:buNone/>
            </a:pPr>
            <a:r>
              <a:rPr lang="ru-RU" sz="1800" smtClean="0"/>
              <a:t>2. 	Кто был начальником Штаба партизанского движения в годы войны:</a:t>
            </a:r>
          </a:p>
          <a:p>
            <a:pPr marL="381000" indent="-381000" algn="just" eaLnBrk="1" hangingPunct="1">
              <a:buFont typeface="Wingdings 2" pitchFamily="18" charset="2"/>
              <a:buNone/>
            </a:pPr>
            <a:r>
              <a:rPr lang="ru-RU" sz="1800" smtClean="0"/>
              <a:t>	Л.П. Берия, С.М. Буденный, А.М. Василевский, П.К. Понамаренко.</a:t>
            </a:r>
          </a:p>
          <a:p>
            <a:pPr marL="381000" indent="-381000" algn="just" eaLnBrk="1" hangingPunct="1">
              <a:buFont typeface="Wingdings 2" pitchFamily="18" charset="2"/>
              <a:buNone/>
            </a:pPr>
            <a:r>
              <a:rPr lang="ru-RU" sz="1800" smtClean="0"/>
              <a:t>3. Кто из немецких генералов подписал капитуляцию Германии: Ф. Гальдер, Х.В. Гудериан, В. Кейтель, Ф. Паулюс.</a:t>
            </a:r>
          </a:p>
          <a:p>
            <a:pPr marL="381000" indent="-381000" algn="just" eaLnBrk="1" hangingPunct="1">
              <a:buFont typeface="Wingdings 2" pitchFamily="18" charset="2"/>
              <a:buNone/>
            </a:pPr>
            <a:r>
              <a:rPr lang="ru-RU" sz="2800" smtClean="0"/>
              <a:t> 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213100"/>
            <a:ext cx="20875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3213100"/>
            <a:ext cx="20875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3213100"/>
            <a:ext cx="21113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684213" y="6237288"/>
            <a:ext cx="17287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11188" y="6237288"/>
            <a:ext cx="1944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/>
              <a:t>С.К. Тимошенко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348038" y="6216650"/>
            <a:ext cx="2519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/>
              <a:t>П.К.Пономаренко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804025" y="6237288"/>
            <a:ext cx="16557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/>
              <a:t>В. Кейтель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5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5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5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50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50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50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50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50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50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allAtOnce"/>
      <p:bldP spid="21512" grpId="0"/>
      <p:bldP spid="21513" grpId="0"/>
      <p:bldP spid="215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0"/>
            <a:ext cx="7772400" cy="642938"/>
          </a:xfrm>
        </p:spPr>
        <p:txBody>
          <a:bodyPr/>
          <a:lstStyle/>
          <a:p>
            <a:pPr algn="ctr" eaLnBrk="1" hangingPunct="1"/>
            <a:r>
              <a:rPr lang="ru-RU" sz="2800" b="1" i="1" smtClean="0">
                <a:latin typeface="Cambria" pitchFamily="18" charset="0"/>
              </a:rPr>
              <a:t>События. Даты.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88" y="714375"/>
            <a:ext cx="8229600" cy="2428875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ru-RU" sz="2400" smtClean="0">
                <a:latin typeface="Arial" charset="0"/>
              </a:rPr>
              <a:t>Установите соответствие между сражениями и датами: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607190" y="2085982"/>
            <a:ext cx="2288005" cy="20088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57989" y="869947"/>
            <a:ext cx="2266361" cy="15531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79885" y="1249360"/>
            <a:ext cx="2689378" cy="35004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42795">
            <a:off x="5435600" y="3500438"/>
            <a:ext cx="3468688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69" name="Group 45"/>
          <p:cNvGraphicFramePr>
            <a:graphicFrameLocks noGrp="1"/>
          </p:cNvGraphicFramePr>
          <p:nvPr/>
        </p:nvGraphicFramePr>
        <p:xfrm>
          <a:off x="395288" y="1268413"/>
          <a:ext cx="4416425" cy="2301875"/>
        </p:xfrm>
        <a:graphic>
          <a:graphicData uri="http://schemas.openxmlformats.org/drawingml/2006/table">
            <a:tbl>
              <a:tblPr/>
              <a:tblGrid>
                <a:gridCol w="3048000"/>
                <a:gridCol w="1368425"/>
              </a:tblGrid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1.Снятие блокады Ленинграда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1943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2. Форсирование Днепра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1944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3. Освобождение Варшавы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1944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4. Корсунь-шевченковская операция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1945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6667" name="Group 43"/>
          <p:cNvGraphicFramePr>
            <a:graphicFrameLocks noGrp="1"/>
          </p:cNvGraphicFramePr>
          <p:nvPr/>
        </p:nvGraphicFramePr>
        <p:xfrm>
          <a:off x="395288" y="3573463"/>
          <a:ext cx="4416425" cy="2536825"/>
        </p:xfrm>
        <a:graphic>
          <a:graphicData uri="http://schemas.openxmlformats.org/drawingml/2006/table">
            <a:tbl>
              <a:tblPr/>
              <a:tblGrid>
                <a:gridCol w="3048000"/>
                <a:gridCol w="1368425"/>
              </a:tblGrid>
              <a:tr h="6524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5. Берлинская операция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1941-1942 гг.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6. Курская битва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1942-1943 гг.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7. Московская битва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1943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8. Сталинградская битва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1945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68" name="Text Box 44"/>
          <p:cNvSpPr txBox="1">
            <a:spLocks noChangeArrowheads="1"/>
          </p:cNvSpPr>
          <p:nvPr/>
        </p:nvSpPr>
        <p:spPr bwMode="auto">
          <a:xfrm>
            <a:off x="4787900" y="5668963"/>
            <a:ext cx="345598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/>
              <a:t>Правильный ответ: 1 – 1944 г.; 2 – 1943 г.; 3 – 1945 г.; 4 – 1944 г.;</a:t>
            </a:r>
          </a:p>
          <a:p>
            <a:pPr>
              <a:spcBef>
                <a:spcPct val="50000"/>
              </a:spcBef>
            </a:pPr>
            <a:r>
              <a:rPr lang="ru-RU" sz="1200" b="1"/>
              <a:t>5 – 1945 г.; 6 – 1943 г.; 7 – 1941 – 1942 гг.; 8 – 1942 – 1943 гг.</a:t>
            </a:r>
          </a:p>
          <a:p>
            <a:pPr>
              <a:spcBef>
                <a:spcPct val="50000"/>
              </a:spcBef>
            </a:pPr>
            <a:endParaRPr lang="ru-RU" sz="12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6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6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714375" y="142875"/>
            <a:ext cx="7772400" cy="796925"/>
          </a:xfrm>
        </p:spPr>
        <p:txBody>
          <a:bodyPr/>
          <a:lstStyle/>
          <a:p>
            <a:pPr algn="ctr" eaLnBrk="1" hangingPunct="1"/>
            <a:r>
              <a:rPr lang="ru-RU" sz="2800" b="1" i="1" smtClean="0">
                <a:latin typeface="Cambria" pitchFamily="18" charset="0"/>
              </a:rPr>
              <a:t>Ордена и медали.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908050"/>
            <a:ext cx="8858250" cy="504825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en-US" sz="2400" smtClean="0"/>
              <a:t>     </a:t>
            </a:r>
            <a:r>
              <a:rPr lang="ru-RU" sz="2400" smtClean="0">
                <a:latin typeface="Arial" charset="0"/>
              </a:rPr>
              <a:t>За какие подвиги давался тот или иной орден, медаль?</a:t>
            </a:r>
          </a:p>
          <a:p>
            <a:pPr algn="just" eaLnBrk="1" hangingPunct="1">
              <a:buFont typeface="Wingdings 2" pitchFamily="18" charset="2"/>
              <a:buNone/>
            </a:pPr>
            <a:endParaRPr lang="ru-RU" sz="2400" smtClean="0">
              <a:latin typeface="Arial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50825" y="1412875"/>
            <a:ext cx="2233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Орден Кутузова</a:t>
            </a: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98631">
            <a:off x="2268538" y="1412875"/>
            <a:ext cx="216058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2030">
            <a:off x="6659563" y="1412875"/>
            <a:ext cx="22320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82484">
            <a:off x="4284663" y="4797425"/>
            <a:ext cx="16859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87736">
            <a:off x="2411413" y="4005263"/>
            <a:ext cx="16557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65224">
            <a:off x="3851275" y="3429000"/>
            <a:ext cx="36004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1341438"/>
            <a:ext cx="172720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98572">
            <a:off x="7380288" y="3644900"/>
            <a:ext cx="1512887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9" name="Text Box 16"/>
          <p:cNvSpPr txBox="1">
            <a:spLocks noChangeArrowheads="1"/>
          </p:cNvSpPr>
          <p:nvPr/>
        </p:nvSpPr>
        <p:spPr bwMode="auto">
          <a:xfrm>
            <a:off x="250825" y="1844675"/>
            <a:ext cx="1655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/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323850" y="1844675"/>
            <a:ext cx="158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Орден Славы</a:t>
            </a: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250825" y="2276475"/>
            <a:ext cx="18732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Орден Отечественной войны</a:t>
            </a:r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250825" y="3141663"/>
            <a:ext cx="158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Орден Суворова</a:t>
            </a: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323850" y="3716338"/>
            <a:ext cx="14398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Медаль Нахимова</a:t>
            </a: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395288" y="4365625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Медаль Ушакова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  <p:bldP spid="3" grpId="0"/>
      <p:bldP spid="23559" grpId="0"/>
      <p:bldP spid="23569" grpId="0"/>
      <p:bldP spid="23570" grpId="0"/>
      <p:bldP spid="23571" grpId="0"/>
      <p:bldP spid="235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00113" y="188913"/>
            <a:ext cx="7772400" cy="719137"/>
          </a:xfrm>
        </p:spPr>
        <p:txBody>
          <a:bodyPr/>
          <a:lstStyle/>
          <a:p>
            <a:pPr eaLnBrk="1" hangingPunct="1"/>
            <a:r>
              <a:rPr lang="ru-RU" sz="2400" b="1" i="1" smtClean="0"/>
              <a:t>В связи, с какими событиями ВОв связано появление данных плакатов?</a:t>
            </a: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981075"/>
            <a:ext cx="28575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981075"/>
            <a:ext cx="26098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981075"/>
            <a:ext cx="24574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179388" y="4941888"/>
            <a:ext cx="29527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>
                <a:solidFill>
                  <a:srgbClr val="FF0000"/>
                </a:solidFill>
              </a:rPr>
              <a:t>«Молодежь, в бой за Родину!» Художники - В. Правдин, З. Правдина, 1941 г.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276600" y="4941888"/>
            <a:ext cx="266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>
                <a:solidFill>
                  <a:srgbClr val="FF0000"/>
                </a:solidFill>
              </a:rPr>
              <a:t>«Взвыл бесноватый…» Художник - А.Кейль, стихи - А.Жаров, 1944 г.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6372225" y="4941888"/>
            <a:ext cx="24479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>
                <a:solidFill>
                  <a:srgbClr val="FF0000"/>
                </a:solidFill>
              </a:rPr>
              <a:t>«Тревога» Художник -Н.Тырса, 1941 г.</a:t>
            </a:r>
          </a:p>
        </p:txBody>
      </p:sp>
      <p:sp>
        <p:nvSpPr>
          <p:cNvPr id="28680" name="Text Box 15"/>
          <p:cNvSpPr txBox="1">
            <a:spLocks noChangeArrowheads="1"/>
          </p:cNvSpPr>
          <p:nvPr/>
        </p:nvSpPr>
        <p:spPr bwMode="auto">
          <a:xfrm>
            <a:off x="3419475" y="6021388"/>
            <a:ext cx="51133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395288" y="6021388"/>
            <a:ext cx="2447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/>
              <a:t>БЛОКАДА ЛЕНИНГРАДА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6300788" y="5949950"/>
            <a:ext cx="2447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/>
              <a:t>БЛОКАДА ЛЕНИНГРАДА</a:t>
            </a: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3348038" y="5805488"/>
            <a:ext cx="27368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/>
              <a:t>ОТКРЫТИЕ ВТОРОГО ФРОНТА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  <p:bldP spid="30729" grpId="0"/>
      <p:bldP spid="30730" grpId="0"/>
      <p:bldP spid="30731" grpId="0"/>
      <p:bldP spid="30736" grpId="0"/>
      <p:bldP spid="30737" grpId="0"/>
      <p:bldP spid="307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3600450" cy="936625"/>
          </a:xfrm>
        </p:spPr>
        <p:txBody>
          <a:bodyPr/>
          <a:lstStyle/>
          <a:p>
            <a:pPr eaLnBrk="1" hangingPunct="1"/>
            <a:r>
              <a:rPr lang="ru-RU" sz="1400" smtClean="0">
                <a:solidFill>
                  <a:schemeClr val="tx1"/>
                </a:solidFill>
                <a:latin typeface="Cambria" pitchFamily="18" charset="0"/>
              </a:rPr>
              <a:t>Прочтите отрывок из приказа Верховного Главнокомандующего (1943 год) и укажите названия городов, о которых идет речь в приказе.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0825" y="1196975"/>
            <a:ext cx="4249738" cy="33115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ru-RU" sz="1800" smtClean="0">
                <a:solidFill>
                  <a:schemeClr val="accent2"/>
                </a:solidFill>
              </a:rPr>
              <a:t>«Отразив все попытки прорваться к Курску… наши войска сами перешли в наступление и 5 августа, ровно через месяц после начала июльского наступления немцев, заняли _______ и ______… Сегодня 5 августа, в 24 часа столица нашей Родины Москва будет салютовать нашим доблестным войскам, освободившим _________ и _________, двенадцатью артиллерийскими залпами из 120 орудий». </a:t>
            </a:r>
          </a:p>
        </p:txBody>
      </p:sp>
      <p:sp>
        <p:nvSpPr>
          <p:cNvPr id="29699" name="Содержимое 2"/>
          <p:cNvSpPr>
            <a:spLocks/>
          </p:cNvSpPr>
          <p:nvPr/>
        </p:nvSpPr>
        <p:spPr bwMode="auto">
          <a:xfrm>
            <a:off x="4643438" y="1700213"/>
            <a:ext cx="4225925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>
              <a:lnSpc>
                <a:spcPct val="9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ru-RU" sz="2000">
              <a:latin typeface="Cambria" pitchFamily="18" charset="0"/>
            </a:endParaRPr>
          </a:p>
        </p:txBody>
      </p:sp>
      <p:sp>
        <p:nvSpPr>
          <p:cNvPr id="29700" name="Содержимое 2"/>
          <p:cNvSpPr>
            <a:spLocks/>
          </p:cNvSpPr>
          <p:nvPr/>
        </p:nvSpPr>
        <p:spPr bwMode="auto">
          <a:xfrm>
            <a:off x="4500563" y="1628775"/>
            <a:ext cx="422592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>
              <a:lnSpc>
                <a:spcPct val="9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ru-RU" sz="2000">
              <a:latin typeface="Cambria" pitchFamily="18" charset="0"/>
            </a:endParaRPr>
          </a:p>
        </p:txBody>
      </p:sp>
      <p:sp>
        <p:nvSpPr>
          <p:cNvPr id="29701" name="Text Box 10"/>
          <p:cNvSpPr txBox="1">
            <a:spLocks noChangeArrowheads="1"/>
          </p:cNvSpPr>
          <p:nvPr/>
        </p:nvSpPr>
        <p:spPr bwMode="auto">
          <a:xfrm>
            <a:off x="4716463" y="333375"/>
            <a:ext cx="38877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4572000" y="260350"/>
            <a:ext cx="39608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>
                <a:latin typeface="Cambria" pitchFamily="18" charset="0"/>
              </a:rPr>
              <a:t>Прочитайте отрывок из воспоминаний маршала Г.К. Жукова и вставьте пропущенное в тексте название города. 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4500563" y="1196975"/>
            <a:ext cx="43211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chemeClr val="accent2"/>
                </a:solidFill>
                <a:latin typeface="Cambria" pitchFamily="18" charset="0"/>
              </a:rPr>
              <a:t>«В битве под _______ гитлеровцы потеряли в общей сложности более полумиллиона человек, 1300 танков, 2500 орудий, более 15 тысяч машин и много другой техники. Немецкие войска были отброшены от _________ на запад на 150-300 километров. Когда меня спрашивают, что больше всего запомнилось из минувшей войны, я всегда отвечаю: битва за_____. Выражая глубокую благодарность всем участникам битвы за __________, оставшимся в живых, я склоняю голову перед светлой памятью тех, кто стоял насмерть, но не пропустил врага к городу-герою________».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539750" y="4508500"/>
            <a:ext cx="3887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1"/>
              <a:t>Орел и Белгород</a:t>
            </a: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4787900" y="6021388"/>
            <a:ext cx="3025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1"/>
              <a:t>Москва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28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000"/>
                                        <p:tgtEl>
                                          <p:spTgt spid="28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333375"/>
            <a:ext cx="3600450" cy="720725"/>
          </a:xfrm>
        </p:spPr>
        <p:txBody>
          <a:bodyPr/>
          <a:lstStyle/>
          <a:p>
            <a:pPr eaLnBrk="1" hangingPunct="1"/>
            <a:r>
              <a:rPr lang="ru-RU" sz="1400" smtClean="0">
                <a:solidFill>
                  <a:schemeClr val="tx1"/>
                </a:solidFill>
                <a:latin typeface="Cambria" pitchFamily="18" charset="0"/>
              </a:rPr>
              <a:t>Прочитайте отрывок из воспоминаний маршала А.М. Самсонова и вставьте пропущенное в тексте название города.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323850" y="1196975"/>
            <a:ext cx="4176713" cy="33115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ru-RU" sz="1800" smtClean="0">
                <a:solidFill>
                  <a:schemeClr val="accent2"/>
                </a:solidFill>
              </a:rPr>
              <a:t>«С 22 июля по 15 августа 1941 года фашистская авиация совершила 18 ночных налетов на _______. В восьми из них участвовало до 120-200 бомбардировщиков, а в десяти – по 50-80 самолётов. Достигнуть цели удалось лишь отдельным бомбардировщикам: за всё это время из 1700 самолётов к________ прорвалось около 70, уничтожено же было до 200 немецких самолётов». </a:t>
            </a:r>
          </a:p>
        </p:txBody>
      </p:sp>
      <p:sp>
        <p:nvSpPr>
          <p:cNvPr id="30723" name="Содержимое 2"/>
          <p:cNvSpPr>
            <a:spLocks/>
          </p:cNvSpPr>
          <p:nvPr/>
        </p:nvSpPr>
        <p:spPr bwMode="auto">
          <a:xfrm>
            <a:off x="4643438" y="1700213"/>
            <a:ext cx="4225925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>
              <a:lnSpc>
                <a:spcPct val="9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ru-RU" sz="2000">
              <a:latin typeface="Cambria" pitchFamily="18" charset="0"/>
            </a:endParaRPr>
          </a:p>
        </p:txBody>
      </p:sp>
      <p:sp>
        <p:nvSpPr>
          <p:cNvPr id="30724" name="Содержимое 2"/>
          <p:cNvSpPr>
            <a:spLocks/>
          </p:cNvSpPr>
          <p:nvPr/>
        </p:nvSpPr>
        <p:spPr bwMode="auto">
          <a:xfrm>
            <a:off x="4500563" y="1628775"/>
            <a:ext cx="422592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>
              <a:lnSpc>
                <a:spcPct val="9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ru-RU" sz="2000">
              <a:latin typeface="Cambria" pitchFamily="18" charset="0"/>
            </a:endParaRP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4716463" y="333375"/>
            <a:ext cx="38877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4572000" y="260350"/>
            <a:ext cx="39608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>
                <a:latin typeface="Cambria" pitchFamily="18" charset="0"/>
              </a:rPr>
              <a:t>Прочитайте отрывок из воспоминаний маршала В. И. Чуйкова и укажите, о какой битве идет речь. 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4643438" y="1196975"/>
            <a:ext cx="4321175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chemeClr val="accent2"/>
                </a:solidFill>
                <a:latin typeface="Cambria" pitchFamily="18" charset="0"/>
              </a:rPr>
              <a:t>«Несмотря на громадные потери, захватчики лезли напролом. Колонны пехоты на машинах и танках врывались в город. По-видимому гитлеровцы считали, что участь его решена, и каждый из них стремился как можно скорее достичь Волги, центра города и там поживиться трофеями… Наши бойцы… выползали из-под немецких танков, чаще всего раненые, на следующий рубеж, где их принимали, объединяли в подразделения, снабжали, главным образом боеприпасами, и снова бросали в бой». 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539750" y="4508500"/>
            <a:ext cx="3887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1"/>
              <a:t>Москва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4787900" y="5734050"/>
            <a:ext cx="338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1"/>
              <a:t>Сталинградская битва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48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74638"/>
            <a:ext cx="8186737" cy="654050"/>
          </a:xfrm>
        </p:spPr>
        <p:txBody>
          <a:bodyPr/>
          <a:lstStyle/>
          <a:p>
            <a:pPr algn="ctr" eaLnBrk="1" hangingPunct="1"/>
            <a:r>
              <a:rPr lang="ru-RU" sz="2800" b="1" i="1" smtClean="0">
                <a:latin typeface="Arial" charset="0"/>
              </a:rPr>
              <a:t>Привести в соответствие: </a:t>
            </a:r>
            <a:br>
              <a:rPr lang="ru-RU" sz="2800" b="1" i="1" smtClean="0">
                <a:latin typeface="Arial" charset="0"/>
              </a:rPr>
            </a:br>
            <a:r>
              <a:rPr lang="ru-RU" sz="2800" b="1" i="1" smtClean="0">
                <a:latin typeface="Arial" charset="0"/>
              </a:rPr>
              <a:t>Военные планы - Характеристики</a:t>
            </a:r>
          </a:p>
        </p:txBody>
      </p:sp>
      <p:sp>
        <p:nvSpPr>
          <p:cNvPr id="14338" name="Содержимое 2"/>
          <p:cNvSpPr>
            <a:spLocks noGrp="1"/>
          </p:cNvSpPr>
          <p:nvPr>
            <p:ph sz="quarter" idx="1"/>
          </p:nvPr>
        </p:nvSpPr>
        <p:spPr>
          <a:xfrm>
            <a:off x="571500" y="1071563"/>
            <a:ext cx="8229600" cy="1543050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endParaRPr lang="ru-RU" sz="2200" smtClean="0">
              <a:solidFill>
                <a:schemeClr val="accent1"/>
              </a:solidFill>
            </a:endParaRPr>
          </a:p>
        </p:txBody>
      </p:sp>
      <p:pic>
        <p:nvPicPr>
          <p:cNvPr id="14385" name="Picture 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8725" y="3284538"/>
            <a:ext cx="41052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84" name="Picture 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981075"/>
            <a:ext cx="34559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477" name="Group 141"/>
          <p:cNvGraphicFramePr>
            <a:graphicFrameLocks noGrp="1"/>
          </p:cNvGraphicFramePr>
          <p:nvPr/>
        </p:nvGraphicFramePr>
        <p:xfrm>
          <a:off x="250825" y="836613"/>
          <a:ext cx="4465638" cy="5111753"/>
        </p:xfrm>
        <a:graphic>
          <a:graphicData uri="http://schemas.openxmlformats.org/drawingml/2006/table">
            <a:tbl>
              <a:tblPr/>
              <a:tblGrid>
                <a:gridCol w="1693863"/>
                <a:gridCol w="2771775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«Барбаросса»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1. Гитлеровский план захвата Москвы; 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8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«Багратион»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2. План советского контрнаступления под Сталинградом; 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«Тайфун»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3. Гитлеровский план молниеносной воны против СССР; 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«Цитадель»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4. Советский план по освобождению Белоруссии; 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«Кутузов»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5. Гитлеровский план окружения советских войск под Курском; 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«Румянцев»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6. Советский план освобождения г. Орла; 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«Уран»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7. Советский план освобождения г. Белгорода и Харькова; </a:t>
                      </a: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67" name="Text Box 37"/>
          <p:cNvSpPr txBox="1">
            <a:spLocks noChangeArrowheads="1"/>
          </p:cNvSpPr>
          <p:nvPr/>
        </p:nvSpPr>
        <p:spPr bwMode="auto">
          <a:xfrm>
            <a:off x="250825" y="5949950"/>
            <a:ext cx="44656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Правильный ответ: Барбаросса - 3; Багратион – 4; Тайфун – 1; Цитадель – 5; Кутузов – 6; Румянцев - 7; Уран – 2.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4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401050" cy="582612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latin typeface="Arial" charset="0"/>
              </a:rPr>
              <a:t>Дайте определения: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625" y="1000125"/>
            <a:ext cx="2990850" cy="18573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Блицкриг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Рельсовая война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Холокост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Авангард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Ленд-лиз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Экспансия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Антигитлеровская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коалиция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Нюрнбергский процесс</a:t>
            </a:r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400" smtClean="0"/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400" smtClean="0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3644900"/>
            <a:ext cx="40322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549275"/>
            <a:ext cx="576103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329612" cy="777875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latin typeface="Arial" charset="0"/>
              </a:rPr>
              <a:t>Расставьте события в хронологической последовательности: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850" y="908050"/>
            <a:ext cx="4103688" cy="3889375"/>
          </a:xfrm>
        </p:spPr>
        <p:txBody>
          <a:bodyPr/>
          <a:lstStyle/>
          <a:p>
            <a:pPr eaLnBrk="1" hangingPunct="1"/>
            <a:r>
              <a:rPr lang="ru-RU" sz="1800" smtClean="0"/>
              <a:t>1. Потсдамская конференция</a:t>
            </a:r>
          </a:p>
          <a:p>
            <a:pPr eaLnBrk="1" hangingPunct="1"/>
            <a:r>
              <a:rPr lang="ru-RU" sz="1800" smtClean="0"/>
              <a:t>2. Снятие блокады Ленинграда</a:t>
            </a:r>
          </a:p>
          <a:p>
            <a:pPr eaLnBrk="1" hangingPunct="1"/>
            <a:r>
              <a:rPr lang="ru-RU" sz="1800" smtClean="0"/>
              <a:t>3. Курская битва</a:t>
            </a:r>
          </a:p>
          <a:p>
            <a:pPr eaLnBrk="1" hangingPunct="1"/>
            <a:r>
              <a:rPr lang="ru-RU" sz="1800" smtClean="0"/>
              <a:t>4. Взятие Зееловских высот</a:t>
            </a:r>
          </a:p>
          <a:p>
            <a:pPr eaLnBrk="1" hangingPunct="1"/>
            <a:r>
              <a:rPr lang="ru-RU" sz="1800" smtClean="0"/>
              <a:t>5. Первый парад победы</a:t>
            </a:r>
          </a:p>
          <a:p>
            <a:pPr eaLnBrk="1" hangingPunct="1"/>
            <a:r>
              <a:rPr lang="ru-RU" sz="1800" smtClean="0"/>
              <a:t>6. Нюрнбергский процесс</a:t>
            </a:r>
          </a:p>
          <a:p>
            <a:pPr eaLnBrk="1" hangingPunct="1"/>
            <a:r>
              <a:rPr lang="ru-RU" sz="1800" smtClean="0"/>
              <a:t>7. Начало ВОВ</a:t>
            </a:r>
          </a:p>
          <a:p>
            <a:pPr eaLnBrk="1" hangingPunct="1"/>
            <a:r>
              <a:rPr lang="ru-RU" sz="1800" smtClean="0"/>
              <a:t>8. Пакт Риббентропа-Молотова</a:t>
            </a:r>
          </a:p>
          <a:p>
            <a:pPr eaLnBrk="1" hangingPunct="1"/>
            <a:r>
              <a:rPr lang="ru-RU" sz="1800" smtClean="0"/>
              <a:t>9. Начало II мировой войны</a:t>
            </a:r>
          </a:p>
          <a:p>
            <a:pPr eaLnBrk="1" hangingPunct="1"/>
            <a:r>
              <a:rPr lang="ru-RU" sz="1800" smtClean="0"/>
              <a:t>10. Сталинградская битва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908050"/>
            <a:ext cx="44640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3500438"/>
            <a:ext cx="45370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95288" y="4581525"/>
            <a:ext cx="3097212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/>
              <a:t>Правильный ответ: </a:t>
            </a:r>
          </a:p>
          <a:p>
            <a:pPr>
              <a:spcBef>
                <a:spcPct val="50000"/>
              </a:spcBef>
            </a:pPr>
            <a:r>
              <a:rPr lang="ru-RU" sz="1600" b="1"/>
              <a:t>8, 9, 7, 10, 3, 2, 4, 5, 1, 6.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300"/>
                            </p:stCondLst>
                            <p:childTnLst>
                              <p:par>
                                <p:cTn id="15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00"/>
                            </p:stCondLst>
                            <p:childTnLst>
                              <p:par>
                                <p:cTn id="21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200"/>
                            </p:stCondLst>
                            <p:childTnLst>
                              <p:par>
                                <p:cTn id="33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0"/>
                            </p:stCondLst>
                            <p:childTnLst>
                              <p:par>
                                <p:cTn id="51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500"/>
                            </p:stCondLst>
                            <p:childTnLst>
                              <p:par>
                                <p:cTn id="57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600"/>
                            </p:stCondLst>
                            <p:childTnLst>
                              <p:par>
                                <p:cTn id="63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7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3" grpId="1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8543925" cy="654050"/>
          </a:xfrm>
        </p:spPr>
        <p:txBody>
          <a:bodyPr/>
          <a:lstStyle/>
          <a:p>
            <a:pPr algn="ctr" eaLnBrk="1" hangingPunct="1"/>
            <a:r>
              <a:rPr lang="ru-RU" sz="3200" b="1" i="1" smtClean="0">
                <a:latin typeface="Cambria" pitchFamily="18" charset="0"/>
              </a:rPr>
              <a:t>Города-герои.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836613"/>
            <a:ext cx="8715375" cy="178593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	</a:t>
            </a:r>
            <a:r>
              <a:rPr lang="ru-RU" sz="1600" smtClean="0"/>
              <a:t>ГОРОД-ГЕРОЙ - высшая степень отличия,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600" smtClean="0"/>
              <a:t>присваиваемая за массовый героизм и мужество,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600" smtClean="0"/>
              <a:t>проявленные в Великой Отечественной войне. </a:t>
            </a:r>
          </a:p>
          <a:p>
            <a:pPr eaLnBrk="1" hangingPunct="1"/>
            <a:r>
              <a:rPr lang="ru-RU" sz="1600" smtClean="0"/>
              <a:t>Каким городам присвоено звание города-героя?</a:t>
            </a:r>
          </a:p>
          <a:p>
            <a:pPr eaLnBrk="1" hangingPunct="1"/>
            <a:r>
              <a:rPr lang="ru-RU" sz="1600" smtClean="0"/>
              <a:t>Какой город-герой трижды менял своё название?</a:t>
            </a:r>
          </a:p>
          <a:p>
            <a:pPr eaLnBrk="1" hangingPunct="1"/>
            <a:r>
              <a:rPr lang="ru-RU" sz="1600" smtClean="0"/>
              <a:t>Назовите самый молодой город-герой?</a:t>
            </a:r>
            <a:r>
              <a:rPr lang="ru-RU" sz="900" smtClean="0"/>
              <a:t> 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765175"/>
            <a:ext cx="3744913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213100"/>
            <a:ext cx="424180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5076825" y="4508500"/>
            <a:ext cx="3671888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/>
            <a:r>
              <a:rPr lang="ru-RU" sz="1200" b="1"/>
              <a:t>Правильный ответ:</a:t>
            </a:r>
          </a:p>
          <a:p>
            <a:pPr marL="171450" indent="-171450"/>
            <a:endParaRPr lang="ru-RU" sz="1200" b="1"/>
          </a:p>
          <a:p>
            <a:pPr marL="171450" indent="-171450">
              <a:buFontTx/>
              <a:buAutoNum type="arabicPeriod"/>
            </a:pPr>
            <a:r>
              <a:rPr lang="ru-RU" sz="1200" b="1"/>
              <a:t>Ленинград (ныне Санкт-Петербург), Сталинград (ныне Волгоград), Севастополь, Одесса, Киев, Москва, Брестская крепость (крепость-герой), Новороссийск, Керчь, Минск, Тула, Мурманск, Смоленск;</a:t>
            </a:r>
          </a:p>
          <a:p>
            <a:pPr marL="171450" indent="-171450"/>
            <a:endParaRPr lang="ru-RU" sz="1200" b="1"/>
          </a:p>
          <a:p>
            <a:pPr marL="171450" indent="-171450"/>
            <a:r>
              <a:rPr lang="ru-RU" sz="1200" b="1"/>
              <a:t>2. Санкт-Петербург – Петроград – Ленинград;</a:t>
            </a:r>
          </a:p>
          <a:p>
            <a:pPr marL="171450" indent="-171450"/>
            <a:endParaRPr lang="ru-RU" sz="1200" b="1"/>
          </a:p>
          <a:p>
            <a:pPr marL="171450" indent="-171450"/>
            <a:r>
              <a:rPr lang="ru-RU" sz="1200" b="1"/>
              <a:t>3. Мурманск.</a:t>
            </a:r>
            <a:endParaRPr lang="ru-RU" sz="1200"/>
          </a:p>
          <a:p>
            <a:pPr marL="171450" indent="-171450">
              <a:spcBef>
                <a:spcPct val="50000"/>
              </a:spcBef>
            </a:pPr>
            <a:endParaRPr lang="ru-RU" sz="1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357188" y="274638"/>
            <a:ext cx="8329612" cy="725487"/>
          </a:xfrm>
        </p:spPr>
        <p:txBody>
          <a:bodyPr/>
          <a:lstStyle/>
          <a:p>
            <a:pPr algn="ctr" eaLnBrk="1" hangingPunct="1"/>
            <a:r>
              <a:rPr lang="ru-RU" sz="2800" b="1" i="1" smtClean="0">
                <a:latin typeface="Cambria" pitchFamily="18" charset="0"/>
              </a:rPr>
              <a:t>Соотнесите иллюстрации с названиями городов-героев.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63" y="1000125"/>
            <a:ext cx="2200275" cy="3436938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Ленинград</a:t>
            </a:r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Одесса</a:t>
            </a:r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Тула</a:t>
            </a:r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Москва</a:t>
            </a:r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Волгоград </a:t>
            </a:r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Севастополь</a:t>
            </a:r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Мурманск</a:t>
            </a:r>
          </a:p>
          <a:p>
            <a:pPr algn="just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smtClean="0"/>
              <a:t>Брест</a:t>
            </a:r>
          </a:p>
        </p:txBody>
      </p:sp>
      <p:pic>
        <p:nvPicPr>
          <p:cNvPr id="18439" name="Picture 7" descr="Image25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4149725"/>
            <a:ext cx="187166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Image25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700213"/>
            <a:ext cx="1871663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 descr="Image25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3625" y="1341438"/>
            <a:ext cx="17303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Image259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1484313"/>
            <a:ext cx="178911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Image259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3860800"/>
            <a:ext cx="165576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Image26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5825" y="3933825"/>
            <a:ext cx="17272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3" descr="Image260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7813" y="4221163"/>
            <a:ext cx="1728787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14" descr="Image260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68538" y="1268413"/>
            <a:ext cx="1871662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4"/>
          <p:cNvSpPr txBox="1">
            <a:spLocks noChangeArrowheads="1"/>
          </p:cNvSpPr>
          <p:nvPr/>
        </p:nvSpPr>
        <p:spPr bwMode="auto">
          <a:xfrm>
            <a:off x="900113" y="4221163"/>
            <a:ext cx="472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latin typeface="Cambria" pitchFamily="18" charset="0"/>
            </a:endParaRP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60350"/>
            <a:ext cx="34559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900113" y="5661025"/>
            <a:ext cx="2879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/>
              <a:t>Красная площадь в Москве</a:t>
            </a:r>
          </a:p>
        </p:txBody>
      </p:sp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60350"/>
            <a:ext cx="352742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5148263" y="5516563"/>
            <a:ext cx="30241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/>
              <a:t>Монумент Родина-Мать на Пискаревском мемориальном кладбище в Санкт-Петербурге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  <p:bldP spid="440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4"/>
          <p:cNvSpPr txBox="1">
            <a:spLocks noChangeArrowheads="1"/>
          </p:cNvSpPr>
          <p:nvPr/>
        </p:nvSpPr>
        <p:spPr bwMode="auto">
          <a:xfrm>
            <a:off x="900113" y="4221163"/>
            <a:ext cx="472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latin typeface="Cambria" pitchFamily="18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692275" y="5661025"/>
            <a:ext cx="2879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/>
              <a:t>Панорама морского вокзала в Одессе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795963" y="5300663"/>
            <a:ext cx="3024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/>
              <a:t>Герб города Тула</a:t>
            </a:r>
          </a:p>
        </p:txBody>
      </p:sp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76250"/>
            <a:ext cx="5257800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Image25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484313"/>
            <a:ext cx="29527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  <p:bldP spid="491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"/>
          <p:cNvSpPr txBox="1">
            <a:spLocks noChangeArrowheads="1"/>
          </p:cNvSpPr>
          <p:nvPr/>
        </p:nvSpPr>
        <p:spPr bwMode="auto">
          <a:xfrm>
            <a:off x="900113" y="4221163"/>
            <a:ext cx="472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latin typeface="Cambria" pitchFamily="18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971550" y="5661025"/>
            <a:ext cx="28797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/>
              <a:t>Памятник «Затопленным кораблям» в Севастополе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219700" y="5516563"/>
            <a:ext cx="3024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/>
              <a:t>Брестская крепость</a:t>
            </a:r>
          </a:p>
        </p:txBody>
      </p:sp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60350"/>
            <a:ext cx="3744913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765175"/>
            <a:ext cx="4319588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5018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1182</TotalTime>
  <Words>1039</Words>
  <PresentationFormat>Экран (4:3)</PresentationFormat>
  <Paragraphs>159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Справедливость</vt:lpstr>
      <vt:lpstr>Великая Отечественная  война  1941-1945 гг.</vt:lpstr>
      <vt:lpstr>Привести в соответствие:  Военные планы - Характеристики</vt:lpstr>
      <vt:lpstr>Дайте определения:</vt:lpstr>
      <vt:lpstr>Расставьте события в хронологической последовательности:</vt:lpstr>
      <vt:lpstr>Города-герои.</vt:lpstr>
      <vt:lpstr>Соотнесите иллюстрации с названиями городов-героев.</vt:lpstr>
      <vt:lpstr>Слайд 7</vt:lpstr>
      <vt:lpstr>Слайд 8</vt:lpstr>
      <vt:lpstr>Слайд 9</vt:lpstr>
      <vt:lpstr>Слайд 10</vt:lpstr>
      <vt:lpstr>Герои Великой Отечественно й  войны.</vt:lpstr>
      <vt:lpstr>Герои Великой Отечественной войны.</vt:lpstr>
      <vt:lpstr>«Личность в истории».</vt:lpstr>
      <vt:lpstr>События. Даты.</vt:lpstr>
      <vt:lpstr>Ордена и медали.</vt:lpstr>
      <vt:lpstr>В связи, с какими событиями ВОв связано появление данных плакатов?</vt:lpstr>
      <vt:lpstr>Прочтите отрывок из приказа Верховного Главнокомандующего (1943 год) и укажите названия городов, о которых идет речь в приказе.</vt:lpstr>
      <vt:lpstr>Прочитайте отрывок из воспоминаний маршала А.М. Самсонова и вставьте пропущенное в тексте название города.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Годы священной войны</dc:title>
  <dc:creator>viki</dc:creator>
  <cp:lastModifiedBy>София</cp:lastModifiedBy>
  <cp:revision>92</cp:revision>
  <dcterms:modified xsi:type="dcterms:W3CDTF">2011-11-03T12:57:28Z</dcterms:modified>
</cp:coreProperties>
</file>