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9" r:id="rId2"/>
    <p:sldId id="260" r:id="rId3"/>
    <p:sldId id="306" r:id="rId4"/>
    <p:sldId id="261" r:id="rId5"/>
    <p:sldId id="285" r:id="rId6"/>
    <p:sldId id="292" r:id="rId7"/>
    <p:sldId id="304" r:id="rId8"/>
    <p:sldId id="309" r:id="rId9"/>
    <p:sldId id="272" r:id="rId10"/>
    <p:sldId id="273" r:id="rId11"/>
    <p:sldId id="274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5" r:id="rId20"/>
    <p:sldId id="284" r:id="rId21"/>
    <p:sldId id="286" r:id="rId22"/>
    <p:sldId id="287" r:id="rId23"/>
    <p:sldId id="270" r:id="rId24"/>
    <p:sldId id="291" r:id="rId25"/>
    <p:sldId id="296" r:id="rId26"/>
    <p:sldId id="307" r:id="rId27"/>
    <p:sldId id="276" r:id="rId28"/>
    <p:sldId id="278" r:id="rId29"/>
    <p:sldId id="279" r:id="rId30"/>
    <p:sldId id="280" r:id="rId31"/>
    <p:sldId id="297" r:id="rId32"/>
    <p:sldId id="298" r:id="rId33"/>
    <p:sldId id="299" r:id="rId34"/>
    <p:sldId id="300" r:id="rId35"/>
    <p:sldId id="301" r:id="rId36"/>
    <p:sldId id="302" r:id="rId37"/>
    <p:sldId id="288" r:id="rId38"/>
    <p:sldId id="303" r:id="rId39"/>
    <p:sldId id="289" r:id="rId40"/>
    <p:sldId id="305" r:id="rId41"/>
    <p:sldId id="290" r:id="rId42"/>
    <p:sldId id="277" r:id="rId43"/>
    <p:sldId id="281" r:id="rId44"/>
    <p:sldId id="282" r:id="rId45"/>
    <p:sldId id="283" r:id="rId46"/>
    <p:sldId id="295" r:id="rId47"/>
    <p:sldId id="293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82F1C49-4B5F-4CE0-BBD6-31220EDB6A2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M329images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galspace.spb.ru/museum-2.php?foto_page=14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galspace.spb.ru/museum-3.php?foto_page=27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mos-holidays.ru/memorialnyj-muzej-kosmonavtiki-v-moskve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alspace.spb.ru/museum-4.php?foto_page=8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galspace.spb.ru/museum-1.php?foto_page=27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tur.ru/posetit/3230/index.shtml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79686D-B5CE-439C-846D-BEFB90E8B613}" type="slidenum">
              <a:rPr lang="ru-RU"/>
              <a:pPr/>
              <a:t>20</a:t>
            </a:fld>
            <a:endParaRPr lang="ru-RU"/>
          </a:p>
        </p:txBody>
      </p:sp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C7AEB34-BAA9-4BBD-93BB-982E76EB69E3}" type="slidenum">
              <a:rPr lang="ru-RU" sz="1200"/>
              <a:pPr algn="r"/>
              <a:t>20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588C49-C1A5-417D-AF57-897F9792E566}" type="slidenum">
              <a:rPr lang="ru-RU"/>
              <a:pPr/>
              <a:t>43</a:t>
            </a:fld>
            <a:endParaRPr lang="ru-RU"/>
          </a:p>
        </p:txBody>
      </p:sp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hlinkClick r:id="rId3"/>
              </a:rPr>
              <a:t>http://www.museum.ru/M329images</a:t>
            </a:r>
            <a:endParaRPr lang="en-US"/>
          </a:p>
          <a:p>
            <a:r>
              <a:rPr lang="en-US">
                <a:hlinkClick r:id="rId4"/>
              </a:rPr>
              <a:t>http://galspace.spb.ru/museum-2.php?foto_page=14</a:t>
            </a:r>
            <a:r>
              <a:rPr lang="en-US"/>
              <a:t> </a:t>
            </a:r>
          </a:p>
          <a:p>
            <a:endParaRPr lang="en-US"/>
          </a:p>
          <a:p>
            <a:endParaRPr lang="ru-RU"/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56870F3-9A74-484B-AB47-5B46743A16D0}" type="slidenum">
              <a:rPr lang="ru-RU" sz="1200"/>
              <a:pPr algn="r"/>
              <a:t>43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CC2BE8-A746-47E5-AA94-708C40F23A2A}" type="slidenum">
              <a:rPr lang="ru-RU"/>
              <a:pPr/>
              <a:t>44</a:t>
            </a:fld>
            <a:endParaRPr lang="ru-RU"/>
          </a:p>
        </p:txBody>
      </p:sp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http://galspace.spb.ru/museum-3.php?foto_page=27</a:t>
            </a:r>
            <a:r>
              <a:rPr lang="en-US"/>
              <a:t> </a:t>
            </a:r>
          </a:p>
          <a:p>
            <a:r>
              <a:rPr lang="en-US">
                <a:hlinkClick r:id="rId4"/>
              </a:rPr>
              <a:t>http://mos-holidays.ru/memorialnyj-muzej-kosmonavtiki-v-moskve/</a:t>
            </a:r>
            <a:r>
              <a:rPr lang="en-US"/>
              <a:t> </a:t>
            </a:r>
            <a:endParaRPr lang="ru-RU"/>
          </a:p>
        </p:txBody>
      </p:sp>
      <p:sp>
        <p:nvSpPr>
          <p:cNvPr id="3379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112F945-328F-4D00-A1A4-B53CFC6F35CD}" type="slidenum">
              <a:rPr lang="ru-RU" sz="1200"/>
              <a:pPr algn="r"/>
              <a:t>44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5C449C-3AE6-4A82-8272-9D83D7A6FFE2}" type="slidenum">
              <a:rPr lang="ru-RU"/>
              <a:pPr/>
              <a:t>45</a:t>
            </a:fld>
            <a:endParaRPr lang="ru-RU"/>
          </a:p>
        </p:txBody>
      </p:sp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http://galspace.spb.ru/museum-4.php?foto_page=8</a:t>
            </a:r>
            <a:r>
              <a:rPr lang="en-US"/>
              <a:t> </a:t>
            </a:r>
          </a:p>
          <a:p>
            <a:r>
              <a:rPr lang="en-US">
                <a:hlinkClick r:id="rId4"/>
              </a:rPr>
              <a:t>http://galspace.spb.ru/museum-1.php?foto_page=27</a:t>
            </a:r>
            <a:r>
              <a:rPr lang="en-US"/>
              <a:t> </a:t>
            </a:r>
            <a:endParaRPr lang="ru-RU"/>
          </a:p>
        </p:txBody>
      </p:sp>
      <p:sp>
        <p:nvSpPr>
          <p:cNvPr id="3584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04A6F57-35DE-442C-9A40-BB1EFD8F71B9}" type="slidenum">
              <a:rPr lang="ru-RU" sz="1200"/>
              <a:pPr algn="r"/>
              <a:t>45</a:t>
            </a:fld>
            <a:endParaRPr 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65B75D-D518-4277-9097-F627F112070B}" type="slidenum">
              <a:rPr lang="ru-RU"/>
              <a:pPr/>
              <a:t>46</a:t>
            </a:fld>
            <a:endParaRPr lang="ru-RU"/>
          </a:p>
        </p:txBody>
      </p:sp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hlinkClick r:id="rId3"/>
              </a:rPr>
              <a:t>http://www.rostur.ru/posetit/3230/index.shtml</a:t>
            </a:r>
            <a:endParaRPr lang="ru-RU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5FAAD01-A19F-4CE7-ADF0-B1F09503EA39}" type="slidenum">
              <a:rPr lang="ru-RU" sz="1200"/>
              <a:pPr algn="r"/>
              <a:t>46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6885B-08A7-4A4C-A337-BF5E52960E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05402-4869-4E3C-976D-5843A8AAED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EA962-3C88-49A8-B8C4-F92577EE03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ED95D-5EDB-4442-BDCF-D35E6B16B0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EC08C-E03E-47EB-92F3-27A4068A90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3BA0C-7F89-41D9-BBE7-DB27BDA7C3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C3421-C6D5-4FD8-B700-93723D5175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C391BA-97A1-4C1A-A94A-A58696639D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159BC-F105-4144-B53F-97FE5BCFC2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31C5F-6971-4F0F-A116-71093329E8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C7FB8-5D88-42EB-B41D-9EB30A1986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98B0DA5-CE9C-4E6E-B461-2AFB6D5377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3;&#1077;&#1085;&#1072;%20&#1041;&#1086;&#1088;&#1080;&#1089;&#1086;&#1074;&#1085;&#1072;\Documents\&#1087;&#1088;&#1077;&#1079;&#1077;&#1085;&#1090;&#1072;&#1094;&#1080;&#1080;%20&#1074;&#1085;&#1077;&#1082;&#1083;.%20&#1088;&#1072;&#1073;\&#1050;&#1083;.%20&#1095;&#1072;&#1089;%20%20&#1082;&#1086;%20&#1044;&#1085;&#1102;%20&#1082;&#1086;&#1089;&#1084;&#1086;&#1085;&#1072;&#1074;&#1090;&#1080;&#1082;&#1080;\&#1047;&#1086;&#1076;&#1080;&#1072;&#108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3;&#1077;&#1085;&#1072;%20&#1041;&#1086;&#1088;&#1080;&#1089;&#1086;&#1074;&#1085;&#1072;\Documents\&#1087;&#1088;&#1077;&#1079;&#1077;&#1085;&#1090;&#1072;&#1094;&#1080;&#1080;%20&#1074;&#1085;&#1077;&#1082;&#1083;.%20&#1088;&#1072;&#1073;\&#1050;&#1083;.%20&#1095;&#1072;&#1089;%20%20&#1082;&#1086;%20&#1044;&#1085;&#1102;%20&#1082;&#1086;&#1089;&#1084;&#1086;&#1085;&#1072;&#1074;&#1090;&#1080;&#1082;&#1080;\&#1058;&#1072;&#1080;&#1085;&#1089;&#1090;&#1074;&#1077;&#1085;&#1085;&#1072;&#1103;%20&#1075;&#1072;&#1083;&#1072;&#1082;&#1090;&#1080;&#1082;&#1072;.mp3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2.png"/><Relationship Id="rId4" Type="http://schemas.openxmlformats.org/officeDocument/2006/relationships/image" Target="../media/image28.png"/><Relationship Id="rId9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M329imag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hyperlink" Target="http://galspace.spb.ru/museum-2.php?foto_page=14" TargetMode="External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galspace.spb.ru/museum-3.php?foto_page=2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hyperlink" Target="http://mos-holidays.ru/memorialnyj-muzej-kosmonavtiki-v-moskve/" TargetMode="External"/><Relationship Id="rId4" Type="http://schemas.openxmlformats.org/officeDocument/2006/relationships/image" Target="../media/image8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galspace.spb.ru/museum-4.php?foto_page=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hyperlink" Target="http://galspace.spb.ru/museum-1.php?foto_page=27" TargetMode="External"/><Relationship Id="rId4" Type="http://schemas.openxmlformats.org/officeDocument/2006/relationships/image" Target="../media/image8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tur.ru/posetit/3230/index.s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9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D:\РАЗНЫЕ КАРТИНКИ\открытки\день космонавтики\22858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85750"/>
            <a:ext cx="842962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Зодиа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6021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357188" y="285750"/>
            <a:ext cx="835818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12 апреля 1961 года в 9 часов 7 минут Советский Союз вывел на орбиту Земли космический корабль-спутник `Восток` с человеком на борту. </a:t>
            </a:r>
          </a:p>
        </p:txBody>
      </p:sp>
      <p:pic>
        <p:nvPicPr>
          <p:cNvPr id="20483" name="Picture 2" descr="D:\РАЗНЫЕ КАРТИНКИ\открытки\день космонавтики\восто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557338"/>
            <a:ext cx="81438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D:\РАЗНЫЕ КАРТИНКИ\открытки\день космонавтики\Juri_Gagarin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1185863"/>
            <a:ext cx="7532688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785938" y="500063"/>
            <a:ext cx="58578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Это был Юрий Алексеевич Гагарин.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4941888"/>
            <a:ext cx="8569325" cy="1584325"/>
          </a:xfrm>
          <a:noFill/>
          <a:ln/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200" b="1">
                <a:solidFill>
                  <a:srgbClr val="000066"/>
                </a:solidFill>
              </a:rPr>
              <a:t>Юрий Алексеевич Гагарин родился 9 марта 1934 года в деревне Клушино Гжатского района (ныне Гагаринский район Смоленской области), неподалёку от города Гжатск (ныне Гагарин). Там провел своё детство.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2200" b="1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0245" name="Picture 5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0246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0"/>
            <a:ext cx="250825" cy="233363"/>
          </a:xfrm>
          <a:prstGeom prst="rect">
            <a:avLst/>
          </a:prstGeom>
          <a:noFill/>
        </p:spPr>
      </p:pic>
      <p:pic>
        <p:nvPicPr>
          <p:cNvPr id="10247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5" y="0"/>
            <a:ext cx="250825" cy="233363"/>
          </a:xfrm>
          <a:prstGeom prst="rect">
            <a:avLst/>
          </a:prstGeom>
          <a:noFill/>
        </p:spPr>
      </p:pic>
      <p:pic>
        <p:nvPicPr>
          <p:cNvPr id="10248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pic>
        <p:nvPicPr>
          <p:cNvPr id="10249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0250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0251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0252" name="Picture 12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pic>
        <p:nvPicPr>
          <p:cNvPr id="10253" name="Picture 13" descr="imgB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47813" y="476250"/>
            <a:ext cx="6191250" cy="4281488"/>
          </a:xfrm>
          <a:prstGeom prst="rect">
            <a:avLst/>
          </a:prstGeom>
          <a:noFill/>
        </p:spPr>
      </p:pic>
      <p:pic>
        <p:nvPicPr>
          <p:cNvPr id="10254" name="Picture 14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0"/>
            <a:ext cx="250825" cy="233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5157788"/>
            <a:ext cx="8569325" cy="1584325"/>
          </a:xfrm>
          <a:noFill/>
          <a:ln/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000066"/>
                </a:solidFill>
              </a:rPr>
              <a:t>Его отец, Алексей Иванович Гагарин (1902—1973), - плотник, мать, Анна Тимофеевна Матвеева (1903—1984), - работала на молочнотоварной ферме.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2400" b="1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1269" name="Picture 5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1270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8175" y="0"/>
            <a:ext cx="250825" cy="233363"/>
          </a:xfrm>
          <a:prstGeom prst="rect">
            <a:avLst/>
          </a:prstGeom>
          <a:noFill/>
        </p:spPr>
      </p:pic>
      <p:pic>
        <p:nvPicPr>
          <p:cNvPr id="11271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5" y="0"/>
            <a:ext cx="250825" cy="233363"/>
          </a:xfrm>
          <a:prstGeom prst="rect">
            <a:avLst/>
          </a:prstGeom>
          <a:noFill/>
        </p:spPr>
      </p:pic>
      <p:pic>
        <p:nvPicPr>
          <p:cNvPr id="11272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59563" y="0"/>
            <a:ext cx="250825" cy="233363"/>
          </a:xfrm>
          <a:prstGeom prst="rect">
            <a:avLst/>
          </a:prstGeom>
          <a:noFill/>
        </p:spPr>
      </p:pic>
      <p:pic>
        <p:nvPicPr>
          <p:cNvPr id="11273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1274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1275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0"/>
            <a:ext cx="250825" cy="233363"/>
          </a:xfrm>
          <a:prstGeom prst="rect">
            <a:avLst/>
          </a:prstGeom>
          <a:noFill/>
        </p:spPr>
      </p:pic>
      <p:pic>
        <p:nvPicPr>
          <p:cNvPr id="11276" name="Picture 12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0"/>
            <a:ext cx="250825" cy="233363"/>
          </a:xfrm>
          <a:prstGeom prst="rect">
            <a:avLst/>
          </a:prstGeom>
          <a:noFill/>
        </p:spPr>
      </p:pic>
      <p:pic>
        <p:nvPicPr>
          <p:cNvPr id="11277" name="Picture 13" descr="gagarin_roditel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71550" y="476250"/>
            <a:ext cx="7129463" cy="4629150"/>
          </a:xfrm>
          <a:prstGeom prst="rect">
            <a:avLst/>
          </a:prstGeom>
          <a:noFill/>
        </p:spPr>
      </p:pic>
      <p:pic>
        <p:nvPicPr>
          <p:cNvPr id="11278" name="Picture 14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0"/>
            <a:ext cx="250825" cy="233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2292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2293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2294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2295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2296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2297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2298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2299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pic>
        <p:nvPicPr>
          <p:cNvPr id="12300" name="Picture 12" descr="16536_49e034cc514f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1125538"/>
            <a:ext cx="3167063" cy="4464050"/>
          </a:xfrm>
          <a:prstGeom prst="rect">
            <a:avLst/>
          </a:prstGeom>
          <a:noFill/>
        </p:spPr>
      </p:pic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3708400" y="620713"/>
            <a:ext cx="5040313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0066"/>
                </a:solidFill>
              </a:rPr>
              <a:t>1 сентября 1941 года мальчик пошёл в школу, но 12 октября деревню заняли немцы, и его учёба прервалась. 9 апреля 1943 года деревню освободила Красная армия, и учёба в школе возобновилась.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В мае 1949 года Гагарин окончил шестой класс Гжатской средней школы, и в сентябре поступил в Люберецкое ремесленное училище № 10. Одновременно поступил в вечернюю школу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рабочей молодёжи. </a:t>
            </a:r>
          </a:p>
          <a:p>
            <a:r>
              <a:rPr lang="ru-RU" sz="2200" b="1">
                <a:solidFill>
                  <a:srgbClr val="000066"/>
                </a:solidFill>
              </a:rPr>
              <a:t>Седьмой класс и училище с отличием окончил в  1951 году.</a:t>
            </a:r>
          </a:p>
        </p:txBody>
      </p:sp>
      <p:pic>
        <p:nvPicPr>
          <p:cNvPr id="12302" name="Picture 14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3316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3317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3318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3319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3320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3321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3322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3323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3325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pic>
        <p:nvPicPr>
          <p:cNvPr id="13326" name="Picture 14" descr="16364008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31913" y="481013"/>
            <a:ext cx="6119812" cy="3946525"/>
          </a:xfrm>
          <a:prstGeom prst="rect">
            <a:avLst/>
          </a:prstGeom>
          <a:noFill/>
        </p:spPr>
      </p:pic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323850" y="4581525"/>
            <a:ext cx="84963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66"/>
                </a:solidFill>
              </a:rPr>
              <a:t>В августе 1951 года Гагарин поступил в Саратовский индустриальный техникум, и 25 октября 1954 года впервые пришёл в Саратовский аэроклуб.</a:t>
            </a:r>
          </a:p>
          <a:p>
            <a:pPr algn="ctr"/>
            <a:r>
              <a:rPr lang="ru-RU" sz="2000" b="1">
                <a:solidFill>
                  <a:srgbClr val="000066"/>
                </a:solidFill>
              </a:rPr>
              <a:t>В 1955 году Юрий Гагарин закончил с отличием учёбу и совершил первый полёт на самолёте Як-18. Всего в аэроклубе Юрий Гагарин выполнил 196 полётов и налетал 42 часа 23 мин.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4340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4341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4342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4343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4344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4345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4346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4347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4349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pic>
        <p:nvPicPr>
          <p:cNvPr id="14350" name="Picture 14" descr="im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476250"/>
            <a:ext cx="4183063" cy="5961063"/>
          </a:xfrm>
          <a:prstGeom prst="rect">
            <a:avLst/>
          </a:prstGeom>
          <a:noFill/>
        </p:spPr>
      </p:pic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4787900" y="908050"/>
            <a:ext cx="3852863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0066"/>
                </a:solidFill>
              </a:rPr>
              <a:t>27 октября 1955 года Гагарин был призван в армию в Оренбург,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в военно-авиационное училище лётчиков имени К. Е. Ворошилова.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25 октября 1957 года Гагарин  закончил училище с отличием.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В течение двух лет служил в  авиационном полку. </a:t>
            </a:r>
          </a:p>
          <a:p>
            <a:pPr algn="ctr"/>
            <a:r>
              <a:rPr lang="ru-RU" sz="2200" b="1">
                <a:solidFill>
                  <a:srgbClr val="000066"/>
                </a:solidFill>
              </a:rPr>
              <a:t>К октябрю 1959 года налетал в общей сложности 265 часов.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5364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5365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5366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5367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5368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5369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5370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5371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5373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5375" name="Picture 15" descr="B3A17A29-ADDC-44EA-9CB8-8714D0D9144E_mw800_mh600_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68538" y="549275"/>
            <a:ext cx="4535487" cy="3402013"/>
          </a:xfrm>
          <a:prstGeom prst="rect">
            <a:avLst/>
          </a:prstGeom>
          <a:noFill/>
        </p:spPr>
      </p:pic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323850" y="4076700"/>
            <a:ext cx="84963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0066"/>
                </a:solidFill>
              </a:rPr>
              <a:t>9 декабря 1959 года Гагарин написал заявление с просьбой зачислить его в группу кандидатов в космонавты. Специальная медкомиссия признала старшего лейтенанта Гагарина годным для космических полётов. 3 марта 1960 года зачислен в группу кандидатов в космонавты. С 25 марта начались регулярные занятия по программе подготовки космонавтов.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6388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6389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6390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6391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6392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6393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6394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6395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6397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6400" name="Picture 16" descr="14062-larg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00338" y="476250"/>
            <a:ext cx="3519487" cy="4608513"/>
          </a:xfrm>
          <a:prstGeom prst="rect">
            <a:avLst/>
          </a:prstGeom>
          <a:noFill/>
        </p:spPr>
      </p:pic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23850" y="5300663"/>
            <a:ext cx="84963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100" b="1">
                <a:solidFill>
                  <a:srgbClr val="000066"/>
                </a:solidFill>
              </a:rPr>
              <a:t>12 апреля 1961 года с космодрома Байконур впервые в мире стартовал космический корабль «Восток», с пилотом-космонавтом Юрием Алексеевичем Гагариным на борту.</a:t>
            </a:r>
            <a:r>
              <a:rPr lang="ru-RU" sz="21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285750" y="285750"/>
            <a:ext cx="385762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Герман Степанович Титов. Герой Советского Союза. Летчик-космонавт СССР, генерал-лейтенант авиации. При подготовке к выполнению первого в мире полета человека в космическое пространство был дублером Гагарина Ю.А. </a:t>
            </a:r>
          </a:p>
        </p:txBody>
      </p:sp>
      <p:pic>
        <p:nvPicPr>
          <p:cNvPr id="22531" name="Picture 2" descr="D:\РАЗНЫЕ КАРТИНКИ\открытки\день космонавтики\титов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4050" y="285750"/>
            <a:ext cx="438467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357188"/>
            <a:ext cx="8429625" cy="607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6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25" y="4143375"/>
            <a:ext cx="2511425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6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7538" y="161925"/>
            <a:ext cx="43926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2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288" y="163513"/>
            <a:ext cx="3744912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95383" y="3622495"/>
            <a:ext cx="335207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Виток вокруг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Земли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5786446" y="3500438"/>
            <a:ext cx="31440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На этом аппарате </a:t>
            </a:r>
          </a:p>
          <a:p>
            <a:pPr algn="ctr" eaLnBrk="0" hangingPunct="0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спускался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Гагарин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>
            <a:hlinkClick r:id="rId8" action="ppaction://hlinksldjump"/>
          </p:cNvPr>
          <p:cNvSpPr/>
          <p:nvPr/>
        </p:nvSpPr>
        <p:spPr>
          <a:xfrm>
            <a:off x="0" y="6245225"/>
            <a:ext cx="468313" cy="6127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Управляющая кнопка: домой 10">
            <a:hlinkClick r:id="rId9" action="ppaction://hlinksldjump" highlightClick="1"/>
          </p:cNvPr>
          <p:cNvSpPr/>
          <p:nvPr/>
        </p:nvSpPr>
        <p:spPr>
          <a:xfrm>
            <a:off x="8784000" y="6498000"/>
            <a:ext cx="360000" cy="360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811D35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6286520"/>
            <a:ext cx="2500330" cy="369332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Перед стартом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3" name="Таинственная галакти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55650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8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08962" cy="11525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Первый космонавт</a:t>
            </a:r>
          </a:p>
          <a:p>
            <a:pPr algn="ctr"/>
            <a:r>
              <a:rPr lang="ru-RU" sz="40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Земли</a:t>
            </a:r>
          </a:p>
        </p:txBody>
      </p:sp>
      <p:pic>
        <p:nvPicPr>
          <p:cNvPr id="12293" name="Picture 5" descr="7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557338"/>
            <a:ext cx="3048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46_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1557338"/>
            <a:ext cx="2841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10225675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1557338"/>
            <a:ext cx="292893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23850" y="6092825"/>
            <a:ext cx="8640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S Zombie Cyr" pitchFamily="34" charset="0"/>
              </a:rPr>
              <a:t>Юрий Алексеевич Гагарин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188913"/>
            <a:ext cx="8893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нём писали на всех языках мира. Его любила вся планета.</a:t>
            </a:r>
          </a:p>
        </p:txBody>
      </p:sp>
      <p:pic>
        <p:nvPicPr>
          <p:cNvPr id="19462" name="Picture 6" descr="p2648"/>
          <p:cNvPicPr>
            <a:picLocks noChangeAspect="1" noChangeArrowheads="1"/>
          </p:cNvPicPr>
          <p:nvPr/>
        </p:nvPicPr>
        <p:blipFill>
          <a:blip r:embed="rId2" cstate="email">
            <a:lum contrast="12000"/>
          </a:blip>
          <a:srcRect/>
          <a:stretch>
            <a:fillRect/>
          </a:stretch>
        </p:blipFill>
        <p:spPr bwMode="auto">
          <a:xfrm>
            <a:off x="2195513" y="1341438"/>
            <a:ext cx="4897437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gagarin_msfc"/>
          <p:cNvPicPr>
            <a:picLocks noChangeAspect="1" noChangeArrowheads="1"/>
          </p:cNvPicPr>
          <p:nvPr/>
        </p:nvPicPr>
        <p:blipFill>
          <a:blip r:embed="rId3" cstate="email">
            <a:lum bright="6000" contrast="24000"/>
          </a:blip>
          <a:srcRect/>
          <a:stretch>
            <a:fillRect/>
          </a:stretch>
        </p:blipFill>
        <p:spPr bwMode="auto">
          <a:xfrm>
            <a:off x="2195513" y="1196975"/>
            <a:ext cx="48974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gagarin"/>
          <p:cNvPicPr>
            <a:picLocks noChangeAspect="1" noChangeArrowheads="1"/>
          </p:cNvPicPr>
          <p:nvPr/>
        </p:nvPicPr>
        <p:blipFill>
          <a:blip r:embed="rId4" cstate="email">
            <a:lum contrast="12000"/>
          </a:blip>
          <a:srcRect/>
          <a:stretch>
            <a:fillRect/>
          </a:stretch>
        </p:blipFill>
        <p:spPr bwMode="auto">
          <a:xfrm>
            <a:off x="1547813" y="1125538"/>
            <a:ext cx="66230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12_04_2008_12_04_34_Yuri_Gagarin_s"/>
          <p:cNvPicPr>
            <a:picLocks noChangeAspect="1" noChangeArrowheads="1"/>
          </p:cNvPicPr>
          <p:nvPr/>
        </p:nvPicPr>
        <p:blipFill>
          <a:blip r:embed="rId5" cstate="email">
            <a:lum contrast="12000"/>
          </a:blip>
          <a:srcRect/>
          <a:stretch>
            <a:fillRect/>
          </a:stretch>
        </p:blipFill>
        <p:spPr bwMode="auto">
          <a:xfrm>
            <a:off x="1258888" y="1125538"/>
            <a:ext cx="705643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018_024"/>
          <p:cNvPicPr>
            <a:picLocks noChangeAspect="1" noChangeArrowheads="1"/>
          </p:cNvPicPr>
          <p:nvPr/>
        </p:nvPicPr>
        <p:blipFill>
          <a:blip r:embed="rId6" cstate="email">
            <a:lum contrast="6000"/>
          </a:blip>
          <a:srcRect/>
          <a:stretch>
            <a:fillRect/>
          </a:stretch>
        </p:blipFill>
        <p:spPr bwMode="auto">
          <a:xfrm>
            <a:off x="1258888" y="803275"/>
            <a:ext cx="7058025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68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17412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17413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17414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17415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17416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17417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17418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17419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17421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323850" y="5300663"/>
            <a:ext cx="84963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100"/>
          </a:p>
        </p:txBody>
      </p:sp>
      <p:pic>
        <p:nvPicPr>
          <p:cNvPr id="17425" name="Picture 17" descr="0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25" y="404813"/>
            <a:ext cx="3702050" cy="4895850"/>
          </a:xfrm>
          <a:prstGeom prst="rect">
            <a:avLst/>
          </a:prstGeom>
          <a:noFill/>
        </p:spPr>
      </p:pic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323850" y="5445125"/>
            <a:ext cx="84963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100" b="1">
                <a:solidFill>
                  <a:srgbClr val="000066"/>
                </a:solidFill>
              </a:rPr>
              <a:t>За этот подвиг ему было присвоено звание Героя Советского Союза. С 12 апреля 1962 года день полёта Гагарина в космос был объявлен праздником — </a:t>
            </a:r>
            <a:r>
              <a:rPr lang="ru-RU" sz="2100" b="1">
                <a:solidFill>
                  <a:srgbClr val="A50021"/>
                </a:solidFill>
              </a:rPr>
              <a:t>Днём Космонавтики.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сьо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260350"/>
            <a:ext cx="457835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 descr="1236824580_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260350"/>
            <a:ext cx="3605213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9388" y="4005263"/>
            <a:ext cx="3889375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/>
              <a:t>Ю.Гагарин не хотел останавливаться на достигнутом, готовился к новым полётам.</a:t>
            </a:r>
          </a:p>
          <a:p>
            <a:pPr algn="just">
              <a:spcBef>
                <a:spcPct val="50000"/>
              </a:spcBef>
            </a:pPr>
            <a:r>
              <a:rPr lang="ru-RU"/>
              <a:t>Трагическая авария во время одного из тренировочных полётов на реактивном самолёте оборвала жизнь первого космонавта. Он похоронен на Красной площади в Москве.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2а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/>
          </a:p>
        </p:txBody>
      </p:sp>
      <p:pic>
        <p:nvPicPr>
          <p:cNvPr id="55300" name="Picture 4" descr="94198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3525" cy="247650"/>
          </a:xfrm>
          <a:prstGeom prst="rect">
            <a:avLst/>
          </a:prstGeom>
          <a:noFill/>
        </p:spPr>
      </p:pic>
      <p:pic>
        <p:nvPicPr>
          <p:cNvPr id="55301" name="Picture 5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6013" y="0"/>
            <a:ext cx="250825" cy="233363"/>
          </a:xfrm>
          <a:prstGeom prst="rect">
            <a:avLst/>
          </a:prstGeom>
          <a:noFill/>
        </p:spPr>
      </p:pic>
      <p:pic>
        <p:nvPicPr>
          <p:cNvPr id="55302" name="Picture 6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0"/>
            <a:ext cx="250825" cy="233363"/>
          </a:xfrm>
          <a:prstGeom prst="rect">
            <a:avLst/>
          </a:prstGeom>
          <a:noFill/>
        </p:spPr>
      </p:pic>
      <p:pic>
        <p:nvPicPr>
          <p:cNvPr id="55303" name="Picture 7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0"/>
            <a:ext cx="250825" cy="233363"/>
          </a:xfrm>
          <a:prstGeom prst="rect">
            <a:avLst/>
          </a:prstGeom>
          <a:noFill/>
        </p:spPr>
      </p:pic>
      <p:pic>
        <p:nvPicPr>
          <p:cNvPr id="55304" name="Picture 8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588" y="0"/>
            <a:ext cx="250825" cy="233363"/>
          </a:xfrm>
          <a:prstGeom prst="rect">
            <a:avLst/>
          </a:prstGeom>
          <a:noFill/>
        </p:spPr>
      </p:pic>
      <p:pic>
        <p:nvPicPr>
          <p:cNvPr id="55305" name="Picture 9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088" y="0"/>
            <a:ext cx="250825" cy="233363"/>
          </a:xfrm>
          <a:prstGeom prst="rect">
            <a:avLst/>
          </a:prstGeom>
          <a:noFill/>
        </p:spPr>
      </p:pic>
      <p:pic>
        <p:nvPicPr>
          <p:cNvPr id="55306" name="Picture 10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93175" y="0"/>
            <a:ext cx="250825" cy="233363"/>
          </a:xfrm>
          <a:prstGeom prst="rect">
            <a:avLst/>
          </a:prstGeom>
          <a:noFill/>
        </p:spPr>
      </p:pic>
      <p:pic>
        <p:nvPicPr>
          <p:cNvPr id="55307" name="Picture 11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250825" cy="233363"/>
          </a:xfrm>
          <a:prstGeom prst="rect">
            <a:avLst/>
          </a:prstGeom>
          <a:noFill/>
        </p:spPr>
      </p:pic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pic>
        <p:nvPicPr>
          <p:cNvPr id="55309" name="Picture 13" descr="94198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063" y="0"/>
            <a:ext cx="250825" cy="233363"/>
          </a:xfrm>
          <a:prstGeom prst="rect">
            <a:avLst/>
          </a:prstGeom>
          <a:noFill/>
        </p:spPr>
      </p:pic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323850" y="5661025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323850" y="4652963"/>
            <a:ext cx="849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2200" b="1">
              <a:solidFill>
                <a:srgbClr val="000066"/>
              </a:solidFill>
            </a:endParaRP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323850" y="4868863"/>
            <a:ext cx="84963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Во многих городах России и в городах других стран существуют улицы названные именем космонавта, проспекты, площади, бульвары, парки, клубы и школы имени Гагарина.</a:t>
            </a:r>
          </a:p>
        </p:txBody>
      </p:sp>
      <p:pic>
        <p:nvPicPr>
          <p:cNvPr id="55315" name="Picture 19" descr="phoca_thumb_l_p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549275"/>
            <a:ext cx="2879725" cy="3455988"/>
          </a:xfrm>
          <a:prstGeom prst="rect">
            <a:avLst/>
          </a:prstGeom>
          <a:noFill/>
        </p:spPr>
      </p:pic>
      <p:pic>
        <p:nvPicPr>
          <p:cNvPr id="55316" name="Picture 20" descr="0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79838" y="549275"/>
            <a:ext cx="4608512" cy="3452813"/>
          </a:xfrm>
          <a:prstGeom prst="rect">
            <a:avLst/>
          </a:prstGeom>
          <a:noFill/>
        </p:spPr>
      </p:pic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4427538" y="4149725"/>
            <a:ext cx="320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800000"/>
                </a:solidFill>
              </a:rPr>
              <a:t>Парк им. Ю. Гагарина в Самаре</a:t>
            </a:r>
          </a:p>
        </p:txBody>
      </p:sp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395288" y="4149725"/>
            <a:ext cx="3244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800000"/>
                </a:solidFill>
              </a:rPr>
              <a:t>Памятник Ю. Гагарину в Москве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88913"/>
            <a:ext cx="24828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5" descr="gagarin3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188913"/>
            <a:ext cx="2268538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 descr="gagarin-u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3789363"/>
            <a:ext cx="4321175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7" descr="normal_Gagarin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64163" y="260350"/>
            <a:ext cx="34544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003800" y="6021388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Люди Земли всегда будут помнить его добрую улыбку!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285750"/>
            <a:ext cx="8229600" cy="846138"/>
          </a:xfrm>
        </p:spPr>
        <p:txBody>
          <a:bodyPr/>
          <a:lstStyle/>
          <a:p>
            <a:r>
              <a:rPr lang="ru-RU"/>
              <a:t>Первые советские космонавты</a:t>
            </a:r>
          </a:p>
        </p:txBody>
      </p:sp>
      <p:pic>
        <p:nvPicPr>
          <p:cNvPr id="23555" name="Picture 3" descr="D:\РАЗНЫЕ КАРТИНКИ\открытки\день космонавтики\первые советские космонавты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1285875"/>
            <a:ext cx="8502650" cy="52149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428625" y="428625"/>
            <a:ext cx="371475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Алексей Архипович Леонов 18-19 марта 1965 года совместно с Павлом Беляевым совершил полёт в космос в качестве второго пилота на космическом корабле Восход-2. Продолжительность полёта 1 сутки 2 часа 2 минуты 17 секунд. В ходе этого полёта Леонов совершил первый в истории космонавтики выход в открытый космос продолжительностью 12 минут 9 секунд.</a:t>
            </a:r>
          </a:p>
        </p:txBody>
      </p:sp>
      <p:pic>
        <p:nvPicPr>
          <p:cNvPr id="25603" name="Picture 2" descr="D:\РАЗНЫЕ КАРТИНКИ\открытки\день космонавтики\леонов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357188"/>
            <a:ext cx="4281487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642938" y="357188"/>
            <a:ext cx="814387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20 июля 1969 года американские астронавты совершили посадку на поверхность Луны.</a:t>
            </a:r>
          </a:p>
          <a:p>
            <a:r>
              <a:rPr lang="ru-RU" sz="2200"/>
              <a:t>Командир корабля Нил Алден Армстронг, пилот лунного модуля Эдвин Юджин Олдрин, пилот орбитального модуля Майкл Коллинз. Все они отправились в космос второй раз. Полёт стартовал с мыса Канаверал 16 июля 1969 года.</a:t>
            </a:r>
          </a:p>
        </p:txBody>
      </p:sp>
      <p:pic>
        <p:nvPicPr>
          <p:cNvPr id="26627" name="Picture 2" descr="D:\РАЗНЫЕ КАРТИНКИ\открытки\день космонавтики\американц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38" y="2643188"/>
            <a:ext cx="67151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428625" y="357188"/>
            <a:ext cx="83581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Первый человек, ступивший на Луну, - командир корабля Нил Армстронг.</a:t>
            </a:r>
          </a:p>
        </p:txBody>
      </p:sp>
      <p:pic>
        <p:nvPicPr>
          <p:cNvPr id="27651" name="Picture 2" descr="D:\РАЗНЫЕ КАРТИНКИ\открытки\день космонавтики\272397-936496ffbcb7a47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1285875"/>
            <a:ext cx="7429500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1844675"/>
            <a:ext cx="6192838" cy="3097213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42988" y="5157788"/>
            <a:ext cx="7272337" cy="1328737"/>
          </a:xfrm>
          <a:solidFill>
            <a:srgbClr val="95EBD0"/>
          </a:solidFill>
          <a:ln w="38100">
            <a:solidFill>
              <a:srgbClr val="00CC66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Космический корабль состоит из нескольких отсеков.</a:t>
            </a:r>
          </a:p>
        </p:txBody>
      </p:sp>
      <p:grpSp>
        <p:nvGrpSpPr>
          <p:cNvPr id="56325" name="Group 5"/>
          <p:cNvGrpSpPr>
            <a:grpSpLocks/>
          </p:cNvGrpSpPr>
          <p:nvPr/>
        </p:nvGrpSpPr>
        <p:grpSpPr bwMode="auto">
          <a:xfrm>
            <a:off x="468313" y="549275"/>
            <a:ext cx="2663825" cy="2519363"/>
            <a:chOff x="295" y="346"/>
            <a:chExt cx="1678" cy="1587"/>
          </a:xfrm>
        </p:grpSpPr>
        <p:sp>
          <p:nvSpPr>
            <p:cNvPr id="56326" name="Line 6"/>
            <p:cNvSpPr>
              <a:spLocks noChangeShapeType="1"/>
            </p:cNvSpPr>
            <p:nvPr/>
          </p:nvSpPr>
          <p:spPr bwMode="auto">
            <a:xfrm>
              <a:off x="1247" y="1117"/>
              <a:ext cx="726" cy="8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27" name="Text Box 7"/>
            <p:cNvSpPr txBox="1">
              <a:spLocks noChangeArrowheads="1"/>
            </p:cNvSpPr>
            <p:nvPr/>
          </p:nvSpPr>
          <p:spPr bwMode="auto">
            <a:xfrm>
              <a:off x="295" y="346"/>
              <a:ext cx="1496" cy="53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CC99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400">
                  <a:latin typeface="Comic Sans MS" pitchFamily="66" charset="0"/>
                </a:rPr>
                <a:t>Орбитальный </a:t>
              </a:r>
            </a:p>
            <a:p>
              <a:pPr algn="ctr"/>
              <a:r>
                <a:rPr lang="ru-RU" sz="2400">
                  <a:latin typeface="Comic Sans MS" pitchFamily="66" charset="0"/>
                </a:rPr>
                <a:t>отсек</a:t>
              </a:r>
            </a:p>
          </p:txBody>
        </p:sp>
      </p:grpSp>
      <p:grpSp>
        <p:nvGrpSpPr>
          <p:cNvPr id="56328" name="Group 8"/>
          <p:cNvGrpSpPr>
            <a:grpSpLocks/>
          </p:cNvGrpSpPr>
          <p:nvPr/>
        </p:nvGrpSpPr>
        <p:grpSpPr bwMode="auto">
          <a:xfrm>
            <a:off x="3348038" y="549275"/>
            <a:ext cx="1871662" cy="2447925"/>
            <a:chOff x="2109" y="346"/>
            <a:chExt cx="1179" cy="1542"/>
          </a:xfrm>
        </p:grpSpPr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>
              <a:off x="2744" y="1026"/>
              <a:ext cx="0" cy="8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30" name="Text Box 10"/>
            <p:cNvSpPr txBox="1">
              <a:spLocks noChangeArrowheads="1"/>
            </p:cNvSpPr>
            <p:nvPr/>
          </p:nvSpPr>
          <p:spPr bwMode="auto">
            <a:xfrm>
              <a:off x="2109" y="346"/>
              <a:ext cx="1179" cy="536"/>
            </a:xfrm>
            <a:prstGeom prst="rect">
              <a:avLst/>
            </a:prstGeom>
            <a:solidFill>
              <a:srgbClr val="8FC7FF"/>
            </a:solidFill>
            <a:ln w="28575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400">
                  <a:latin typeface="Comic Sans MS" pitchFamily="66" charset="0"/>
                </a:rPr>
                <a:t>Главный </a:t>
              </a:r>
            </a:p>
            <a:p>
              <a:pPr algn="ctr"/>
              <a:r>
                <a:rPr lang="ru-RU" sz="2400">
                  <a:latin typeface="Comic Sans MS" pitchFamily="66" charset="0"/>
                </a:rPr>
                <a:t>отсек</a:t>
              </a:r>
            </a:p>
          </p:txBody>
        </p:sp>
      </p:grpSp>
      <p:grpSp>
        <p:nvGrpSpPr>
          <p:cNvPr id="56331" name="Group 11"/>
          <p:cNvGrpSpPr>
            <a:grpSpLocks/>
          </p:cNvGrpSpPr>
          <p:nvPr/>
        </p:nvGrpSpPr>
        <p:grpSpPr bwMode="auto">
          <a:xfrm>
            <a:off x="5653088" y="549275"/>
            <a:ext cx="3095625" cy="2519363"/>
            <a:chOff x="3561" y="346"/>
            <a:chExt cx="1950" cy="1587"/>
          </a:xfrm>
        </p:grpSpPr>
        <p:sp>
          <p:nvSpPr>
            <p:cNvPr id="56332" name="Line 12"/>
            <p:cNvSpPr>
              <a:spLocks noChangeShapeType="1"/>
            </p:cNvSpPr>
            <p:nvPr/>
          </p:nvSpPr>
          <p:spPr bwMode="auto">
            <a:xfrm flipH="1">
              <a:off x="4105" y="1117"/>
              <a:ext cx="635" cy="8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33" name="Text Box 13"/>
            <p:cNvSpPr txBox="1">
              <a:spLocks noChangeArrowheads="1"/>
            </p:cNvSpPr>
            <p:nvPr/>
          </p:nvSpPr>
          <p:spPr bwMode="auto">
            <a:xfrm>
              <a:off x="3561" y="346"/>
              <a:ext cx="1950" cy="536"/>
            </a:xfrm>
            <a:prstGeom prst="rect">
              <a:avLst/>
            </a:prstGeom>
            <a:solidFill>
              <a:srgbClr val="66FF66"/>
            </a:solidFill>
            <a:ln w="28575">
              <a:solidFill>
                <a:srgbClr val="339933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400">
                  <a:latin typeface="Comic Sans MS" pitchFamily="66" charset="0"/>
                </a:rPr>
                <a:t>Отсек</a:t>
              </a:r>
            </a:p>
            <a:p>
              <a:pPr algn="ctr"/>
              <a:r>
                <a:rPr lang="ru-RU" sz="2400">
                  <a:latin typeface="Comic Sans MS" pitchFamily="66" charset="0"/>
                </a:rPr>
                <a:t>для оборудования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075613" cy="2085975"/>
          </a:xfrm>
          <a:solidFill>
            <a:srgbClr val="BAFCD3"/>
          </a:solidFill>
          <a:ln w="38100">
            <a:solidFill>
              <a:srgbClr val="339933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	</a:t>
            </a: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В главном отсеке</a:t>
            </a:r>
            <a:r>
              <a:rPr lang="ru-RU" sz="2800">
                <a:latin typeface="Comic Sans MS" pitchFamily="66" charset="0"/>
              </a:rPr>
              <a:t> космонавты стартуют с Земли. Отсюда они управляют кораблём, связываются с Землёй по радио. Это единственная часть корабля, которая возвращается на Землю.</a:t>
            </a:r>
          </a:p>
        </p:txBody>
      </p:sp>
      <p:pic>
        <p:nvPicPr>
          <p:cNvPr id="57348" name="Picture 4" descr="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8400" y="404813"/>
            <a:ext cx="4824413" cy="404653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7349" name="Picture 5" descr="4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33375"/>
            <a:ext cx="3024187" cy="2017713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7350" name="Picture 6" descr="3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2420938"/>
            <a:ext cx="3024187" cy="201612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700213"/>
            <a:ext cx="4043363" cy="3816350"/>
          </a:xfrm>
          <a:solidFill>
            <a:srgbClr val="FFFF66"/>
          </a:solidFill>
          <a:ln w="38100">
            <a:solidFill>
              <a:srgbClr val="666633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Из своей кабины 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через люк-лаз космо-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навты попадают в </a:t>
            </a:r>
          </a:p>
          <a:p>
            <a:pPr algn="ctr">
              <a:buFontTx/>
              <a:buNone/>
            </a:pP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орбитальный отсек</a:t>
            </a:r>
            <a:r>
              <a:rPr lang="ru-RU" sz="2800">
                <a:latin typeface="Comic Sans MS" pitchFamily="66" charset="0"/>
              </a:rPr>
              <a:t>. 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Здесь они проводят 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научные эксперимен-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ты…</a:t>
            </a:r>
          </a:p>
        </p:txBody>
      </p:sp>
      <p:pic>
        <p:nvPicPr>
          <p:cNvPr id="58372" name="Picture 4" descr="blog_ms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76250"/>
            <a:ext cx="3889375" cy="585628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5805488"/>
            <a:ext cx="7437437" cy="677862"/>
          </a:xfrm>
          <a:solidFill>
            <a:srgbClr val="33CCCC"/>
          </a:solidFill>
          <a:ln w="38100">
            <a:solidFill>
              <a:srgbClr val="0099CC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… спят и  занимаются спортом.</a:t>
            </a:r>
          </a:p>
        </p:txBody>
      </p:sp>
      <p:grpSp>
        <p:nvGrpSpPr>
          <p:cNvPr id="59396" name="Group 4"/>
          <p:cNvGrpSpPr>
            <a:grpSpLocks/>
          </p:cNvGrpSpPr>
          <p:nvPr/>
        </p:nvGrpSpPr>
        <p:grpSpPr bwMode="auto">
          <a:xfrm>
            <a:off x="827088" y="476250"/>
            <a:ext cx="7405687" cy="5186363"/>
            <a:chOff x="521" y="300"/>
            <a:chExt cx="4665" cy="3267"/>
          </a:xfrm>
        </p:grpSpPr>
        <p:pic>
          <p:nvPicPr>
            <p:cNvPr id="59397" name="Picture 5" descr="4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1" y="300"/>
              <a:ext cx="2169" cy="3266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59398" name="Picture 6" descr="4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16" y="300"/>
              <a:ext cx="2170" cy="3267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620713"/>
            <a:ext cx="4341812" cy="5616575"/>
          </a:xfrm>
          <a:solidFill>
            <a:srgbClr val="CDABFF"/>
          </a:solidFill>
          <a:ln w="38100">
            <a:solidFill>
              <a:schemeClr val="bg2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Из орбитального отсека космонавты могут выйти </a:t>
            </a: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в </a:t>
            </a: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открытый космос</a:t>
            </a:r>
            <a:r>
              <a:rPr lang="ru-RU" sz="2800">
                <a:latin typeface="Comic Sans MS" pitchFamily="66" charset="0"/>
              </a:rPr>
              <a:t>. </a:t>
            </a:r>
          </a:p>
          <a:p>
            <a:pPr algn="ctr">
              <a:buFontTx/>
              <a:buNone/>
            </a:pPr>
            <a:endParaRPr lang="ru-RU" sz="2800"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Первым человеком, который покинул космический корабль и шагнул в открытый   космос, был </a:t>
            </a:r>
          </a:p>
          <a:p>
            <a:pPr algn="ctr">
              <a:buFontTx/>
              <a:buNone/>
            </a:pP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Алексей Леонов</a:t>
            </a:r>
          </a:p>
          <a:p>
            <a:pPr algn="ctr">
              <a:buFontTx/>
              <a:buNone/>
            </a:pPr>
            <a:endParaRPr lang="ru-RU" sz="2800">
              <a:latin typeface="Comic Sans MS" pitchFamily="66" charset="0"/>
            </a:endParaRPr>
          </a:p>
          <a:p>
            <a:endParaRPr lang="ru-RU"/>
          </a:p>
          <a:p>
            <a:endParaRPr lang="ru-RU"/>
          </a:p>
        </p:txBody>
      </p:sp>
      <p:grpSp>
        <p:nvGrpSpPr>
          <p:cNvPr id="60420" name="Group 4"/>
          <p:cNvGrpSpPr>
            <a:grpSpLocks/>
          </p:cNvGrpSpPr>
          <p:nvPr/>
        </p:nvGrpSpPr>
        <p:grpSpPr bwMode="auto">
          <a:xfrm>
            <a:off x="684213" y="404813"/>
            <a:ext cx="3090862" cy="6143625"/>
            <a:chOff x="431" y="255"/>
            <a:chExt cx="1947" cy="3870"/>
          </a:xfrm>
        </p:grpSpPr>
        <p:pic>
          <p:nvPicPr>
            <p:cNvPr id="60421" name="Picture 5" descr="4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1" y="255"/>
              <a:ext cx="1905" cy="1869"/>
            </a:xfrm>
            <a:prstGeom prst="rect">
              <a:avLst/>
            </a:prstGeom>
            <a:noFill/>
            <a:ln w="38100">
              <a:solidFill>
                <a:srgbClr val="006666"/>
              </a:solidFill>
              <a:miter lim="800000"/>
              <a:headEnd/>
              <a:tailEnd/>
            </a:ln>
          </p:spPr>
        </p:pic>
        <p:pic>
          <p:nvPicPr>
            <p:cNvPr id="60422" name="Picture 6" descr="4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1" y="2251"/>
              <a:ext cx="1947" cy="1874"/>
            </a:xfrm>
            <a:prstGeom prst="rect">
              <a:avLst/>
            </a:prstGeom>
            <a:noFill/>
            <a:ln w="38100">
              <a:solidFill>
                <a:srgbClr val="006699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6600CC"/>
                </a:solidFill>
                <a:latin typeface="Comic Sans MS" pitchFamily="66" charset="0"/>
              </a:rPr>
              <a:t>Это интересно.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54550"/>
            <a:ext cx="8229600" cy="1943100"/>
          </a:xfrm>
          <a:solidFill>
            <a:srgbClr val="ADBFF1"/>
          </a:solidFill>
          <a:ln w="38100">
            <a:solidFill>
              <a:srgbClr val="006699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	На космических кораблях возникает </a:t>
            </a: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состояние невесомости</a:t>
            </a:r>
            <a:r>
              <a:rPr lang="ru-RU" sz="2800">
                <a:latin typeface="Comic Sans MS" pitchFamily="66" charset="0"/>
              </a:rPr>
              <a:t>, при котором человек и окружающие его предметы теряют вес (становятся легче пушинки).</a:t>
            </a:r>
          </a:p>
        </p:txBody>
      </p:sp>
      <p:grpSp>
        <p:nvGrpSpPr>
          <p:cNvPr id="61444" name="Group 4"/>
          <p:cNvGrpSpPr>
            <a:grpSpLocks/>
          </p:cNvGrpSpPr>
          <p:nvPr/>
        </p:nvGrpSpPr>
        <p:grpSpPr bwMode="auto">
          <a:xfrm>
            <a:off x="323850" y="1341438"/>
            <a:ext cx="8208963" cy="3014662"/>
            <a:chOff x="204" y="845"/>
            <a:chExt cx="5171" cy="1899"/>
          </a:xfrm>
        </p:grpSpPr>
        <p:pic>
          <p:nvPicPr>
            <p:cNvPr id="61445" name="Picture 5" descr="5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4" y="845"/>
              <a:ext cx="2540" cy="1889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61446" name="Picture 6" descr="5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35" y="845"/>
              <a:ext cx="2540" cy="1899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24"/>
          <p:cNvPicPr>
            <a:picLocks noChangeAspect="1" noChangeArrowheads="1"/>
          </p:cNvPicPr>
          <p:nvPr/>
        </p:nvPicPr>
        <p:blipFill>
          <a:blip r:embed="rId2" cstate="email">
            <a:lum contrast="12000"/>
          </a:blip>
          <a:srcRect/>
          <a:stretch>
            <a:fillRect/>
          </a:stretch>
        </p:blipFill>
        <p:spPr bwMode="auto">
          <a:xfrm>
            <a:off x="250825" y="620713"/>
            <a:ext cx="548005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11588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i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Чтобы стать космонавтом, надо много работать над собой!</a:t>
            </a:r>
          </a:p>
        </p:txBody>
      </p:sp>
      <p:pic>
        <p:nvPicPr>
          <p:cNvPr id="24582" name="Picture 6" descr="46c0d3469a6ae"/>
          <p:cNvPicPr>
            <a:picLocks noChangeAspect="1" noChangeArrowheads="1"/>
          </p:cNvPicPr>
          <p:nvPr/>
        </p:nvPicPr>
        <p:blipFill>
          <a:blip r:embed="rId3" cstate="email">
            <a:lum bright="6000" contrast="6000"/>
          </a:blip>
          <a:srcRect/>
          <a:stretch>
            <a:fillRect/>
          </a:stretch>
        </p:blipFill>
        <p:spPr bwMode="auto">
          <a:xfrm>
            <a:off x="5894388" y="620713"/>
            <a:ext cx="32496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452esa"/>
          <p:cNvPicPr>
            <a:picLocks noChangeAspect="1" noChangeArrowheads="1"/>
          </p:cNvPicPr>
          <p:nvPr/>
        </p:nvPicPr>
        <p:blipFill>
          <a:blip r:embed="rId4" cstate="email">
            <a:lum contrast="12000"/>
          </a:blip>
          <a:srcRect/>
          <a:stretch>
            <a:fillRect/>
          </a:stretch>
        </p:blipFill>
        <p:spPr bwMode="auto">
          <a:xfrm>
            <a:off x="7092950" y="4076700"/>
            <a:ext cx="1931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954528909a00cfbb44b5611df5fb684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4076700"/>
            <a:ext cx="3743325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krutilka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4149725"/>
            <a:ext cx="2801938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05263"/>
            <a:ext cx="8229600" cy="2520950"/>
          </a:xfrm>
          <a:solidFill>
            <a:srgbClr val="79FF79"/>
          </a:solidFill>
          <a:ln w="38100">
            <a:solidFill>
              <a:schemeClr val="bg2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	</a:t>
            </a:r>
            <a:r>
              <a:rPr lang="ru-RU" sz="2800">
                <a:solidFill>
                  <a:srgbClr val="FF0000"/>
                </a:solidFill>
                <a:latin typeface="Comic Sans MS" pitchFamily="66" charset="0"/>
              </a:rPr>
              <a:t>Продукты питания на космическом корабле</a:t>
            </a:r>
            <a:r>
              <a:rPr lang="ru-RU" sz="2800">
                <a:latin typeface="Comic Sans MS" pitchFamily="66" charset="0"/>
              </a:rPr>
              <a:t> хранятся в тубах. Они похожи на тюбики с зубной пастой, только размером побольше. Из них еду выдавливают. В космическом доме есть холодильник и электрическая плита.</a:t>
            </a:r>
          </a:p>
        </p:txBody>
      </p:sp>
      <p:grpSp>
        <p:nvGrpSpPr>
          <p:cNvPr id="62468" name="Group 4"/>
          <p:cNvGrpSpPr>
            <a:grpSpLocks/>
          </p:cNvGrpSpPr>
          <p:nvPr/>
        </p:nvGrpSpPr>
        <p:grpSpPr bwMode="auto">
          <a:xfrm>
            <a:off x="1042988" y="549275"/>
            <a:ext cx="6985000" cy="3319463"/>
            <a:chOff x="657" y="346"/>
            <a:chExt cx="4400" cy="2091"/>
          </a:xfrm>
        </p:grpSpPr>
        <p:pic>
          <p:nvPicPr>
            <p:cNvPr id="62469" name="Picture 5" descr="Тубики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7" y="482"/>
              <a:ext cx="1373" cy="1815"/>
            </a:xfrm>
            <a:prstGeom prst="rect">
              <a:avLst/>
            </a:prstGeom>
            <a:noFill/>
          </p:spPr>
        </p:pic>
        <p:pic>
          <p:nvPicPr>
            <p:cNvPr id="62470" name="Picture 6" descr="5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99" y="346"/>
              <a:ext cx="2358" cy="209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 descr="3275ed63a3e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349500"/>
            <a:ext cx="55689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 descr="nos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260350"/>
            <a:ext cx="273685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 descr="1231775385_mer-low-angle_brows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188913"/>
            <a:ext cx="4427538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7" descr="f08ea7ab0267e9a35507a22e51807ab9"/>
          <p:cNvPicPr>
            <a:picLocks noChangeAspect="1" noChangeArrowheads="1"/>
          </p:cNvPicPr>
          <p:nvPr/>
        </p:nvPicPr>
        <p:blipFill>
          <a:blip r:embed="rId5" cstate="email">
            <a:lum contrast="12000"/>
          </a:blip>
          <a:srcRect/>
          <a:stretch>
            <a:fillRect/>
          </a:stretch>
        </p:blipFill>
        <p:spPr bwMode="auto">
          <a:xfrm>
            <a:off x="6084888" y="3789363"/>
            <a:ext cx="27559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428625" y="428625"/>
            <a:ext cx="84296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4 октября 1957 года наша страна запустила на орбиту первый искусственный спутник Земли (Спутник-1). Он находился на орбите 92 дня с 4 октября 1957 года по 4 января 1958 года, за этот период совершил 1400 оборотов вокруг Земли. На каждый виток вокруг Земли уходило около 100 минут. Затем спутник сгорел в атмосфере Земли.</a:t>
            </a:r>
          </a:p>
        </p:txBody>
      </p:sp>
      <p:pic>
        <p:nvPicPr>
          <p:cNvPr id="8195" name="Picture 2" descr="D:\РАЗНЫЕ КАРТИНКИ\открытки\день космонавтики\спутни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38" y="2643188"/>
            <a:ext cx="65008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221163"/>
            <a:ext cx="8713788" cy="2376487"/>
          </a:xfrm>
          <a:solidFill>
            <a:srgbClr val="CCFF99"/>
          </a:solidFill>
          <a:ln w="38100">
            <a:solidFill>
              <a:srgbClr val="99CC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Выполнив все задания, космонавты возвращают-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ся на Землю.  Ненужные отсеки отделяются и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сгорают в атмосфере. Недалеко от Земли рас-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крывается парашют, чтобы смягчить удар кораб-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ля о земную поверхность.</a:t>
            </a:r>
          </a:p>
        </p:txBody>
      </p:sp>
      <p:grpSp>
        <p:nvGrpSpPr>
          <p:cNvPr id="64516" name="Group 4"/>
          <p:cNvGrpSpPr>
            <a:grpSpLocks/>
          </p:cNvGrpSpPr>
          <p:nvPr/>
        </p:nvGrpSpPr>
        <p:grpSpPr bwMode="auto">
          <a:xfrm>
            <a:off x="323850" y="333375"/>
            <a:ext cx="8566150" cy="3743325"/>
            <a:chOff x="204" y="210"/>
            <a:chExt cx="5396" cy="2358"/>
          </a:xfrm>
        </p:grpSpPr>
        <p:pic>
          <p:nvPicPr>
            <p:cNvPr id="64517" name="Picture 5" descr="5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4" y="210"/>
              <a:ext cx="1845" cy="235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64518" name="Picture 6" descr="6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109" y="210"/>
              <a:ext cx="3491" cy="233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00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33375"/>
            <a:ext cx="38862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5" descr="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908050"/>
            <a:ext cx="4260850" cy="568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427538" y="188913"/>
            <a:ext cx="4537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Космос </a:t>
            </a: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XXI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60"/>
                            </p:stCondLst>
                            <p:childTnLst>
                              <p:par>
                                <p:cTn id="18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0" grpId="1"/>
      <p:bldP spid="26630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D:\РАЗНЫЕ КАРТИНКИ\открытки\день космонавтики\валентина терешкова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33888" y="357188"/>
            <a:ext cx="434975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285750" y="357188"/>
            <a:ext cx="38576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Валентина Владимировна Николаева-Терешкова. Первая в мире женщина-космонавт.  Герой Советского Союза. Летчик-космонавт, полковник, кандидат технических наук. </a:t>
            </a:r>
          </a:p>
          <a:p>
            <a:r>
              <a:rPr lang="ru-RU" sz="2200"/>
              <a:t> Совершила космический полет 16-19 июня 1963 года на космическом корабле «Восток-6».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500063"/>
            <a:ext cx="8115300" cy="1071562"/>
          </a:xfrm>
        </p:spPr>
        <p:txBody>
          <a:bodyPr lIns="45720" tIns="0" rIns="45720" bIns="0" anchor="t">
            <a:normAutofit/>
          </a:bodyPr>
          <a:lstStyle/>
          <a:p>
            <a:r>
              <a:rPr lang="ru-RU" sz="3800" b="1">
                <a:solidFill>
                  <a:srgbClr val="E2ECEF"/>
                </a:solidFill>
                <a:latin typeface="Times New Roman" pitchFamily="18" charset="0"/>
                <a:cs typeface="Times New Roman" pitchFamily="18" charset="0"/>
              </a:rPr>
              <a:t>МУЗЕЙ КОСМОНАВТИКИ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4294967295"/>
          </p:nvPr>
        </p:nvSpPr>
        <p:spPr>
          <a:xfrm>
            <a:off x="357188" y="1643063"/>
            <a:ext cx="3643312" cy="1714500"/>
          </a:xfrm>
        </p:spPr>
        <p:txBody>
          <a:bodyPr lIns="45720" tIns="0" rIns="45720" bIns="0" anchor="b"/>
          <a:lstStyle/>
          <a:p>
            <a:pPr marL="0" indent="0" algn="ctr">
              <a:buFontTx/>
              <a:buNone/>
            </a:pPr>
            <a:r>
              <a:rPr lang="ru-RU" sz="1700" b="1">
                <a:latin typeface="Times New Roman" pitchFamily="18" charset="0"/>
                <a:cs typeface="Times New Roman" pitchFamily="18" charset="0"/>
              </a:rPr>
              <a:t>В цоколе монумента расположен Мемориальный музей космонавтики,                открывшийся после  реконструкции 12 апреля 2009 года, в День космонавтики.</a:t>
            </a:r>
          </a:p>
          <a:p>
            <a:pPr marL="0" indent="0">
              <a:buFontTx/>
              <a:buNone/>
            </a:pPr>
            <a:endParaRPr lang="ru-RU" sz="1500"/>
          </a:p>
        </p:txBody>
      </p:sp>
      <p:pic>
        <p:nvPicPr>
          <p:cNvPr id="29700" name="Содержимое 7" descr="imgB.jpg">
            <a:hlinkClick r:id="rId3"/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57188" y="3571875"/>
            <a:ext cx="3643312" cy="2441575"/>
          </a:xfrm>
        </p:spPr>
      </p:pic>
      <p:pic>
        <p:nvPicPr>
          <p:cNvPr id="29701" name="Содержимое 11" descr="IMG_2948.jpg">
            <a:hlinkClick r:id="rId5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3438" y="2000250"/>
            <a:ext cx="4038600" cy="4038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57188" y="1357313"/>
            <a:ext cx="4041775" cy="785812"/>
          </a:xfrm>
        </p:spPr>
        <p:txBody>
          <a:bodyPr anchor="b">
            <a:noAutofit/>
          </a:bodyPr>
          <a:lstStyle/>
          <a:p>
            <a:pPr marL="90488" indent="0" algn="ctr">
              <a:buFontTx/>
              <a:buNone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СКАФАНДР "КРЕЧЕТ" ДЛЯ ВЫХОДА </a:t>
            </a:r>
            <a:r>
              <a:rPr lang="en-US" sz="140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90488" indent="0" algn="ctr">
              <a:buFontTx/>
              <a:buNone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В ОТКРЫТЫЙ КОСМОС </a:t>
            </a:r>
            <a:endParaRPr lang="en-US" sz="1400">
              <a:latin typeface="Times New Roman" pitchFamily="18" charset="0"/>
              <a:cs typeface="Times New Roman" pitchFamily="18" charset="0"/>
            </a:endParaRPr>
          </a:p>
          <a:p>
            <a:pPr marL="90488" indent="0" algn="ctr">
              <a:buFontTx/>
              <a:buNone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И РАБОТЫ НА ПОВЕРХНОСТИ ЛУНЫ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4714875" y="1500188"/>
            <a:ext cx="4279900" cy="642937"/>
          </a:xfrm>
        </p:spPr>
        <p:txBody>
          <a:bodyPr anchor="b">
            <a:noAutofit/>
          </a:bodyPr>
          <a:lstStyle/>
          <a:p>
            <a:pPr marL="90488" indent="0" algn="ctr">
              <a:buFontTx/>
              <a:buNone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МНОГОРАЗОВАЯ </a:t>
            </a:r>
            <a:endParaRPr lang="en-US" sz="1400">
              <a:latin typeface="Times New Roman" pitchFamily="18" charset="0"/>
              <a:cs typeface="Times New Roman" pitchFamily="18" charset="0"/>
            </a:endParaRPr>
          </a:p>
          <a:p>
            <a:pPr marL="90488" indent="0" algn="ctr">
              <a:buFontTx/>
              <a:buNone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ТРАНСПОРТНАЯ КОСМИЧЕСКАЯ СИСТЕМА "ЭНЕРГИЯ-БУРАН" </a:t>
            </a:r>
          </a:p>
        </p:txBody>
      </p:sp>
      <p:pic>
        <p:nvPicPr>
          <p:cNvPr id="32772" name="Содержимое 7" descr="IMG_3060.jpg">
            <a:hlinkClick r:id="rId3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28688" y="2428875"/>
            <a:ext cx="3133725" cy="3941763"/>
          </a:xfrm>
        </p:spPr>
      </p:pic>
      <p:pic>
        <p:nvPicPr>
          <p:cNvPr id="32773" name="Содержимое 6" descr="img_3099.jpg">
            <a:hlinkClick r:id="rId5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143500" y="2428875"/>
            <a:ext cx="2960688" cy="3941763"/>
          </a:xfrm>
        </p:spPr>
      </p:pic>
      <p:sp>
        <p:nvSpPr>
          <p:cNvPr id="7" name="Прямоугольник 6"/>
          <p:cNvSpPr/>
          <p:nvPr/>
        </p:nvSpPr>
        <p:spPr>
          <a:xfrm>
            <a:off x="857224" y="500042"/>
            <a:ext cx="7429552" cy="707886"/>
          </a:xfrm>
          <a:prstGeom prst="rect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morning" dir="t"/>
          </a:scene3d>
          <a:sp3d>
            <a:bevelT w="139700" h="139700" prst="slope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sz="40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КОСМОНАВТИКИ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428604"/>
            <a:ext cx="8382000" cy="857256"/>
          </a:xfrm>
          <a:noFill/>
          <a:ln/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3975" indent="-53975" eaLnBrk="0" hangingPunct="0">
              <a:defRPr/>
            </a:pPr>
            <a:r>
              <a:rPr lang="ru-RU" sz="4000" b="1" kern="12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МУЗЕЙ КОСМОНАВТИКИ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57188" y="1357313"/>
            <a:ext cx="4041775" cy="857250"/>
          </a:xfrm>
        </p:spPr>
        <p:txBody>
          <a:bodyPr anchor="b">
            <a:noAutofit/>
          </a:bodyPr>
          <a:lstStyle/>
          <a:p>
            <a:pPr marL="90488" indent="0" algn="ctr">
              <a:buFontTx/>
              <a:buNone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СТАРТОВЫЙ КОМПЛЕКС БАЙКОНУРА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4714875" y="1571625"/>
            <a:ext cx="4041775" cy="630238"/>
          </a:xfrm>
        </p:spPr>
        <p:txBody>
          <a:bodyPr anchor="b">
            <a:noAutofit/>
          </a:bodyPr>
          <a:lstStyle/>
          <a:p>
            <a:pPr marL="90488" indent="0" algn="ctr">
              <a:buFontTx/>
              <a:buNone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СОБАКА СТРЕЛКА </a:t>
            </a:r>
          </a:p>
        </p:txBody>
      </p:sp>
      <p:pic>
        <p:nvPicPr>
          <p:cNvPr id="34821" name="Содержимое 6" descr="IMG_3125.jpg">
            <a:hlinkClick r:id="rId3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09588" y="2520950"/>
            <a:ext cx="3776662" cy="3783013"/>
          </a:xfrm>
        </p:spPr>
      </p:pic>
      <p:pic>
        <p:nvPicPr>
          <p:cNvPr id="34822" name="Содержимое 7" descr="IMG_2886.jpg">
            <a:hlinkClick r:id="rId5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694238" y="2500313"/>
            <a:ext cx="3949700" cy="3803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Текст 2"/>
          <p:cNvSpPr>
            <a:spLocks noGrp="1"/>
          </p:cNvSpPr>
          <p:nvPr>
            <p:ph type="body" idx="4294967295"/>
          </p:nvPr>
        </p:nvSpPr>
        <p:spPr>
          <a:xfrm>
            <a:off x="214313" y="1643063"/>
            <a:ext cx="8715375" cy="571500"/>
          </a:xfrm>
          <a:ln w="15875" cap="rnd" algn="ctr"/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anchor="ctr">
            <a:noAutofit/>
          </a:bodyPr>
          <a:lstStyle/>
          <a:p>
            <a:pPr marL="0" indent="0" algn="ctr">
              <a:buFontTx/>
              <a:buNone/>
            </a:pPr>
            <a:r>
              <a:rPr lang="ru-RU" sz="21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Вдоль аллеи находятся бюсты космонавтов и основоположников советского ракетостроения</a:t>
            </a:r>
            <a:r>
              <a:rPr lang="ru-RU" sz="21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: Гагарину, Терешковой, Комарову ... </a:t>
            </a:r>
            <a:endParaRPr lang="ru-RU" sz="21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5235" name="Содержимое 6" descr="msc24.jpg">
            <a:hlinkClick r:id="rId3"/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17550" y="3194050"/>
            <a:ext cx="3490913" cy="2671763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5236" name="Содержимое 7" descr="150973453.jpg"/>
          <p:cNvPicPr>
            <a:picLocks noGrp="1" noChangeAspect="1"/>
          </p:cNvPicPr>
          <p:nvPr>
            <p:ph sz="quarter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987925" y="3544888"/>
            <a:ext cx="3422650" cy="23209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25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357188"/>
            <a:ext cx="8229600" cy="1200150"/>
          </a:xfrm>
        </p:spPr>
        <p:txBody>
          <a:bodyPr anchor="b"/>
          <a:lstStyle/>
          <a:p>
            <a:r>
              <a:rPr lang="ru-RU" sz="5200" b="1">
                <a:latin typeface="Times New Roman" pitchFamily="18" charset="0"/>
                <a:cs typeface="Times New Roman" pitchFamily="18" charset="0"/>
              </a:rPr>
              <a:t>АЛЛЕЯ ГЕРОЕВ КОСМОСА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5" y="2428875"/>
            <a:ext cx="4214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Модель Солнечной системы                      со специальной подсветкой. </a:t>
            </a:r>
            <a:r>
              <a:rPr lang="ru-RU" dirty="0">
                <a:cs typeface="+mn-cs"/>
              </a:rPr>
              <a:t/>
            </a:r>
            <a:br>
              <a:rPr lang="ru-RU" dirty="0">
                <a:cs typeface="+mn-cs"/>
              </a:rPr>
            </a:b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88" y="3286125"/>
            <a:ext cx="36433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3" cstate="email"/>
          <a:srcRect r="-240"/>
          <a:stretch>
            <a:fillRect/>
          </a:stretch>
        </p:blipFill>
        <p:spPr bwMode="auto">
          <a:xfrm>
            <a:off x="0" y="0"/>
            <a:ext cx="550068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75" y="2500313"/>
            <a:ext cx="15748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784000" y="6498000"/>
            <a:ext cx="360000" cy="360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811D35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500042"/>
            <a:ext cx="3424655" cy="224676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2011 ГОД</a:t>
            </a:r>
          </a:p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ОБЪЯВЛЕН</a:t>
            </a:r>
          </a:p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ГОДОМ</a:t>
            </a:r>
          </a:p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РОССИЙСКОЙ</a:t>
            </a:r>
          </a:p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КОСМОНАВТИКИ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7950" y="333375"/>
            <a:ext cx="388778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Первый искусственный спутник Земли был разработан в подмосковном поселке Болшеве под руководством </a:t>
            </a: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Сергея Павловича Королёва</a:t>
            </a:r>
          </a:p>
        </p:txBody>
      </p:sp>
      <p:pic>
        <p:nvPicPr>
          <p:cNvPr id="3077" name="Picture 5" descr="20071004193337"/>
          <p:cNvPicPr>
            <a:picLocks noChangeAspect="1" noChangeArrowheads="1"/>
          </p:cNvPicPr>
          <p:nvPr/>
        </p:nvPicPr>
        <p:blipFill>
          <a:blip r:embed="rId2" cstate="email">
            <a:lum contrast="12000"/>
          </a:blip>
          <a:srcRect/>
          <a:stretch>
            <a:fillRect/>
          </a:stretch>
        </p:blipFill>
        <p:spPr bwMode="auto">
          <a:xfrm>
            <a:off x="4211638" y="260350"/>
            <a:ext cx="4643437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korolev"/>
          <p:cNvPicPr>
            <a:picLocks noChangeAspect="1" noChangeArrowheads="1"/>
          </p:cNvPicPr>
          <p:nvPr/>
        </p:nvPicPr>
        <p:blipFill>
          <a:blip r:embed="rId3" cstate="email">
            <a:lum contrast="18000"/>
          </a:blip>
          <a:srcRect/>
          <a:stretch>
            <a:fillRect/>
          </a:stretch>
        </p:blipFill>
        <p:spPr bwMode="auto">
          <a:xfrm>
            <a:off x="539750" y="2276475"/>
            <a:ext cx="31972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24300" y="5013325"/>
            <a:ext cx="4968875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Искусственный спутник Земли был запущен в космос  </a:t>
            </a:r>
          </a:p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 октября 1957</a:t>
            </a:r>
            <a:r>
              <a:rPr lang="ru-RU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г.</a:t>
            </a:r>
            <a:endParaRPr lang="ru-RU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429684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FF99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Учёный, конструктор и организатор производства ракетно-космической техники и ракетного оружия СССР, основатель практической </a:t>
            </a:r>
            <a:r>
              <a:rPr lang="ru-RU" sz="2400" b="1" dirty="0">
                <a:ln w="11430"/>
                <a:solidFill>
                  <a:srgbClr val="FF99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космонавтики.</a:t>
            </a:r>
            <a:endParaRPr lang="ru-RU" sz="2400" b="1" dirty="0">
              <a:ln w="11430"/>
              <a:solidFill>
                <a:srgbClr val="FF99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pic>
        <p:nvPicPr>
          <p:cNvPr id="34819" name="Рисунок 44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1428750" y="1928813"/>
            <a:ext cx="2786063" cy="2955925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1928802"/>
            <a:ext cx="28536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99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  <a:t>Сергей </a:t>
            </a: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99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  <a:t>Павлович</a:t>
            </a:r>
            <a:b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99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</a:b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99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+mn-cs"/>
              </a:rPr>
              <a:t>Королёв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99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5214938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8775"/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		</a:t>
            </a:r>
            <a:r>
              <a:rPr lang="ru-RU" sz="2000" b="1">
                <a:solidFill>
                  <a:srgbClr val="CB7F2B"/>
                </a:solidFill>
                <a:cs typeface="Times New Roman" pitchFamily="18" charset="0"/>
              </a:rPr>
              <a:t>Он впервые в мире осуществил: </a:t>
            </a:r>
            <a:endParaRPr lang="ru-RU" sz="2400" b="1">
              <a:solidFill>
                <a:srgbClr val="CB7F2B"/>
              </a:solidFill>
              <a:cs typeface="Times New Roman" pitchFamily="18" charset="0"/>
            </a:endParaRPr>
          </a:p>
          <a:p>
            <a:pPr marL="358775">
              <a:buFont typeface="Wingdings" pitchFamily="2" charset="2"/>
              <a:buChar char="v"/>
            </a:pPr>
            <a:r>
              <a:rPr lang="ru-RU" sz="2000" b="1" i="1">
                <a:solidFill>
                  <a:srgbClr val="D9946D"/>
                </a:solidFill>
                <a:cs typeface="Times New Roman" pitchFamily="18" charset="0"/>
              </a:rPr>
              <a:t> </a:t>
            </a:r>
            <a:r>
              <a:rPr lang="ru-RU" sz="2000">
                <a:solidFill>
                  <a:srgbClr val="D9946D"/>
                </a:solidFill>
                <a:cs typeface="Times New Roman" pitchFamily="18" charset="0"/>
              </a:rPr>
              <a:t>запуск в космос искусственного спутника земли,</a:t>
            </a:r>
          </a:p>
          <a:p>
            <a:pPr marL="358775">
              <a:buFont typeface="Wingdings" pitchFamily="2" charset="2"/>
              <a:buChar char="v"/>
            </a:pPr>
            <a:r>
              <a:rPr lang="ru-RU" sz="2000">
                <a:solidFill>
                  <a:srgbClr val="D9946D"/>
                </a:solidFill>
                <a:cs typeface="Times New Roman" pitchFamily="18" charset="0"/>
              </a:rPr>
              <a:t> запуск в космос спутника с живым существом – собакой  Лайкой,</a:t>
            </a:r>
          </a:p>
          <a:p>
            <a:pPr marL="358775">
              <a:buFont typeface="Wingdings" pitchFamily="2" charset="2"/>
              <a:buChar char="v"/>
            </a:pPr>
            <a:r>
              <a:rPr lang="ru-RU" sz="2000">
                <a:solidFill>
                  <a:srgbClr val="D9946D"/>
                </a:solidFill>
                <a:cs typeface="Times New Roman" pitchFamily="18" charset="0"/>
              </a:rPr>
              <a:t> запуск баллистической ракеты с подводной лодки.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784000" y="6498000"/>
            <a:ext cx="360000" cy="360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811D35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97425"/>
            <a:ext cx="8229600" cy="1800225"/>
          </a:xfrm>
          <a:solidFill>
            <a:srgbClr val="FFD1A3"/>
          </a:solidFill>
          <a:ln w="38100">
            <a:solidFill>
              <a:srgbClr val="CC3300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>
                <a:latin typeface="Comic Sans MS" pitchFamily="66" charset="0"/>
              </a:rPr>
              <a:t>	Это </a:t>
            </a:r>
            <a:r>
              <a:rPr lang="ru-RU" sz="2800" u="sng">
                <a:solidFill>
                  <a:srgbClr val="FF0000"/>
                </a:solidFill>
                <a:latin typeface="Comic Sans MS" pitchFamily="66" charset="0"/>
              </a:rPr>
              <a:t>Центр управления полётами</a:t>
            </a:r>
            <a:r>
              <a:rPr lang="ru-RU" sz="2800">
                <a:latin typeface="Comic Sans MS" pitchFamily="66" charset="0"/>
              </a:rPr>
              <a:t> – место на Земле, откуда ведётся управление спутниками, космическими кораблями и межпланетными станциями. </a:t>
            </a:r>
          </a:p>
        </p:txBody>
      </p:sp>
      <p:pic>
        <p:nvPicPr>
          <p:cNvPr id="63492" name="Picture 4" descr="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404813"/>
            <a:ext cx="5664200" cy="4248150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2"/>
          <p:cNvPicPr>
            <a:picLocks noChangeAspect="1" noChangeArrowheads="1"/>
          </p:cNvPicPr>
          <p:nvPr/>
        </p:nvPicPr>
        <p:blipFill>
          <a:blip r:embed="rId2" cstate="email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04000" cy="15696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3 НОЯБРЯ 1957 ГОДА С КОСМОДРОМА СТАРТОВАЛ ПЕРВЫЙ В МИРЕ БИОЛОГИЧЕСКИЙ СПУТНИК.</a:t>
            </a:r>
          </a:p>
        </p:txBody>
      </p:sp>
      <p:pic>
        <p:nvPicPr>
          <p:cNvPr id="36869" name="Рисунок 27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857250" y="2000250"/>
            <a:ext cx="3998913" cy="300037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714348" y="5286388"/>
            <a:ext cx="41917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Собака Лайка </a:t>
            </a:r>
          </a:p>
          <a:p>
            <a:pPr algn="ctr" eaLnBrk="0" hangingPunct="0">
              <a:defRPr/>
            </a:pP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капсуле  «Спутника-2»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71" name="Рисунок 5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88" y="2071688"/>
            <a:ext cx="2073275" cy="374491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215074" y="5786454"/>
            <a:ext cx="19191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Спутник</a:t>
            </a:r>
          </a:p>
          <a:p>
            <a:pPr algn="ctr" eaLnBrk="0" hangingPunct="0">
              <a:defRPr/>
            </a:pP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Лайки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784000" y="6498000"/>
            <a:ext cx="360000" cy="360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811D35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Стрелка вниз 10">
            <a:hlinkClick r:id="rId6" action="ppaction://hlinksldjump"/>
          </p:cNvPr>
          <p:cNvSpPr/>
          <p:nvPr/>
        </p:nvSpPr>
        <p:spPr>
          <a:xfrm>
            <a:off x="0" y="6245225"/>
            <a:ext cx="468313" cy="6127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D:\РАЗНЫЕ КАРТИНКИ\открытки\день космонавтики\belka-strelka-cro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357438"/>
            <a:ext cx="6643687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7"/>
          <p:cNvSpPr>
            <a:spLocks noChangeArrowheads="1"/>
          </p:cNvSpPr>
          <p:nvPr/>
        </p:nvSpPr>
        <p:spPr bwMode="auto">
          <a:xfrm>
            <a:off x="428625" y="285750"/>
            <a:ext cx="82153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20 августа 1960 года в космос летали собаки Белка и Стрелка, это были первые животные, которые  благополучно вернулись  из космического полета. После суточного полета они были возвращены на Землю в катапультируемой капсуле и стали мировыми знаменитостями.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1072</Words>
  <Application>Microsoft Office PowerPoint</Application>
  <PresentationFormat>Экран (4:3)</PresentationFormat>
  <Paragraphs>125</Paragraphs>
  <Slides>47</Slides>
  <Notes>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4" baseType="lpstr">
      <vt:lpstr>Arial</vt:lpstr>
      <vt:lpstr>Times New Roman</vt:lpstr>
      <vt:lpstr>Wingdings</vt:lpstr>
      <vt:lpstr>Calibri</vt:lpstr>
      <vt:lpstr>Comic Sans MS</vt:lpstr>
      <vt:lpstr>DS Zombie Cyr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Первые советские космонавты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Это интересно.</vt:lpstr>
      <vt:lpstr>Слайд 37</vt:lpstr>
      <vt:lpstr>Слайд 38</vt:lpstr>
      <vt:lpstr>Слайд 39</vt:lpstr>
      <vt:lpstr>Слайд 40</vt:lpstr>
      <vt:lpstr>Слайд 41</vt:lpstr>
      <vt:lpstr>Слайд 42</vt:lpstr>
      <vt:lpstr>МУЗЕЙ КОСМОНАВТИКИ</vt:lpstr>
      <vt:lpstr>Слайд 44</vt:lpstr>
      <vt:lpstr>МУЗЕЙ КОСМОНАВТИКИ</vt:lpstr>
      <vt:lpstr>АЛЛЕЯ ГЕРОЕВ КОСМОСА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Борисовна</dc:creator>
  <cp:lastModifiedBy>Дарёна</cp:lastModifiedBy>
  <cp:revision>16</cp:revision>
  <dcterms:created xsi:type="dcterms:W3CDTF">2011-04-10T09:46:05Z</dcterms:created>
  <dcterms:modified xsi:type="dcterms:W3CDTF">2011-12-18T13:59:50Z</dcterms:modified>
</cp:coreProperties>
</file>