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5" autoAdjust="0"/>
    <p:restoredTop sz="94712" autoAdjust="0"/>
  </p:normalViewPr>
  <p:slideViewPr>
    <p:cSldViewPr>
      <p:cViewPr varScale="1">
        <p:scale>
          <a:sx n="101" d="100"/>
          <a:sy n="101" d="100"/>
        </p:scale>
        <p:origin x="-2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3462134-872F-45B5-81A4-CB748F8D5E73}" type="datetimeFigureOut">
              <a:rPr lang="ru-RU" smtClean="0"/>
              <a:t>19.09.2011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99A5E34-EE39-47B6-8483-33E42787FF5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2134-872F-45B5-81A4-CB748F8D5E73}" type="datetimeFigureOut">
              <a:rPr lang="ru-RU" smtClean="0"/>
              <a:t>19.09.2011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5E34-EE39-47B6-8483-33E42787FF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2134-872F-45B5-81A4-CB748F8D5E73}" type="datetimeFigureOut">
              <a:rPr lang="ru-RU" smtClean="0"/>
              <a:t>19.09.2011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5E34-EE39-47B6-8483-33E42787FF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3462134-872F-45B5-81A4-CB748F8D5E73}" type="datetimeFigureOut">
              <a:rPr lang="ru-RU" smtClean="0"/>
              <a:t>19.09.2011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9A5E34-EE39-47B6-8483-33E42787FF5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3462134-872F-45B5-81A4-CB748F8D5E73}" type="datetimeFigureOut">
              <a:rPr lang="ru-RU" smtClean="0"/>
              <a:t>19.09.2011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99A5E34-EE39-47B6-8483-33E42787FF5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2134-872F-45B5-81A4-CB748F8D5E73}" type="datetimeFigureOut">
              <a:rPr lang="ru-RU" smtClean="0"/>
              <a:t>19.09.2011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5E34-EE39-47B6-8483-33E42787FF5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2134-872F-45B5-81A4-CB748F8D5E73}" type="datetimeFigureOut">
              <a:rPr lang="ru-RU" smtClean="0"/>
              <a:t>19.09.2011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5E34-EE39-47B6-8483-33E42787FF5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3462134-872F-45B5-81A4-CB748F8D5E73}" type="datetimeFigureOut">
              <a:rPr lang="ru-RU" smtClean="0"/>
              <a:t>19.09.2011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9A5E34-EE39-47B6-8483-33E42787FF5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62134-872F-45B5-81A4-CB748F8D5E73}" type="datetimeFigureOut">
              <a:rPr lang="ru-RU" smtClean="0"/>
              <a:t>19.09.2011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5E34-EE39-47B6-8483-33E42787FF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3462134-872F-45B5-81A4-CB748F8D5E73}" type="datetimeFigureOut">
              <a:rPr lang="ru-RU" smtClean="0"/>
              <a:t>19.09.2011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9A5E34-EE39-47B6-8483-33E42787FF5F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3462134-872F-45B5-81A4-CB748F8D5E73}" type="datetimeFigureOut">
              <a:rPr lang="ru-RU" smtClean="0"/>
              <a:t>19.09.2011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9A5E34-EE39-47B6-8483-33E42787FF5F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3462134-872F-45B5-81A4-CB748F8D5E73}" type="datetimeFigureOut">
              <a:rPr lang="ru-RU" smtClean="0"/>
              <a:t>19.09.2011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99A5E34-EE39-47B6-8483-33E42787FF5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7" Type="http://schemas.openxmlformats.org/officeDocument/2006/relationships/image" Target="../media/image25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Student\Рабочий стол\ICQ\s167342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001156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7422" y="714356"/>
            <a:ext cx="6172200" cy="4286280"/>
          </a:xfrm>
        </p:spPr>
        <p:txBody>
          <a:bodyPr>
            <a:noAutofit/>
            <a:scene3d>
              <a:camera prst="perspectiveContrastingLeftFacing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60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0000" endA="300" endPos="50000" dist="60007" dir="5400000" sy="-100000" algn="bl" rotWithShape="0"/>
                </a:effectLst>
              </a:rPr>
              <a:t>14 советов как защитить</a:t>
            </a:r>
            <a:r>
              <a:rPr lang="en-US" sz="60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0000" endA="300" endPos="50000" dist="60007" dir="5400000" sy="-100000" algn="bl" rotWithShape="0"/>
                </a:effectLst>
              </a:rPr>
              <a:t>ICQ </a:t>
            </a:r>
            <a:r>
              <a:rPr lang="ru-RU" sz="60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50000" endA="300" endPos="50000" dist="60007" dir="5400000" sy="-100000" algn="bl" rotWithShape="0"/>
                </a:effectLst>
              </a:rPr>
              <a:t>от угона и взлома.</a:t>
            </a:r>
            <a:endParaRPr lang="ru-RU" sz="6000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  <a:reflection blurRad="6350" stA="50000" endA="300" endPos="50000" dist="60007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ages_065.jpe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 rot="20259822">
            <a:off x="324663" y="605194"/>
            <a:ext cx="3819548" cy="321470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43274" y="2857496"/>
            <a:ext cx="5500726" cy="3000396"/>
          </a:xfrm>
        </p:spPr>
        <p:txBody>
          <a:bodyPr>
            <a:normAutofit fontScale="90000"/>
          </a:bodyPr>
          <a:lstStyle/>
          <a:p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u="sng" dirty="0" smtClean="0">
                <a:solidFill>
                  <a:schemeClr val="tx1"/>
                </a:solidFill>
              </a:rPr>
              <a:t>Защита</a:t>
            </a:r>
            <a:r>
              <a:rPr lang="ru-RU" sz="2200" b="1" i="1" dirty="0" smtClean="0">
                <a:solidFill>
                  <a:schemeClr val="tx1"/>
                </a:solidFill>
              </a:rPr>
              <a:t>: Наверное не стоит превращать свой компьютер в проходной двор. Если у вас на компьютере хочет поработать ваш приятель, разрешите ему доступ только под учетной записью ГОСТЬ, и проконтролируйте, чтобы он не использовал дискеты, CD и </a:t>
            </a:r>
            <a:r>
              <a:rPr lang="ru-RU" sz="2200" b="1" i="1" dirty="0" err="1" smtClean="0">
                <a:solidFill>
                  <a:schemeClr val="tx1"/>
                </a:solidFill>
              </a:rPr>
              <a:t>флешки</a:t>
            </a:r>
            <a:r>
              <a:rPr lang="ru-RU" sz="2200" b="1" i="1" dirty="0" smtClean="0">
                <a:solidFill>
                  <a:schemeClr val="tx1"/>
                </a:solidFill>
              </a:rPr>
              <a:t>. Ваш персональный </a:t>
            </a:r>
            <a:r>
              <a:rPr lang="ru-RU" sz="2200" b="1" i="1" dirty="0" err="1" smtClean="0">
                <a:solidFill>
                  <a:schemeClr val="tx1"/>
                </a:solidFill>
              </a:rPr>
              <a:t>аккаунт</a:t>
            </a:r>
            <a:r>
              <a:rPr lang="ru-RU" sz="2200" b="1" i="1" dirty="0" smtClean="0">
                <a:solidFill>
                  <a:schemeClr val="tx1"/>
                </a:solidFill>
              </a:rPr>
              <a:t> на компьютере должен быть защищен паролем, известным только вам. Никогда не выходите в сеть в компьютерных клубах и Интернет кафе, используя свои повседневные логины и пароли, это попросту небезопасно! 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122" name="Picture 2" descr="C:\Documents and Settings\Student\Рабочий стол\ICQ\io;ko;;p_files\images_015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199556">
            <a:off x="389275" y="3597598"/>
            <a:ext cx="3076591" cy="28194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 descr="C:\Documents and Settings\Student\Рабочий стол\ICQ\io;ko;;p_files\images_04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4429132"/>
            <a:ext cx="2000264" cy="2214570"/>
          </a:xfrm>
          <a:prstGeom prst="rect">
            <a:avLst/>
          </a:prstGeom>
          <a:noFill/>
        </p:spPr>
      </p:pic>
      <p:pic>
        <p:nvPicPr>
          <p:cNvPr id="6147" name="Picture 3" descr="C:\Documents and Settings\Student\Рабочий стол\ICQ\io;ko;;p_files\images_023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2643182"/>
            <a:ext cx="2447925" cy="1866900"/>
          </a:xfrm>
          <a:prstGeom prst="rect">
            <a:avLst/>
          </a:prstGeom>
          <a:noFill/>
        </p:spPr>
      </p:pic>
      <p:pic>
        <p:nvPicPr>
          <p:cNvPr id="6146" name="Picture 2" descr="C:\Documents and Settings\Student\Рабочий стол\ICQ\io;ko;;p_files\images_010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7620" y="571480"/>
            <a:ext cx="2581287" cy="173831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>
          <a:xfrm>
            <a:off x="457200" y="357166"/>
            <a:ext cx="3657600" cy="6357982"/>
          </a:xfrm>
        </p:spPr>
        <p:txBody>
          <a:bodyPr>
            <a:normAutofit fontScale="40000" lnSpcReduction="20000"/>
          </a:bodyPr>
          <a:lstStyle/>
          <a:p>
            <a:r>
              <a:rPr lang="ru-RU" sz="3500" b="1" i="1" u="sng" dirty="0" smtClean="0"/>
              <a:t>Защита</a:t>
            </a:r>
            <a:r>
              <a:rPr lang="ru-RU" sz="3500" b="1" i="1" dirty="0" smtClean="0"/>
              <a:t>: Все так и есть. Магазинов по продаже ICQ номеров в Интернет полно. Как эти номера попадают на продажу? Попробуйте угадать. </a:t>
            </a:r>
            <a:br>
              <a:rPr lang="ru-RU" sz="3500" b="1" i="1" dirty="0" smtClean="0"/>
            </a:br>
            <a:r>
              <a:rPr lang="ru-RU" sz="3500" b="1" i="1" dirty="0" smtClean="0"/>
              <a:t>Что касается владельцев ICQ UIN, то во-первых, где гарантия, что к вам обращается первоначальный владелец, а не сетевой мошенник. Во-вторых, </a:t>
            </a:r>
            <a:r>
              <a:rPr lang="ru-RU" sz="3500" b="1" i="1" dirty="0" err="1" smtClean="0"/>
              <a:t>icq</a:t>
            </a:r>
            <a:r>
              <a:rPr lang="ru-RU" sz="3500" b="1" i="1" dirty="0" smtClean="0"/>
              <a:t> - это </a:t>
            </a:r>
            <a:r>
              <a:rPr lang="ru-RU" sz="3500" b="1" i="1" dirty="0" smtClean="0"/>
              <a:t>не</a:t>
            </a:r>
            <a:r>
              <a:rPr lang="en-US" sz="3500" b="1" i="1" dirty="0" smtClean="0"/>
              <a:t> mail.ru</a:t>
            </a:r>
            <a:r>
              <a:rPr lang="ru-RU" sz="3500" b="1" i="1" dirty="0" smtClean="0"/>
              <a:t>. </a:t>
            </a:r>
            <a:r>
              <a:rPr lang="ru-RU" sz="3500" b="1" i="1" dirty="0" smtClean="0"/>
              <a:t>Это просто некий номер. Если получив доступ к </a:t>
            </a:r>
            <a:r>
              <a:rPr lang="ru-RU" sz="3500" b="1" i="1" dirty="0" smtClean="0"/>
              <a:t>чужому</a:t>
            </a:r>
            <a:r>
              <a:rPr lang="en-US" sz="3500" b="1" i="1" dirty="0" smtClean="0"/>
              <a:t> mail.ru</a:t>
            </a:r>
            <a:r>
              <a:rPr lang="ru-RU" sz="3500" b="1" i="1" dirty="0" smtClean="0"/>
              <a:t>, </a:t>
            </a:r>
            <a:r>
              <a:rPr lang="ru-RU" sz="3500" b="1" i="1" dirty="0" smtClean="0"/>
              <a:t>вы получите доступ к чужой информации, то в случае с ICQ, эта информация вам будет недоступна, так как хранится она на компьютере с ICQ клиентом. Если вы купили ICQ, то не совершили ничего противозаконного. Вы ничего не взламывали, никого не обманывали, вас самих ввели в заблуждение. Тем более по правилам </a:t>
            </a:r>
            <a:r>
              <a:rPr lang="ru-RU" sz="3500" b="1" i="1" dirty="0" err="1" smtClean="0"/>
              <a:t>icq.com</a:t>
            </a:r>
            <a:r>
              <a:rPr lang="ru-RU" sz="3500" b="1" i="1" dirty="0" smtClean="0"/>
              <a:t> сам UIN не является частной собственностью его обладателя. </a:t>
            </a:r>
            <a:br>
              <a:rPr lang="ru-RU" sz="3500" b="1" i="1" dirty="0" smtClean="0"/>
            </a:br>
            <a:r>
              <a:rPr lang="ru-RU" sz="3500" b="1" i="1" dirty="0" smtClean="0"/>
              <a:t>Ну а чтобы не потерять только что купленный UIN, измените после его покупки все возможные настройки и привяжите к нему </a:t>
            </a:r>
            <a:r>
              <a:rPr lang="ru-RU" sz="3500" b="1" i="1" dirty="0" smtClean="0"/>
              <a:t>свой</a:t>
            </a:r>
            <a:r>
              <a:rPr lang="en-US" sz="3500" b="1" i="1" dirty="0" smtClean="0"/>
              <a:t> mail.ru</a:t>
            </a:r>
            <a:r>
              <a:rPr lang="ru-RU" sz="3500" b="1" i="1" dirty="0" smtClean="0"/>
              <a:t/>
            </a:r>
            <a:br>
              <a:rPr lang="ru-RU" sz="3500" b="1" i="1" dirty="0" smtClean="0"/>
            </a:br>
            <a:endParaRPr lang="ru-RU" sz="3500" b="1" i="1" dirty="0" smtClean="0"/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7" name="Содержимое 6" descr="images_006.jpeg"/>
          <p:cNvPicPr>
            <a:picLocks noGrp="1" noChangeAspect="1"/>
          </p:cNvPicPr>
          <p:nvPr>
            <p:ph sz="quarter" idx="4"/>
          </p:nvPr>
        </p:nvPicPr>
        <p:blipFill>
          <a:blip r:embed="rId5"/>
          <a:stretch>
            <a:fillRect/>
          </a:stretch>
        </p:blipFill>
        <p:spPr>
          <a:xfrm>
            <a:off x="6215074" y="357166"/>
            <a:ext cx="2143125" cy="2143125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>
          <a:xfrm flipH="1">
            <a:off x="357158" y="1569720"/>
            <a:ext cx="100042" cy="4571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 flipH="1">
            <a:off x="4286248" y="1569720"/>
            <a:ext cx="57152" cy="45719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pic>
        <p:nvPicPr>
          <p:cNvPr id="6148" name="Picture 4" descr="C:\Documents and Settings\Student\Рабочий стол\ICQ\io;ko;;p_files\images_037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95738" y="2662238"/>
            <a:ext cx="1933584" cy="2409836"/>
          </a:xfrm>
          <a:prstGeom prst="rect">
            <a:avLst/>
          </a:prstGeom>
          <a:noFill/>
        </p:spPr>
      </p:pic>
      <p:pic>
        <p:nvPicPr>
          <p:cNvPr id="6150" name="Picture 6" descr="C:\Documents and Settings\Student\Рабочий стол\ICQ\io;ko;;p_files\images_073.jpe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86248" y="5214950"/>
            <a:ext cx="1762125" cy="1343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28" y="3714752"/>
            <a:ext cx="3286148" cy="2786074"/>
          </a:xfrm>
        </p:spPr>
        <p:txBody>
          <a:bodyPr>
            <a:normAutofit/>
          </a:bodyPr>
          <a:lstStyle/>
          <a:p>
            <a:r>
              <a:rPr lang="ru-RU" sz="2000" b="1" i="1" dirty="0" smtClean="0"/>
              <a:t>Над презентацией  работали: </a:t>
            </a:r>
            <a:r>
              <a:rPr lang="ru-RU" sz="2000" b="1" i="1" dirty="0" err="1" smtClean="0"/>
              <a:t>Байдин</a:t>
            </a:r>
            <a:r>
              <a:rPr lang="ru-RU" sz="2000" b="1" i="1" dirty="0" smtClean="0"/>
              <a:t> Марина, Бологова Виктория.</a:t>
            </a:r>
            <a:endParaRPr lang="ru-RU" sz="2000" b="1" i="1" dirty="0"/>
          </a:p>
        </p:txBody>
      </p:sp>
      <p:pic>
        <p:nvPicPr>
          <p:cNvPr id="4" name="Содержимое 3" descr="images_096.jpe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4872065" cy="32321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170" name="Picture 2" descr="C:\Documents and Settings\Student\Рабочий стол\ICQ\io;ko;;p_files\images_090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0"/>
            <a:ext cx="3405207" cy="3286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1" name="Picture 3" descr="C:\Documents and Settings\Student\Рабочий стол\ICQ\io;ko;;p_files\images_055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3286124"/>
            <a:ext cx="4000528" cy="23574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172" name="Picture 4" descr="C:\Documents and Settings\Student\Рабочий стол\ICQ\io;ko;;p_files\images_050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57818" y="3286124"/>
            <a:ext cx="2143125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images_095.jpeg"/>
          <p:cNvPicPr>
            <a:picLocks noGrp="1" noChangeAspect="1"/>
          </p:cNvPicPr>
          <p:nvPr>
            <p:ph type="pic" idx="1"/>
          </p:nvPr>
        </p:nvPicPr>
        <p:blipFill>
          <a:blip r:embed="rId2"/>
          <a:stretch>
            <a:fillRect/>
          </a:stretch>
        </p:blipFill>
        <p:spPr>
          <a:xfrm>
            <a:off x="290014" y="0"/>
            <a:ext cx="8853985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28728" y="0"/>
            <a:ext cx="6861070" cy="4956048"/>
          </a:xfrm>
        </p:spPr>
        <p:txBody>
          <a:bodyPr>
            <a:noAutofit/>
          </a:bodyPr>
          <a:lstStyle/>
          <a:p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000" b="1" i="1" u="sng" dirty="0" smtClean="0"/>
              <a:t>Защита</a:t>
            </a:r>
            <a:r>
              <a:rPr lang="ru-RU" sz="2000" b="1" i="1" dirty="0" smtClean="0"/>
              <a:t>: Если у вас номер ICQ - 111222, то он должен быть привязан к почтовому ящику на надежном почтовом сервисе и защищен надежным </a:t>
            </a:r>
            <a:r>
              <a:rPr lang="ru-RU" sz="2000" b="1" i="1" dirty="0" smtClean="0">
                <a:solidFill>
                  <a:schemeClr val="bg1"/>
                </a:solidFill>
              </a:rPr>
              <a:t>паролем. Желающих получить </a:t>
            </a:r>
            <a:endParaRPr lang="ru-RU" sz="2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ages_017.jpe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001155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643314"/>
            <a:ext cx="7467600" cy="1143000"/>
          </a:xfrm>
        </p:spPr>
        <p:txBody>
          <a:bodyPr>
            <a:noAutofit/>
            <a:scene3d>
              <a:camera prst="perspectiveHeroicExtremeLeftFacing"/>
              <a:lightRig rig="soft" dir="tl">
                <a:rot lat="0" lon="0" rev="0"/>
              </a:lightRig>
            </a:scene3d>
            <a:sp3d extrusionH="57150" contourW="25400" prstMaterial="matte">
              <a:bevelT w="25400" h="55880" prst="relaxedInset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i="1" u="sng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Защита</a:t>
            </a:r>
            <a:r>
              <a:rPr lang="ru-RU" sz="36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Заводите ящики на тех сервисах, где невозможно зарегистрировать удаленный (заблокированный) </a:t>
            </a:r>
            <a:r>
              <a:rPr lang="en-US" sz="36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mail.ru </a:t>
            </a:r>
            <a:r>
              <a:rPr lang="ru-RU" sz="36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повторно</a:t>
            </a:r>
            <a:r>
              <a:rPr lang="ru-RU" sz="36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endParaRPr lang="ru-RU" sz="36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images_004.jpeg"/>
          <p:cNvPicPr>
            <a:picLocks noGrp="1" noChangeAspect="1"/>
          </p:cNvPicPr>
          <p:nvPr>
            <p:ph sz="quarter" idx="4"/>
          </p:nvPr>
        </p:nvPicPr>
        <p:blipFill>
          <a:blip r:embed="rId2">
            <a:lum bright="10000"/>
          </a:blip>
          <a:stretch>
            <a:fillRect/>
          </a:stretch>
        </p:blipFill>
        <p:spPr>
          <a:xfrm rot="672093">
            <a:off x="5265066" y="2099768"/>
            <a:ext cx="2862288" cy="373867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Содержимое 6" descr="images_026.jpeg"/>
          <p:cNvPicPr>
            <a:picLocks noGrp="1" noChangeAspect="1"/>
          </p:cNvPicPr>
          <p:nvPr>
            <p:ph sz="quarter" idx="2"/>
          </p:nvPr>
        </p:nvPicPr>
        <p:blipFill>
          <a:blip r:embed="rId3">
            <a:lum contrast="20000"/>
          </a:blip>
          <a:stretch>
            <a:fillRect/>
          </a:stretch>
        </p:blipFill>
        <p:spPr>
          <a:xfrm rot="21082311">
            <a:off x="697784" y="1994371"/>
            <a:ext cx="3067050" cy="382004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7543800" cy="1143000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b="1" u="sng" cap="none" dirty="0" smtClean="0">
                <a:ln/>
                <a:solidFill>
                  <a:schemeClr val="accent3"/>
                </a:solidFill>
              </a:rPr>
              <a:t>Защита</a:t>
            </a:r>
            <a:r>
              <a:rPr lang="ru-RU" b="1" cap="none" dirty="0" smtClean="0">
                <a:ln/>
                <a:solidFill>
                  <a:schemeClr val="accent3"/>
                </a:solidFill>
              </a:rPr>
              <a:t>: </a:t>
            </a:r>
            <a:r>
              <a:rPr lang="ru-RU" b="1" i="1" cap="none" dirty="0" smtClean="0">
                <a:ln/>
                <a:solidFill>
                  <a:schemeClr val="accent3"/>
                </a:solidFill>
              </a:rPr>
              <a:t>Надежный пароль снимет проблему. Если вы чувствуете, что ваш ICQ UIN стал объектом охоты, периодически меняйте пароль</a:t>
            </a:r>
            <a:r>
              <a:rPr lang="ru-RU" b="1" cap="none" dirty="0" smtClean="0">
                <a:ln/>
                <a:solidFill>
                  <a:schemeClr val="accent3"/>
                </a:solidFill>
              </a:rPr>
              <a:t>.</a:t>
            </a:r>
            <a:endParaRPr lang="ru-RU" b="1" cap="none" dirty="0">
              <a:ln/>
              <a:solidFill>
                <a:schemeClr val="accent3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>
          <a:xfrm flipH="1">
            <a:off x="411481" y="2182368"/>
            <a:ext cx="45719" cy="4571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 flipH="1">
            <a:off x="8000999" y="2182368"/>
            <a:ext cx="45719" cy="45719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Documents and Settings\Student\Рабочий стол\ICQ\search_files\images_016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4514843"/>
            <a:ext cx="3643338" cy="2343157"/>
          </a:xfrm>
          <a:prstGeom prst="rect">
            <a:avLst/>
          </a:prstGeom>
          <a:noFill/>
        </p:spPr>
      </p:pic>
      <p:pic>
        <p:nvPicPr>
          <p:cNvPr id="2052" name="Picture 4" descr="C:\Documents and Settings\Student\Рабочий стол\ICQ\search_files\images_015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00240"/>
            <a:ext cx="2847946" cy="27860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1" name="Picture 3" descr="C:\Documents and Settings\Student\Рабочий стол\ICQ\search_files\images_009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3643314"/>
            <a:ext cx="2214578" cy="278608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050" name="Picture 2" descr="C:\Documents and Settings\Student\Рабочий стол\ICQ\search_files\images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2227" y="2147907"/>
            <a:ext cx="1785950" cy="24288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71546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b="1" i="1" u="sng" dirty="0" smtClean="0">
                <a:solidFill>
                  <a:schemeClr val="tx1"/>
                </a:solidFill>
              </a:rPr>
              <a:t>Защита</a:t>
            </a:r>
            <a:r>
              <a:rPr lang="ru-RU" b="1" i="1" dirty="0" smtClean="0">
                <a:solidFill>
                  <a:schemeClr val="tx1"/>
                </a:solidFill>
              </a:rPr>
              <a:t>: Если человек при регистрации ICQ указывает несуществующий </a:t>
            </a:r>
            <a:r>
              <a:rPr lang="en-US" b="1" i="1" dirty="0" smtClean="0">
                <a:solidFill>
                  <a:schemeClr val="tx1"/>
                </a:solidFill>
              </a:rPr>
              <a:t>mail.ru</a:t>
            </a:r>
            <a:r>
              <a:rPr lang="ru-RU" b="1" i="1" dirty="0" smtClean="0">
                <a:solidFill>
                  <a:schemeClr val="tx1"/>
                </a:solidFill>
              </a:rPr>
              <a:t>, </a:t>
            </a:r>
            <a:r>
              <a:rPr lang="ru-RU" b="1" i="1" dirty="0" smtClean="0">
                <a:solidFill>
                  <a:schemeClr val="tx1"/>
                </a:solidFill>
              </a:rPr>
              <a:t>то тут как говориться без комментариев.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images_022.jpeg"/>
          <p:cNvPicPr>
            <a:picLocks noGrp="1" noChangeAspect="1"/>
          </p:cNvPicPr>
          <p:nvPr>
            <p:ph sz="quarter" idx="1"/>
          </p:nvPr>
        </p:nvPicPr>
        <p:blipFill>
          <a:blip r:embed="rId6">
            <a:lum contrast="10000"/>
          </a:blip>
          <a:stretch>
            <a:fillRect/>
          </a:stretch>
        </p:blipFill>
        <p:spPr>
          <a:xfrm>
            <a:off x="5334669" y="2374440"/>
            <a:ext cx="2714644" cy="24320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29058" y="4857760"/>
            <a:ext cx="4538642" cy="1143000"/>
          </a:xfrm>
        </p:spPr>
        <p:txBody>
          <a:bodyPr>
            <a:normAutofit fontScale="90000"/>
          </a:bodyPr>
          <a:lstStyle/>
          <a:p>
            <a:r>
              <a:rPr lang="ru-RU" sz="2700" b="1" i="1" u="sng" dirty="0" smtClean="0">
                <a:solidFill>
                  <a:schemeClr val="tx1"/>
                </a:solidFill>
              </a:rPr>
              <a:t>Защита</a:t>
            </a:r>
            <a:r>
              <a:rPr lang="ru-RU" sz="2700" b="1" i="1" dirty="0" smtClean="0">
                <a:solidFill>
                  <a:schemeClr val="tx1"/>
                </a:solidFill>
              </a:rPr>
              <a:t>: Если ящик зарегистрирован </a:t>
            </a:r>
            <a:r>
              <a:rPr lang="ru-RU" sz="2700" b="1" i="1" dirty="0" smtClean="0">
                <a:solidFill>
                  <a:schemeClr val="tx1"/>
                </a:solidFill>
              </a:rPr>
              <a:t>на</a:t>
            </a:r>
            <a:r>
              <a:rPr lang="en-US" sz="2700" b="1" i="1" dirty="0" smtClean="0">
                <a:solidFill>
                  <a:schemeClr val="tx1"/>
                </a:solidFill>
              </a:rPr>
              <a:t> </a:t>
            </a:r>
            <a:r>
              <a:rPr lang="en-US" sz="2700" b="1" i="1" dirty="0" smtClean="0">
                <a:solidFill>
                  <a:schemeClr val="tx1"/>
                </a:solidFill>
              </a:rPr>
              <a:t>mail.ru</a:t>
            </a:r>
            <a:r>
              <a:rPr lang="ru-RU" sz="2700" b="1" i="1" dirty="0" smtClean="0">
                <a:solidFill>
                  <a:schemeClr val="tx1"/>
                </a:solidFill>
              </a:rPr>
              <a:t>, или</a:t>
            </a:r>
            <a:r>
              <a:rPr lang="en-US" sz="2700" b="1" i="1" dirty="0" smtClean="0">
                <a:solidFill>
                  <a:schemeClr val="tx1"/>
                </a:solidFill>
              </a:rPr>
              <a:t> </a:t>
            </a:r>
            <a:r>
              <a:rPr lang="en-US" sz="2700" b="1" i="1" dirty="0" err="1" smtClean="0">
                <a:solidFill>
                  <a:schemeClr val="tx1"/>
                </a:solidFill>
              </a:rPr>
              <a:t>yandex</a:t>
            </a:r>
            <a:r>
              <a:rPr lang="ru-RU" sz="2700" b="1" i="1" dirty="0" smtClean="0">
                <a:solidFill>
                  <a:schemeClr val="tx1"/>
                </a:solidFill>
              </a:rPr>
              <a:t>, </a:t>
            </a:r>
            <a:r>
              <a:rPr lang="ru-RU" sz="2700" b="1" i="1" dirty="0" smtClean="0">
                <a:solidFill>
                  <a:schemeClr val="tx1"/>
                </a:solidFill>
              </a:rPr>
              <a:t>то горе хакер будет долго искать в нем брешь. Просто регистрируйте свой почтовый ящик на крупных почтовых сервисах. А чтобы не потерять к нему доступ, полезно будет знать 5 Способов защиты от взлома почтового ящика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images_017.jpe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85720" y="785794"/>
            <a:ext cx="3500462" cy="1928826"/>
          </a:xfrm>
        </p:spPr>
      </p:pic>
      <p:pic>
        <p:nvPicPr>
          <p:cNvPr id="3074" name="Picture 2" descr="C:\Documents and Settings\Student\Рабочий стол\ICQ\search_files\images_024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357562"/>
            <a:ext cx="3134589" cy="2347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Student\Рабочий стол\ICQ\search_files\images_02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700518">
            <a:off x="4357686" y="2857496"/>
            <a:ext cx="4224362" cy="213836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71612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sz="2200" b="1" i="1" u="sng" dirty="0" smtClean="0"/>
              <a:t>Защита</a:t>
            </a:r>
            <a:r>
              <a:rPr lang="ru-RU" sz="2200" b="1" i="1" dirty="0" smtClean="0"/>
              <a:t>: Если системы автоматического восстановления забытого пароля в данной почтовой службе нет, вам придётся написать слёзное письмо </a:t>
            </a:r>
            <a:r>
              <a:rPr lang="ru-RU" sz="2200" b="1" i="1" dirty="0" err="1" smtClean="0"/>
              <a:t>админу</a:t>
            </a:r>
            <a:r>
              <a:rPr lang="ru-RU" sz="2200" b="1" i="1" dirty="0" smtClean="0"/>
              <a:t>, где необходимо будет указать всё те же данные о пользователе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images_012.jpe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 rot="20433619">
            <a:off x="285720" y="2786058"/>
            <a:ext cx="3857652" cy="260193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ages_044.jpe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1571612"/>
            <a:ext cx="9001155" cy="4857784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chemeClr val="tx1"/>
                </a:solidFill>
              </a:rPr>
              <a:t>Защита</a:t>
            </a:r>
            <a:r>
              <a:rPr lang="ru-RU" b="1" dirty="0" smtClean="0">
                <a:solidFill>
                  <a:schemeClr val="tx1"/>
                </a:solidFill>
              </a:rPr>
              <a:t>: Читайте рекомендации в статье "Как защитить почтовый ящик" пункт 6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2614602" cy="4572032"/>
          </a:xfrm>
        </p:spPr>
        <p:txBody>
          <a:bodyPr>
            <a:normAutofit fontScale="90000"/>
          </a:bodyPr>
          <a:lstStyle/>
          <a:p>
            <a:r>
              <a:rPr lang="ru-RU" sz="2700" b="1" i="1" u="sng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Защита</a:t>
            </a:r>
            <a:r>
              <a:rPr lang="ru-RU" sz="2700" b="1" i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Чтобы этого избежать </a:t>
            </a:r>
            <a:r>
              <a:rPr lang="ru-RU" sz="2700" b="1" i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послушайте как </a:t>
            </a:r>
            <a:r>
              <a:rPr lang="ru-RU" sz="2700" b="1" i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вирусы и Трояны попадают на </a:t>
            </a:r>
            <a:r>
              <a:rPr lang="ru-RU" sz="2700" b="1" i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компьютер</a:t>
            </a:r>
            <a:r>
              <a:rPr lang="ru-RU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b="1" cap="none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Содержимое 3" descr="images_059.jpe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286248" y="1500174"/>
            <a:ext cx="3910031" cy="319882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48</TotalTime>
  <Words>211</Words>
  <Application>Microsoft Office PowerPoint</Application>
  <PresentationFormat>Экран (4:3)</PresentationFormat>
  <Paragraphs>16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14 советов как защититьICQ от угона и взлома.</vt:lpstr>
      <vt:lpstr> </vt:lpstr>
      <vt:lpstr>Защита Заводите ящики на тех сервисах, где невозможно зарегистрировать удаленный (заблокированный) mail.ru повторно.</vt:lpstr>
      <vt:lpstr>Защита: Надежный пароль снимет проблему. Если вы чувствуете, что ваш ICQ UIN стал объектом охоты, периодически меняйте пароль.</vt:lpstr>
      <vt:lpstr>Защита: Если человек при регистрации ICQ указывает несуществующий mail.ru, то тут как говориться без комментариев.  </vt:lpstr>
      <vt:lpstr>Защита: Если ящик зарегистрирован на mail.ru, или yandex, то горе хакер будет долго искать в нем брешь. Просто регистрируйте свой почтовый ящик на крупных почтовых сервисах. А чтобы не потерять к нему доступ, полезно будет знать 5 Способов защиты от взлома почтового ящика  </vt:lpstr>
      <vt:lpstr>Защита: Если системы автоматического восстановления забытого пароля в данной почтовой службе нет, вам придётся написать слёзное письмо админу, где необходимо будет указать всё те же данные о пользователе   </vt:lpstr>
      <vt:lpstr>Защита: Читайте рекомендации в статье "Как защитить почтовый ящик" пункт 6  </vt:lpstr>
      <vt:lpstr>Защита: Чтобы этого избежать послушайте как вирусы и Трояны попадают на компьютер </vt:lpstr>
      <vt:lpstr> Защита: Наверное не стоит превращать свой компьютер в проходной двор. Если у вас на компьютере хочет поработать ваш приятель, разрешите ему доступ только под учетной записью ГОСТЬ, и проконтролируйте, чтобы он не использовал дискеты, CD и флешки. Ваш персональный аккаунт на компьютере должен быть защищен паролем, известным только вам. Никогда не выходите в сеть в компьютерных клубах и Интернет кафе, используя свои повседневные логины и пароли, это попросту небезопасно!  </vt:lpstr>
      <vt:lpstr> </vt:lpstr>
      <vt:lpstr>Над презентацией  работали: Байдин Марина, Бологова Виктория.</vt:lpstr>
    </vt:vector>
  </TitlesOfParts>
  <Company>Приполярная средняя 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 советов как защититьICQ от угона и взлома.</dc:title>
  <dc:creator>Student</dc:creator>
  <cp:lastModifiedBy>Student</cp:lastModifiedBy>
  <cp:revision>5</cp:revision>
  <dcterms:created xsi:type="dcterms:W3CDTF">2011-09-19T07:33:50Z</dcterms:created>
  <dcterms:modified xsi:type="dcterms:W3CDTF">2011-09-19T08:22:02Z</dcterms:modified>
</cp:coreProperties>
</file>