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71" r:id="rId5"/>
    <p:sldId id="272" r:id="rId6"/>
    <p:sldId id="273" r:id="rId7"/>
    <p:sldId id="274" r:id="rId8"/>
    <p:sldId id="275" r:id="rId9"/>
    <p:sldId id="277" r:id="rId10"/>
    <p:sldId id="278" r:id="rId11"/>
    <p:sldId id="279" r:id="rId12"/>
    <p:sldId id="280" r:id="rId13"/>
    <p:sldId id="281" r:id="rId14"/>
    <p:sldId id="266" r:id="rId15"/>
    <p:sldId id="283" r:id="rId16"/>
    <p:sldId id="264" r:id="rId17"/>
    <p:sldId id="265" r:id="rId18"/>
    <p:sldId id="262" r:id="rId19"/>
    <p:sldId id="269" r:id="rId20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50" autoAdjust="0"/>
    <p:restoredTop sz="94660"/>
  </p:normalViewPr>
  <p:slideViewPr>
    <p:cSldViewPr>
      <p:cViewPr varScale="1">
        <p:scale>
          <a:sx n="80" d="100"/>
          <a:sy n="80" d="100"/>
        </p:scale>
        <p:origin x="-75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3335008" y="1909248"/>
            <a:ext cx="6021229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21"/>
          <p:cNvGrpSpPr/>
          <p:nvPr userDrawn="1"/>
        </p:nvGrpSpPr>
        <p:grpSpPr bwMode="grayWhite">
          <a:xfrm rot="19693411">
            <a:off x="3335008" y="1909248"/>
            <a:ext cx="6021229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 anchor="ctr"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152" cy="987552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3" cstate="print">
              <a:alphaModFix amt="50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36" descr="sta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 rot="-1315059">
            <a:off x="8659903" y="5872449"/>
            <a:ext cx="542925" cy="555625"/>
          </a:xfrm>
          <a:prstGeom prst="rect">
            <a:avLst/>
          </a:prstGeom>
          <a:noFill/>
        </p:spPr>
      </p:pic>
      <p:pic>
        <p:nvPicPr>
          <p:cNvPr id="11" name="Picture 139" descr="sta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</p:spPr>
      </p:pic>
      <p:pic>
        <p:nvPicPr>
          <p:cNvPr id="12" name="Picture 99" descr="star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 bwMode="white">
          <a:xfrm>
            <a:off x="1216946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4232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04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152" y="1069848"/>
            <a:ext cx="3355848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152" y="0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8720"/>
            <a:ext cx="8229600" cy="4907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" y="6364224"/>
            <a:ext cx="2185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BE4573E-F6AE-47E8-A5D7-4BCB2A2DFF86}" type="datetimeFigureOut">
              <a:rPr lang="en-US" smtClean="0"/>
              <a:pPr/>
              <a:t>11/29/2011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048" y="6364224"/>
            <a:ext cx="5312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152" y="6364224"/>
            <a:ext cx="612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E8683790-BC70-4AE4-8F29-A17DB58E18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cap="none" spc="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3">
            <a:lumMod val="60000"/>
            <a:lumOff val="40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4">
            <a:lumMod val="60000"/>
            <a:lumOff val="40000"/>
          </a:schemeClr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8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11" Type="http://schemas.openxmlformats.org/officeDocument/2006/relationships/slide" Target="slide16.xml"/><Relationship Id="rId5" Type="http://schemas.openxmlformats.org/officeDocument/2006/relationships/slide" Target="slide10.xml"/><Relationship Id="rId10" Type="http://schemas.openxmlformats.org/officeDocument/2006/relationships/slide" Target="slide13.xml"/><Relationship Id="rId4" Type="http://schemas.openxmlformats.org/officeDocument/2006/relationships/slide" Target="slide7.xml"/><Relationship Id="rId9" Type="http://schemas.openxmlformats.org/officeDocument/2006/relationships/slide" Target="slide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/>
            </a:r>
            <a:br>
              <a:rPr lang="ru-RU" sz="7200" dirty="0" smtClean="0"/>
            </a:br>
            <a:r>
              <a:rPr lang="ru-RU" sz="7200" dirty="0" smtClean="0"/>
              <a:t>Математический бой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200" name="Picture 8" descr="C:\Documents and Settings\Пользователь\Local Settings\Temporary Internet Files\Content.IE5\BZC0A4YA\MMj02237320000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3643313"/>
            <a:ext cx="3714776" cy="2724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Найдите скалярное произведение векторов                , если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1115616" y="3429000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139952" y="1556792"/>
          <a:ext cx="1681162" cy="720725"/>
        </p:xfrm>
        <a:graphic>
          <a:graphicData uri="http://schemas.openxmlformats.org/presentationml/2006/ole">
            <p:oleObj spid="_x0000_s31746" name="Формула" r:id="rId4" imgW="533160" imgH="22860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2474913" y="2525713"/>
          <a:ext cx="4722812" cy="800100"/>
        </p:xfrm>
        <a:graphic>
          <a:graphicData uri="http://schemas.openxmlformats.org/presentationml/2006/ole">
            <p:oleObj spid="_x0000_s31748" name="Формула" r:id="rId5" imgW="1498320" imgH="253800" progId="Equation.3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/>
        </p:nvGraphicFramePr>
        <p:xfrm>
          <a:off x="3131840" y="4365104"/>
          <a:ext cx="3484616" cy="936104"/>
        </p:xfrm>
        <a:graphic>
          <a:graphicData uri="http://schemas.openxmlformats.org/presentationml/2006/ole">
            <p:oleObj spid="_x0000_s31749" name="Формула" r:id="rId6" imgW="850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Найдите</a:t>
            </a:r>
            <a:r>
              <a:rPr lang="en-US" dirty="0" smtClean="0"/>
              <a:t> </a:t>
            </a:r>
            <a:r>
              <a:rPr lang="ru-RU" dirty="0" smtClean="0"/>
              <a:t>координаты вектора</a:t>
            </a:r>
            <a:r>
              <a:rPr lang="en-US" dirty="0" smtClean="0"/>
              <a:t>          </a:t>
            </a:r>
            <a:r>
              <a:rPr lang="ru-RU" dirty="0" smtClean="0"/>
              <a:t>, если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1115616" y="3429000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6300192" y="1052736"/>
          <a:ext cx="1041400" cy="720725"/>
        </p:xfrm>
        <a:graphic>
          <a:graphicData uri="http://schemas.openxmlformats.org/presentationml/2006/ole">
            <p:oleObj spid="_x0000_s32773" name="Формула" r:id="rId4" imgW="330120" imgH="2286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987824" y="1844824"/>
          <a:ext cx="3563937" cy="801688"/>
        </p:xfrm>
        <a:graphic>
          <a:graphicData uri="http://schemas.openxmlformats.org/presentationml/2006/ole">
            <p:oleObj spid="_x0000_s32774" name="Формула" r:id="rId5" imgW="1130040" imgH="253800" progId="Equation.3">
              <p:embed/>
            </p:oleObj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3371850" y="4325938"/>
          <a:ext cx="3073600" cy="903262"/>
        </p:xfrm>
        <a:graphic>
          <a:graphicData uri="http://schemas.openxmlformats.org/presentationml/2006/ole">
            <p:oleObj spid="_x0000_s32775" name="Формула" r:id="rId6" imgW="86328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445624" cy="498348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Будут ли векторы            перпендикулярны, если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dirty="0" smtClean="0"/>
              <a:t>Да, т.к. скалярное произведение </a:t>
            </a:r>
          </a:p>
          <a:p>
            <a:pPr algn="ctr">
              <a:buNone/>
            </a:pPr>
            <a:r>
              <a:rPr lang="ru-RU" dirty="0" smtClean="0"/>
              <a:t>векторов равно 0.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1115616" y="3429000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851920" y="1052736"/>
          <a:ext cx="1201738" cy="800100"/>
        </p:xfrm>
        <a:graphic>
          <a:graphicData uri="http://schemas.openxmlformats.org/presentationml/2006/ole">
            <p:oleObj spid="_x0000_s33794" name="Формула" r:id="rId4" imgW="380880" imgH="2538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627784" y="2276872"/>
          <a:ext cx="3965575" cy="801688"/>
        </p:xfrm>
        <a:graphic>
          <a:graphicData uri="http://schemas.openxmlformats.org/presentationml/2006/ole">
            <p:oleObj spid="_x0000_s33795" name="Формула" r:id="rId5" imgW="125712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445624" cy="498348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Будут ли векторы            коллинеарными, если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dirty="0" smtClean="0"/>
              <a:t>Нет, потому что координаты векторов непропорциональны 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827584" y="3429000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4046538" y="1052513"/>
          <a:ext cx="1243012" cy="800100"/>
        </p:xfrm>
        <a:graphic>
          <a:graphicData uri="http://schemas.openxmlformats.org/presentationml/2006/ole">
            <p:oleObj spid="_x0000_s34818" name="Формула" r:id="rId4" imgW="393480" imgH="253800" progId="Equation.3">
              <p:embed/>
            </p:oleObj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/>
        </p:nvGraphicFramePr>
        <p:xfrm>
          <a:off x="2627784" y="2132856"/>
          <a:ext cx="4725988" cy="1241425"/>
        </p:xfrm>
        <a:graphic>
          <a:graphicData uri="http://schemas.openxmlformats.org/presentationml/2006/ole">
            <p:oleObj spid="_x0000_s34819" name="Формула" r:id="rId5" imgW="149832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428604"/>
            <a:ext cx="7772400" cy="1362075"/>
          </a:xfrm>
        </p:spPr>
        <p:txBody>
          <a:bodyPr/>
          <a:lstStyle/>
          <a:p>
            <a:r>
              <a:rPr lang="ru-RU" dirty="0" smtClean="0"/>
              <a:t>3 гейм</a:t>
            </a:r>
            <a:br>
              <a:rPr lang="ru-RU" dirty="0" smtClean="0"/>
            </a:br>
            <a:r>
              <a:rPr lang="ru-RU" dirty="0" smtClean="0"/>
              <a:t>математические </a:t>
            </a:r>
            <a:r>
              <a:rPr lang="ru-RU" dirty="0" err="1" smtClean="0"/>
              <a:t>заморочки</a:t>
            </a:r>
            <a:r>
              <a:rPr lang="ru-RU" dirty="0" smtClean="0"/>
              <a:t> в ЕГЭ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max </a:t>
            </a:r>
            <a:r>
              <a:rPr lang="ru-RU" dirty="0" smtClean="0"/>
              <a:t>3 БАЛЛА)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20" name="Picture 4" descr="C:\Documents and Settings\Пользователь\Local Settings\Temporary Internet Files\Content.IE5\IUNVUV7E\MCj021323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2" y="3571876"/>
            <a:ext cx="3071834" cy="295931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908720"/>
            <a:ext cx="7470648" cy="98755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Решите задачу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2132856"/>
            <a:ext cx="8229600" cy="498348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В кубе </a:t>
            </a:r>
            <a:r>
              <a:rPr lang="en-US" dirty="0" smtClean="0"/>
              <a:t>ABCDA</a:t>
            </a:r>
            <a:r>
              <a:rPr lang="en-US" baseline="-25000" dirty="0" smtClean="0"/>
              <a:t>1</a:t>
            </a:r>
            <a:r>
              <a:rPr lang="en-US" dirty="0" smtClean="0"/>
              <a:t>B</a:t>
            </a:r>
            <a:r>
              <a:rPr lang="en-US" baseline="-25000" dirty="0" smtClean="0"/>
              <a:t>1</a:t>
            </a:r>
            <a:r>
              <a:rPr lang="en-US" dirty="0" smtClean="0"/>
              <a:t>C</a:t>
            </a:r>
            <a:r>
              <a:rPr lang="en-US" baseline="-25000" dirty="0" smtClean="0"/>
              <a:t>1</a:t>
            </a:r>
            <a:r>
              <a:rPr lang="en-US" dirty="0" smtClean="0"/>
              <a:t>D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ru-RU" dirty="0" smtClean="0"/>
              <a:t>отмечены точки </a:t>
            </a:r>
          </a:p>
          <a:p>
            <a:pPr algn="ctr">
              <a:buNone/>
            </a:pPr>
            <a:r>
              <a:rPr lang="ru-RU" dirty="0" smtClean="0"/>
              <a:t>Е и</a:t>
            </a:r>
            <a:r>
              <a:rPr lang="en-US" dirty="0" smtClean="0"/>
              <a:t> F</a:t>
            </a:r>
            <a:r>
              <a:rPr lang="ru-RU" dirty="0" smtClean="0"/>
              <a:t> – середины ребер A</a:t>
            </a:r>
            <a:r>
              <a:rPr lang="ru-RU" baseline="-25000" dirty="0" smtClean="0"/>
              <a:t>1</a:t>
            </a:r>
            <a:r>
              <a:rPr lang="ru-RU" dirty="0" smtClean="0"/>
              <a:t>B</a:t>
            </a:r>
            <a:r>
              <a:rPr lang="ru-RU" baseline="-25000" dirty="0" smtClean="0"/>
              <a:t>1</a:t>
            </a:r>
            <a:r>
              <a:rPr lang="ru-RU" dirty="0" smtClean="0"/>
              <a:t> и B</a:t>
            </a:r>
            <a:r>
              <a:rPr lang="ru-RU" baseline="-25000" dirty="0" smtClean="0"/>
              <a:t>1</a:t>
            </a:r>
            <a:r>
              <a:rPr lang="ru-RU" dirty="0" smtClean="0"/>
              <a:t>C</a:t>
            </a:r>
            <a:r>
              <a:rPr lang="ru-RU" baseline="-25000" dirty="0" smtClean="0"/>
              <a:t>1 </a:t>
            </a:r>
          </a:p>
          <a:p>
            <a:pPr algn="ctr">
              <a:buNone/>
            </a:pPr>
            <a:r>
              <a:rPr lang="ru-RU" dirty="0" smtClean="0"/>
              <a:t>соответственно. Найдите угол между </a:t>
            </a:r>
          </a:p>
          <a:p>
            <a:pPr algn="ctr">
              <a:buNone/>
            </a:pPr>
            <a:r>
              <a:rPr lang="ru-RU" dirty="0" smtClean="0"/>
              <a:t>прямыми AE и BF</a:t>
            </a:r>
            <a:r>
              <a:rPr lang="ru-RU" dirty="0" smtClean="0">
                <a:latin typeface="Bookman Old Style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7772400" cy="1362075"/>
          </a:xfrm>
        </p:spPr>
        <p:txBody>
          <a:bodyPr>
            <a:noAutofit/>
          </a:bodyPr>
          <a:lstStyle/>
          <a:p>
            <a:r>
              <a:rPr lang="ru-RU" dirty="0" smtClean="0"/>
              <a:t>4  гейм</a:t>
            </a:r>
            <a:br>
              <a:rPr lang="ru-RU" dirty="0" smtClean="0"/>
            </a:br>
            <a:r>
              <a:rPr lang="ru-RU" dirty="0" smtClean="0"/>
              <a:t>Домашнее задание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max </a:t>
            </a:r>
            <a:r>
              <a:rPr lang="ru-RU" dirty="0" smtClean="0"/>
              <a:t>2 балла)</a:t>
            </a:r>
            <a:endParaRPr lang="ru-RU" dirty="0"/>
          </a:p>
        </p:txBody>
      </p:sp>
      <p:pic>
        <p:nvPicPr>
          <p:cNvPr id="3076" name="Picture 4" descr="C:\Documents and Settings\Пользователь\Local Settings\Temporary Internet Files\Content.IE5\EW4A8HY2\MCj043439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429000"/>
            <a:ext cx="3441563" cy="250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14356"/>
            <a:ext cx="7772400" cy="1362075"/>
          </a:xfrm>
        </p:spPr>
        <p:txBody>
          <a:bodyPr>
            <a:noAutofit/>
          </a:bodyPr>
          <a:lstStyle/>
          <a:p>
            <a:r>
              <a:rPr lang="ru-RU" dirty="0" smtClean="0"/>
              <a:t>5  гейм</a:t>
            </a:r>
            <a:br>
              <a:rPr lang="ru-RU" dirty="0" smtClean="0"/>
            </a:br>
            <a:r>
              <a:rPr lang="ru-RU" dirty="0" smtClean="0"/>
              <a:t>конкурс капитанов</a:t>
            </a:r>
            <a:br>
              <a:rPr lang="ru-RU" dirty="0" smtClean="0"/>
            </a:br>
            <a:r>
              <a:rPr lang="en-US" dirty="0" smtClean="0"/>
              <a:t>(max </a:t>
            </a:r>
            <a:r>
              <a:rPr lang="ru-RU" dirty="0" smtClean="0"/>
              <a:t>10 баллов)</a:t>
            </a:r>
            <a:endParaRPr lang="ru-RU" dirty="0"/>
          </a:p>
        </p:txBody>
      </p:sp>
      <p:pic>
        <p:nvPicPr>
          <p:cNvPr id="20484" name="Picture 4" descr="C:\Documents and Settings\Пользователь\Local Settings\Temporary Internet Files\Content.IE5\703JRXY0\MC9002921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212976"/>
            <a:ext cx="3960440" cy="32253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14348" y="714356"/>
            <a:ext cx="7772400" cy="1362075"/>
          </a:xfrm>
        </p:spPr>
        <p:txBody>
          <a:bodyPr/>
          <a:lstStyle/>
          <a:p>
            <a:r>
              <a:rPr lang="ru-RU" dirty="0" smtClean="0"/>
              <a:t>6  гейм </a:t>
            </a:r>
            <a:br>
              <a:rPr lang="ru-RU" dirty="0" smtClean="0"/>
            </a:br>
            <a:r>
              <a:rPr lang="ru-RU" dirty="0" smtClean="0"/>
              <a:t>черный ящик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max </a:t>
            </a:r>
            <a:r>
              <a:rPr lang="ru-RU" dirty="0" smtClean="0"/>
              <a:t>3 балла)</a:t>
            </a:r>
            <a:endParaRPr lang="ru-RU" dirty="0"/>
          </a:p>
        </p:txBody>
      </p:sp>
      <p:pic>
        <p:nvPicPr>
          <p:cNvPr id="4098" name="Picture 2" descr="C:\Documents and Settings\Пользователь\Local Settings\Temporary Internet Files\Content.IE5\3332WPN9\MCj0323408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143248"/>
            <a:ext cx="3739081" cy="32094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Подведение итогов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92138" y="3908425"/>
          <a:ext cx="4000500" cy="2235200"/>
        </p:xfrm>
        <a:graphic>
          <a:graphicData uri="http://schemas.openxmlformats.org/presentationml/2006/ole">
            <p:oleObj spid="_x0000_s10242" r:id="rId3" imgW="4538520" imgH="2589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772400" cy="1362075"/>
          </a:xfrm>
        </p:spPr>
        <p:txBody>
          <a:bodyPr>
            <a:noAutofit/>
          </a:bodyPr>
          <a:lstStyle/>
          <a:p>
            <a:r>
              <a:rPr lang="ru-RU" dirty="0" smtClean="0"/>
              <a:t>1  гейм </a:t>
            </a:r>
            <a:br>
              <a:rPr lang="ru-RU" dirty="0" smtClean="0"/>
            </a:br>
            <a:r>
              <a:rPr lang="ru-RU" dirty="0" smtClean="0"/>
              <a:t>разминка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max </a:t>
            </a:r>
            <a:r>
              <a:rPr lang="ru-RU" dirty="0" smtClean="0"/>
              <a:t>10 баллов)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5143568" y="2071678"/>
            <a:ext cx="7772400" cy="1643074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pic>
        <p:nvPicPr>
          <p:cNvPr id="5125" name="Picture 5" descr="C:\Documents and Settings\Пользователь\Local Settings\Temporary Internet Files\Content.IE5\3332WPN9\MCj0198842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3356992"/>
            <a:ext cx="2733912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7772400" cy="136207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2  гейм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ru-RU" dirty="0" smtClean="0">
                <a:solidFill>
                  <a:schemeClr val="bg2">
                    <a:lumMod val="25000"/>
                  </a:schemeClr>
                </a:solidFill>
              </a:rPr>
            </a:br>
            <a:r>
              <a:rPr lang="ru-RU" dirty="0" smtClean="0"/>
              <a:t>Дальше, дальше…</a:t>
            </a:r>
            <a:br>
              <a:rPr lang="ru-RU" dirty="0" smtClean="0"/>
            </a:br>
            <a:r>
              <a:rPr lang="ru-RU" dirty="0" smtClean="0"/>
              <a:t>(</a:t>
            </a:r>
            <a:r>
              <a:rPr lang="en-US" dirty="0" smtClean="0"/>
              <a:t>max 9</a:t>
            </a:r>
            <a:r>
              <a:rPr lang="ru-RU" dirty="0" smtClean="0"/>
              <a:t> баллов)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95536" y="1353312"/>
            <a:ext cx="8108384" cy="90525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151" name="Picture 7" descr="C:\Documents and Settings\Пользователь\Local Settings\Temporary Internet Files\Content.IE5\3332WPN9\MCj0397526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86050" y="3857628"/>
            <a:ext cx="3066401" cy="27146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3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763688" y="1844824"/>
          <a:ext cx="5496273" cy="4264248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1832091"/>
                <a:gridCol w="1832091"/>
                <a:gridCol w="1832091"/>
              </a:tblGrid>
              <a:tr h="142141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141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21416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2075384" y="2004616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1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>
            <a:hlinkClick r:id="rId3" action="ppaction://hlinksldjump"/>
          </p:cNvPr>
          <p:cNvSpPr txBox="1"/>
          <p:nvPr/>
        </p:nvSpPr>
        <p:spPr>
          <a:xfrm>
            <a:off x="4019600" y="2004616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2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>
            <a:hlinkClick r:id="rId4" action="ppaction://hlinksldjump"/>
          </p:cNvPr>
          <p:cNvSpPr txBox="1"/>
          <p:nvPr/>
        </p:nvSpPr>
        <p:spPr>
          <a:xfrm>
            <a:off x="5891808" y="2004616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3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>
            <a:hlinkClick r:id="rId5" action="ppaction://hlinksldjump"/>
          </p:cNvPr>
          <p:cNvSpPr txBox="1"/>
          <p:nvPr/>
        </p:nvSpPr>
        <p:spPr>
          <a:xfrm>
            <a:off x="5891808" y="3372768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6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>
            <a:hlinkClick r:id="rId6" action="ppaction://hlinksldjump"/>
          </p:cNvPr>
          <p:cNvSpPr txBox="1"/>
          <p:nvPr/>
        </p:nvSpPr>
        <p:spPr>
          <a:xfrm>
            <a:off x="4019600" y="3372768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5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>
            <a:hlinkClick r:id="rId7" action="ppaction://hlinksldjump"/>
          </p:cNvPr>
          <p:cNvSpPr txBox="1"/>
          <p:nvPr/>
        </p:nvSpPr>
        <p:spPr>
          <a:xfrm>
            <a:off x="2075384" y="3372768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4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>
            <a:hlinkClick r:id="rId8" action="ppaction://hlinksldjump"/>
          </p:cNvPr>
          <p:cNvSpPr txBox="1"/>
          <p:nvPr/>
        </p:nvSpPr>
        <p:spPr>
          <a:xfrm>
            <a:off x="2075384" y="4812928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7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>
            <a:hlinkClick r:id="rId9" action="ppaction://hlinksldjump"/>
          </p:cNvPr>
          <p:cNvSpPr txBox="1"/>
          <p:nvPr/>
        </p:nvSpPr>
        <p:spPr>
          <a:xfrm>
            <a:off x="4019600" y="4812928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8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891808" y="4812928"/>
            <a:ext cx="1080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0" action="ppaction://hlinksldjump"/>
              </a:rPr>
              <a:t>9</a:t>
            </a:r>
            <a:endParaRPr lang="ru-RU" sz="7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1115616" y="548680"/>
            <a:ext cx="7470648" cy="987552"/>
          </a:xfrm>
        </p:spPr>
        <p:txBody>
          <a:bodyPr/>
          <a:lstStyle/>
          <a:p>
            <a:r>
              <a:rPr lang="ru-RU" dirty="0" smtClean="0"/>
              <a:t>Выбери произвольное число</a:t>
            </a:r>
            <a:endParaRPr lang="ru-RU" dirty="0"/>
          </a:p>
        </p:txBody>
      </p:sp>
      <p:sp>
        <p:nvSpPr>
          <p:cNvPr id="17" name="Управляющая кнопка: далее 16">
            <a:hlinkClick r:id="rId11" action="ppaction://hlinksldjump" highlightClick="1"/>
          </p:cNvPr>
          <p:cNvSpPr/>
          <p:nvPr/>
        </p:nvSpPr>
        <p:spPr>
          <a:xfrm>
            <a:off x="7812360" y="5733256"/>
            <a:ext cx="936104" cy="792088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Найдите координаты проекции точки </a:t>
            </a:r>
          </a:p>
          <a:p>
            <a:pPr algn="ctr">
              <a:buNone/>
            </a:pPr>
            <a:r>
              <a:rPr lang="ru-RU" dirty="0" smtClean="0"/>
              <a:t>А(-5;6;-1) на координатную плоскость О</a:t>
            </a:r>
            <a:r>
              <a:rPr lang="en-US" dirty="0" err="1" smtClean="0"/>
              <a:t>yz</a:t>
            </a:r>
            <a:r>
              <a:rPr lang="en-US" dirty="0" smtClean="0"/>
              <a:t>.</a:t>
            </a:r>
            <a:endParaRPr lang="ru-RU" dirty="0" smtClean="0"/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r>
              <a:rPr lang="ru-RU" dirty="0" smtClean="0"/>
              <a:t>Проекция точки </a:t>
            </a:r>
          </a:p>
          <a:p>
            <a:pPr algn="ctr">
              <a:buNone/>
            </a:pPr>
            <a:r>
              <a:rPr lang="ru-RU" dirty="0" smtClean="0"/>
              <a:t>А(-5;6;-1) на координатную плоскость О</a:t>
            </a:r>
            <a:r>
              <a:rPr lang="en-US" dirty="0" err="1" smtClean="0"/>
              <a:t>yz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будет иметь координаты А</a:t>
            </a:r>
            <a:r>
              <a:rPr lang="en-US" dirty="0" err="1" smtClean="0"/>
              <a:t>yz</a:t>
            </a:r>
            <a:r>
              <a:rPr lang="en-US" dirty="0" smtClean="0"/>
              <a:t>(0;6;-1)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971600" y="2636912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2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Найдите координаты вектора</a:t>
            </a:r>
            <a:r>
              <a:rPr lang="en-US" dirty="0" smtClean="0"/>
              <a:t>        </a:t>
            </a:r>
            <a:r>
              <a:rPr lang="ru-RU" dirty="0" smtClean="0"/>
              <a:t>, если 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В(-2</a:t>
            </a:r>
            <a:r>
              <a:rPr lang="en-US" dirty="0" smtClean="0"/>
              <a:t>;6;-1), C(-3;4;5).</a:t>
            </a:r>
            <a:endParaRPr lang="ru-RU" dirty="0" smtClean="0"/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1043608" y="2636912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6372200" y="1124744"/>
          <a:ext cx="760084" cy="720080"/>
        </p:xfrm>
        <a:graphic>
          <a:graphicData uri="http://schemas.openxmlformats.org/presentationml/2006/ole">
            <p:oleObj spid="_x0000_s26626" name="Формула" r:id="rId4" imgW="241200" imgH="228600" progId="Equation.3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2528888" y="3549650"/>
          <a:ext cx="4186252" cy="1450041"/>
        </p:xfrm>
        <a:graphic>
          <a:graphicData uri="http://schemas.openxmlformats.org/presentationml/2006/ole">
            <p:oleObj spid="_x0000_s26627" name="Формула" r:id="rId5" imgW="73656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88720"/>
            <a:ext cx="8435280" cy="498348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Найдите координаты</a:t>
            </a:r>
            <a:r>
              <a:rPr lang="en-US" dirty="0" smtClean="0"/>
              <a:t> </a:t>
            </a:r>
            <a:r>
              <a:rPr lang="ru-RU" dirty="0" smtClean="0"/>
              <a:t>точки М - середины отрезка </a:t>
            </a:r>
            <a:r>
              <a:rPr lang="en-US" dirty="0" smtClean="0"/>
              <a:t>CD</a:t>
            </a:r>
            <a:r>
              <a:rPr lang="ru-RU" dirty="0" smtClean="0"/>
              <a:t>, если С</a:t>
            </a:r>
            <a:r>
              <a:rPr lang="en-US" dirty="0" smtClean="0"/>
              <a:t>(0;-2;-4), D(-2;2;0).</a:t>
            </a:r>
          </a:p>
          <a:p>
            <a:pPr algn="ctr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ru-RU" sz="3600" dirty="0" smtClean="0"/>
              <a:t>М</a:t>
            </a:r>
            <a:r>
              <a:rPr lang="en-US" sz="3600" dirty="0" smtClean="0"/>
              <a:t>(-1;0;-2)</a:t>
            </a:r>
            <a:endParaRPr lang="ru-RU" sz="3600" dirty="0" smtClean="0"/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899592" y="2636912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2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Найдите длину вектора</a:t>
            </a: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971600" y="2636912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3275856" y="1772816"/>
          <a:ext cx="2520950" cy="800100"/>
        </p:xfrm>
        <a:graphic>
          <a:graphicData uri="http://schemas.openxmlformats.org/presentationml/2006/ole">
            <p:oleObj spid="_x0000_s28675" name="Формула" r:id="rId4" imgW="799920" imgH="253800" progId="Equation.3">
              <p:embed/>
            </p:oleObj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/>
        </p:nvGraphicFramePr>
        <p:xfrm>
          <a:off x="3419872" y="3789040"/>
          <a:ext cx="2668090" cy="935781"/>
        </p:xfrm>
        <a:graphic>
          <a:graphicData uri="http://schemas.openxmlformats.org/presentationml/2006/ole">
            <p:oleObj spid="_x0000_s28676" name="Формула" r:id="rId5" imgW="723600" imgH="253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470648" cy="987552"/>
          </a:xfrm>
        </p:spPr>
        <p:txBody>
          <a:bodyPr/>
          <a:lstStyle/>
          <a:p>
            <a:pPr algn="ctr"/>
            <a:r>
              <a:rPr lang="ru-RU" u="sng" dirty="0" smtClean="0">
                <a:solidFill>
                  <a:srgbClr val="C00000"/>
                </a:solidFill>
              </a:rPr>
              <a:t>Вопрос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Найдите расстояние между точками </a:t>
            </a:r>
            <a:endParaRPr lang="en-US" dirty="0" smtClean="0"/>
          </a:p>
          <a:p>
            <a:pPr algn="ctr">
              <a:buNone/>
            </a:pPr>
            <a:r>
              <a:rPr lang="ru-RU" dirty="0" smtClean="0"/>
              <a:t>М(-1</a:t>
            </a:r>
            <a:r>
              <a:rPr lang="en-US" dirty="0" smtClean="0"/>
              <a:t>;</a:t>
            </a:r>
            <a:r>
              <a:rPr lang="ru-RU" dirty="0" smtClean="0"/>
              <a:t>2</a:t>
            </a:r>
            <a:r>
              <a:rPr lang="en-US" dirty="0" smtClean="0"/>
              <a:t>;</a:t>
            </a:r>
            <a:r>
              <a:rPr lang="ru-RU" dirty="0" smtClean="0"/>
              <a:t>3</a:t>
            </a:r>
            <a:r>
              <a:rPr lang="en-US" dirty="0" smtClean="0"/>
              <a:t>), </a:t>
            </a:r>
            <a:r>
              <a:rPr lang="ru-RU" dirty="0" smtClean="0"/>
              <a:t>К</a:t>
            </a:r>
            <a:r>
              <a:rPr lang="en-US" dirty="0" smtClean="0"/>
              <a:t>(</a:t>
            </a:r>
            <a:r>
              <a:rPr lang="ru-RU" dirty="0" smtClean="0"/>
              <a:t>-4</a:t>
            </a:r>
            <a:r>
              <a:rPr lang="en-US" dirty="0" smtClean="0"/>
              <a:t>;</a:t>
            </a:r>
            <a:r>
              <a:rPr lang="ru-RU" dirty="0" smtClean="0"/>
              <a:t>-1</a:t>
            </a:r>
            <a:r>
              <a:rPr lang="en-US" dirty="0" smtClean="0"/>
              <a:t>;</a:t>
            </a:r>
            <a:r>
              <a:rPr lang="ru-RU" dirty="0" smtClean="0"/>
              <a:t>0</a:t>
            </a:r>
            <a:r>
              <a:rPr lang="en-US" dirty="0" smtClean="0"/>
              <a:t>).</a:t>
            </a:r>
            <a:endParaRPr lang="ru-RU" dirty="0" smtClean="0"/>
          </a:p>
          <a:p>
            <a:pPr algn="ctr">
              <a:buNone/>
            </a:pPr>
            <a:endParaRPr lang="ru-RU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 smtClean="0">
              <a:solidFill>
                <a:srgbClr val="FFFF00"/>
              </a:solidFill>
            </a:endParaRPr>
          </a:p>
          <a:p>
            <a:pPr algn="ctr">
              <a:buNone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black">
          <a:xfrm>
            <a:off x="1043608" y="2636912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sng" strike="noStrike" kern="1200" cap="none" spc="0" normalizeH="0" baseline="0" noProof="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Ответ</a:t>
            </a:r>
            <a:endParaRPr kumimoji="0" lang="ru-RU" sz="4000" b="1" i="0" u="sng" strike="noStrike" kern="1200" cap="none" spc="0" normalizeH="0" baseline="0" noProof="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Управляющая кнопка: настраиваемая 4">
            <a:hlinkClick r:id="" action="ppaction://noaction" highlightClick="1"/>
          </p:cNvPr>
          <p:cNvSpPr/>
          <p:nvPr/>
        </p:nvSpPr>
        <p:spPr>
          <a:xfrm>
            <a:off x="7308304" y="5661248"/>
            <a:ext cx="1296144" cy="504056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524328" y="57332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hlinkClick r:id="rId3" action="ppaction://hlinksldjump"/>
              </a:rPr>
              <a:t>назад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30724" name="Object 3"/>
          <p:cNvGraphicFramePr>
            <a:graphicFrameLocks noChangeAspect="1"/>
          </p:cNvGraphicFramePr>
          <p:nvPr/>
        </p:nvGraphicFramePr>
        <p:xfrm>
          <a:off x="3635896" y="3933056"/>
          <a:ext cx="2554833" cy="1045461"/>
        </p:xfrm>
        <a:graphic>
          <a:graphicData uri="http://schemas.openxmlformats.org/presentationml/2006/ole">
            <p:oleObj spid="_x0000_s30724" name="Формула" r:id="rId4" imgW="4950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'Универсальная'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'Универсальная'</Template>
  <TotalTime>912</TotalTime>
  <Words>213</Words>
  <Application>Microsoft Office PowerPoint</Application>
  <PresentationFormat>Экран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Тема 'Универсальная'</vt:lpstr>
      <vt:lpstr>Формула</vt:lpstr>
      <vt:lpstr>Microsoft Equation 3.0</vt:lpstr>
      <vt:lpstr>   Математический бой</vt:lpstr>
      <vt:lpstr>1  гейм  разминка (max 10 баллов) </vt:lpstr>
      <vt:lpstr>2  гейм Дальше, дальше… (max 9 баллов)</vt:lpstr>
      <vt:lpstr>Выбери произвольное число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Вопрос</vt:lpstr>
      <vt:lpstr>3 гейм математические заморочки в ЕГЭ (max 3 БАЛЛА)</vt:lpstr>
      <vt:lpstr>Решите задачу</vt:lpstr>
      <vt:lpstr>4  гейм Домашнее задание (max 2 балла)</vt:lpstr>
      <vt:lpstr>5  гейм конкурс капитанов (max 10 баллов)</vt:lpstr>
      <vt:lpstr>6  гейм  черный ящик (max 3 балла)</vt:lpstr>
      <vt:lpstr>Подведение итогов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</dc:title>
  <dc:creator>Пользователь</dc:creator>
  <cp:lastModifiedBy>1</cp:lastModifiedBy>
  <cp:revision>77</cp:revision>
  <dcterms:created xsi:type="dcterms:W3CDTF">2010-01-28T19:40:01Z</dcterms:created>
  <dcterms:modified xsi:type="dcterms:W3CDTF">2011-11-29T11:30:53Z</dcterms:modified>
</cp:coreProperties>
</file>