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9" r:id="rId2"/>
    <p:sldId id="308" r:id="rId3"/>
    <p:sldId id="291" r:id="rId4"/>
    <p:sldId id="293" r:id="rId5"/>
    <p:sldId id="298" r:id="rId6"/>
    <p:sldId id="306" r:id="rId7"/>
    <p:sldId id="307" r:id="rId8"/>
    <p:sldId id="263" r:id="rId9"/>
    <p:sldId id="265" r:id="rId10"/>
    <p:sldId id="279" r:id="rId11"/>
    <p:sldId id="280" r:id="rId12"/>
    <p:sldId id="264" r:id="rId13"/>
    <p:sldId id="258" r:id="rId14"/>
    <p:sldId id="301" r:id="rId15"/>
    <p:sldId id="302" r:id="rId16"/>
    <p:sldId id="260" r:id="rId17"/>
    <p:sldId id="261" r:id="rId18"/>
    <p:sldId id="262" r:id="rId19"/>
    <p:sldId id="274" r:id="rId20"/>
    <p:sldId id="309" r:id="rId21"/>
    <p:sldId id="266" r:id="rId22"/>
    <p:sldId id="303" r:id="rId23"/>
    <p:sldId id="295" r:id="rId24"/>
    <p:sldId id="304" r:id="rId25"/>
    <p:sldId id="305" r:id="rId26"/>
    <p:sldId id="310" r:id="rId27"/>
    <p:sldId id="299" r:id="rId28"/>
    <p:sldId id="28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11971"/>
    <a:srgbClr val="CCFFCC"/>
    <a:srgbClr val="FFFFCC"/>
    <a:srgbClr val="490A62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40" autoAdjust="0"/>
  </p:normalViewPr>
  <p:slideViewPr>
    <p:cSldViewPr>
      <p:cViewPr varScale="1">
        <p:scale>
          <a:sx n="67" d="100"/>
          <a:sy n="67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972C6B-6CB2-4C8C-A456-9FBF67A29D3C}" type="doc">
      <dgm:prSet loTypeId="urn:microsoft.com/office/officeart/2005/8/layout/hProcess6" loCatId="process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15EE637-00B7-4399-8BEC-1599BE07A5FA}">
      <dgm:prSet/>
      <dgm:spPr/>
      <dgm:t>
        <a:bodyPr/>
        <a:lstStyle/>
        <a:p>
          <a:pPr rtl="0"/>
          <a:r>
            <a:rPr lang="ru-RU" b="0" dirty="0" smtClean="0"/>
            <a:t>Домашнее задание:</a:t>
          </a:r>
          <a:endParaRPr lang="ru-RU" b="0" dirty="0"/>
        </a:p>
      </dgm:t>
    </dgm:pt>
    <dgm:pt modelId="{87E352CC-B2D0-428C-AF5B-56234F41BCD0}" type="parTrans" cxnId="{F75F60E4-B3CD-42BB-99ED-A8FDC7C5EF72}">
      <dgm:prSet/>
      <dgm:spPr/>
      <dgm:t>
        <a:bodyPr/>
        <a:lstStyle/>
        <a:p>
          <a:endParaRPr lang="ru-RU"/>
        </a:p>
      </dgm:t>
    </dgm:pt>
    <dgm:pt modelId="{8AE84CC2-6FC6-4835-908A-BF2DAD516DA7}" type="sibTrans" cxnId="{F75F60E4-B3CD-42BB-99ED-A8FDC7C5EF72}">
      <dgm:prSet/>
      <dgm:spPr/>
      <dgm:t>
        <a:bodyPr/>
        <a:lstStyle/>
        <a:p>
          <a:endParaRPr lang="ru-RU"/>
        </a:p>
      </dgm:t>
    </dgm:pt>
    <dgm:pt modelId="{3CF003C7-77A2-44F5-A8A6-4546527E0D06}" type="pres">
      <dgm:prSet presAssocID="{A2972C6B-6CB2-4C8C-A456-9FBF67A29D3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E3F28F-37D4-40F3-9B6D-0AAC69CA5536}" type="pres">
      <dgm:prSet presAssocID="{115EE637-00B7-4399-8BEC-1599BE07A5FA}" presName="compNode" presStyleCnt="0"/>
      <dgm:spPr/>
    </dgm:pt>
    <dgm:pt modelId="{4744DE7F-7F5E-4E47-B10E-C158B4B5255C}" type="pres">
      <dgm:prSet presAssocID="{115EE637-00B7-4399-8BEC-1599BE07A5FA}" presName="noGeometry" presStyleCnt="0"/>
      <dgm:spPr/>
    </dgm:pt>
    <dgm:pt modelId="{3D19361A-AF58-4F47-A2ED-A13D3D73050C}" type="pres">
      <dgm:prSet presAssocID="{115EE637-00B7-4399-8BEC-1599BE07A5FA}" presName="childTextVisible" presStyleLbl="bgAccFollowNode1" presStyleIdx="0" presStyleCnt="1" custAng="4031144" custFlipVert="0" custFlipHor="0" custScaleX="39114" custScaleY="19098" custLinFactX="-91057" custLinFactNeighborX="-100000" custLinFactNeighborY="16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2E7C6-4722-487E-AD70-2181BCF6AB57}" type="pres">
      <dgm:prSet presAssocID="{115EE637-00B7-4399-8BEC-1599BE07A5FA}" presName="childTextHidden" presStyleLbl="bgAccFollowNode1" presStyleIdx="0" presStyleCnt="1"/>
      <dgm:spPr/>
    </dgm:pt>
    <dgm:pt modelId="{188F711F-6CCF-44D1-AB33-7FD09F1EC3C7}" type="pres">
      <dgm:prSet presAssocID="{115EE637-00B7-4399-8BEC-1599BE07A5FA}" presName="parentText" presStyleLbl="node1" presStyleIdx="0" presStyleCnt="1" custScaleX="457949" custScaleY="174825" custLinFactNeighborX="-12440" custLinFactNeighborY="-41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D65327-5B91-4A95-930D-B1A1BF72FC58}" type="presOf" srcId="{A2972C6B-6CB2-4C8C-A456-9FBF67A29D3C}" destId="{3CF003C7-77A2-44F5-A8A6-4546527E0D06}" srcOrd="0" destOrd="0" presId="urn:microsoft.com/office/officeart/2005/8/layout/hProcess6"/>
    <dgm:cxn modelId="{7D206ED1-62E0-4ECD-8045-FFC950EAF4E0}" type="presOf" srcId="{115EE637-00B7-4399-8BEC-1599BE07A5FA}" destId="{188F711F-6CCF-44D1-AB33-7FD09F1EC3C7}" srcOrd="0" destOrd="0" presId="urn:microsoft.com/office/officeart/2005/8/layout/hProcess6"/>
    <dgm:cxn modelId="{F75F60E4-B3CD-42BB-99ED-A8FDC7C5EF72}" srcId="{A2972C6B-6CB2-4C8C-A456-9FBF67A29D3C}" destId="{115EE637-00B7-4399-8BEC-1599BE07A5FA}" srcOrd="0" destOrd="0" parTransId="{87E352CC-B2D0-428C-AF5B-56234F41BCD0}" sibTransId="{8AE84CC2-6FC6-4835-908A-BF2DAD516DA7}"/>
    <dgm:cxn modelId="{6434B85D-2A7B-4FD9-82F0-3CE1D73079E5}" type="presParOf" srcId="{3CF003C7-77A2-44F5-A8A6-4546527E0D06}" destId="{C2E3F28F-37D4-40F3-9B6D-0AAC69CA5536}" srcOrd="0" destOrd="0" presId="urn:microsoft.com/office/officeart/2005/8/layout/hProcess6"/>
    <dgm:cxn modelId="{E56D0126-CB24-4FF3-8DE1-A64840A38B1E}" type="presParOf" srcId="{C2E3F28F-37D4-40F3-9B6D-0AAC69CA5536}" destId="{4744DE7F-7F5E-4E47-B10E-C158B4B5255C}" srcOrd="0" destOrd="0" presId="urn:microsoft.com/office/officeart/2005/8/layout/hProcess6"/>
    <dgm:cxn modelId="{5F849902-F210-49F1-B24C-C6817AB5F0F1}" type="presParOf" srcId="{C2E3F28F-37D4-40F3-9B6D-0AAC69CA5536}" destId="{3D19361A-AF58-4F47-A2ED-A13D3D73050C}" srcOrd="1" destOrd="0" presId="urn:microsoft.com/office/officeart/2005/8/layout/hProcess6"/>
    <dgm:cxn modelId="{FABB6600-FBC6-4DED-A3BA-F178F0671A4B}" type="presParOf" srcId="{C2E3F28F-37D4-40F3-9B6D-0AAC69CA5536}" destId="{E312E7C6-4722-487E-AD70-2181BCF6AB57}" srcOrd="2" destOrd="0" presId="urn:microsoft.com/office/officeart/2005/8/layout/hProcess6"/>
    <dgm:cxn modelId="{6EB13D1B-376B-4049-AB6C-BE47DA09216B}" type="presParOf" srcId="{C2E3F28F-37D4-40F3-9B6D-0AAC69CA5536}" destId="{188F711F-6CCF-44D1-AB33-7FD09F1EC3C7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E01C45-1C5F-4A36-A84D-6671A593948E}" type="doc">
      <dgm:prSet loTypeId="urn:microsoft.com/office/officeart/2005/8/layout/hList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813FC9-9FD5-43F3-9B18-C3B6F40EB189}">
      <dgm:prSet custT="1"/>
      <dgm:spPr/>
      <dgm:t>
        <a:bodyPr/>
        <a:lstStyle/>
        <a:p>
          <a:pPr rtl="0"/>
          <a:r>
            <a:rPr lang="ru-RU" sz="2000" dirty="0" smtClean="0"/>
            <a:t>Что ты узнал нового на уроке?</a:t>
          </a:r>
          <a:endParaRPr lang="ru-RU" sz="2000" dirty="0"/>
        </a:p>
      </dgm:t>
    </dgm:pt>
    <dgm:pt modelId="{B80A7865-E319-489F-A3BA-088D78184D32}" type="parTrans" cxnId="{898354C3-3372-427B-AC29-AB880C95920D}">
      <dgm:prSet/>
      <dgm:spPr/>
      <dgm:t>
        <a:bodyPr/>
        <a:lstStyle/>
        <a:p>
          <a:endParaRPr lang="ru-RU"/>
        </a:p>
      </dgm:t>
    </dgm:pt>
    <dgm:pt modelId="{D2A63DAD-841A-43AA-8D47-68F1238D4CE8}" type="sibTrans" cxnId="{898354C3-3372-427B-AC29-AB880C95920D}">
      <dgm:prSet/>
      <dgm:spPr/>
      <dgm:t>
        <a:bodyPr/>
        <a:lstStyle/>
        <a:p>
          <a:endParaRPr lang="ru-RU"/>
        </a:p>
      </dgm:t>
    </dgm:pt>
    <dgm:pt modelId="{857B53DC-E2BF-4071-A2AE-881F6EF6543A}">
      <dgm:prSet custT="1"/>
      <dgm:spPr/>
      <dgm:t>
        <a:bodyPr/>
        <a:lstStyle/>
        <a:p>
          <a:pPr rtl="0"/>
          <a:r>
            <a:rPr lang="ru-RU" sz="2000" dirty="0" smtClean="0"/>
            <a:t>Есть ли вопросы, которые ты не совсем понял?</a:t>
          </a:r>
          <a:endParaRPr lang="ru-RU" sz="2000" dirty="0"/>
        </a:p>
      </dgm:t>
    </dgm:pt>
    <dgm:pt modelId="{F0034E6D-B7DA-453F-AFC8-984CD2BF4A64}" type="parTrans" cxnId="{6A4B65B9-AFF6-4C34-87CD-4B0E7BBEDAA1}">
      <dgm:prSet/>
      <dgm:spPr/>
      <dgm:t>
        <a:bodyPr/>
        <a:lstStyle/>
        <a:p>
          <a:endParaRPr lang="ru-RU"/>
        </a:p>
      </dgm:t>
    </dgm:pt>
    <dgm:pt modelId="{4BFEDB3F-D937-43EB-A51B-9163352CDA2C}" type="sibTrans" cxnId="{6A4B65B9-AFF6-4C34-87CD-4B0E7BBEDAA1}">
      <dgm:prSet/>
      <dgm:spPr/>
      <dgm:t>
        <a:bodyPr/>
        <a:lstStyle/>
        <a:p>
          <a:endParaRPr lang="ru-RU"/>
        </a:p>
      </dgm:t>
    </dgm:pt>
    <dgm:pt modelId="{5BD36B0D-6242-4F80-BC12-C29D0F21D21D}">
      <dgm:prSet custT="1"/>
      <dgm:spPr/>
      <dgm:t>
        <a:bodyPr/>
        <a:lstStyle/>
        <a:p>
          <a:pPr rtl="0"/>
          <a:r>
            <a:rPr lang="ru-RU" sz="2000" dirty="0" smtClean="0"/>
            <a:t>Твоё участие в уроке: ты был активен или  …?</a:t>
          </a:r>
          <a:endParaRPr lang="ru-RU" sz="2000" dirty="0"/>
        </a:p>
      </dgm:t>
    </dgm:pt>
    <dgm:pt modelId="{BC088A30-7FEE-49B3-A3F0-DF6C78000CDE}" type="parTrans" cxnId="{A4D18FC9-3892-46FF-9C9F-1E8617E29325}">
      <dgm:prSet/>
      <dgm:spPr/>
      <dgm:t>
        <a:bodyPr/>
        <a:lstStyle/>
        <a:p>
          <a:endParaRPr lang="ru-RU"/>
        </a:p>
      </dgm:t>
    </dgm:pt>
    <dgm:pt modelId="{F3C3B1EC-752D-481F-A7D7-F6E896678927}" type="sibTrans" cxnId="{A4D18FC9-3892-46FF-9C9F-1E8617E29325}">
      <dgm:prSet/>
      <dgm:spPr/>
      <dgm:t>
        <a:bodyPr/>
        <a:lstStyle/>
        <a:p>
          <a:endParaRPr lang="ru-RU"/>
        </a:p>
      </dgm:t>
    </dgm:pt>
    <dgm:pt modelId="{B6537E5E-9873-400F-87F8-01D035C713DD}" type="pres">
      <dgm:prSet presAssocID="{F7E01C45-1C5F-4A36-A84D-6671A593948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EEC5CB-4F4F-41F5-BB4C-4421641C60B5}" type="pres">
      <dgm:prSet presAssocID="{F7E01C45-1C5F-4A36-A84D-6671A593948E}" presName="fgShape" presStyleLbl="fgShp" presStyleIdx="0" presStyleCnt="1"/>
      <dgm:spPr/>
    </dgm:pt>
    <dgm:pt modelId="{9024B87D-5A64-4577-9D97-757797A501C0}" type="pres">
      <dgm:prSet presAssocID="{F7E01C45-1C5F-4A36-A84D-6671A593948E}" presName="linComp" presStyleCnt="0"/>
      <dgm:spPr/>
    </dgm:pt>
    <dgm:pt modelId="{86FD1A44-9E5A-4425-B6F6-4D7793A1A739}" type="pres">
      <dgm:prSet presAssocID="{F9813FC9-9FD5-43F3-9B18-C3B6F40EB189}" presName="compNode" presStyleCnt="0"/>
      <dgm:spPr/>
    </dgm:pt>
    <dgm:pt modelId="{E28DA9A2-C7A6-4137-9D93-ECE09E7568E3}" type="pres">
      <dgm:prSet presAssocID="{F9813FC9-9FD5-43F3-9B18-C3B6F40EB189}" presName="bkgdShape" presStyleLbl="node1" presStyleIdx="0" presStyleCnt="3"/>
      <dgm:spPr/>
      <dgm:t>
        <a:bodyPr/>
        <a:lstStyle/>
        <a:p>
          <a:endParaRPr lang="ru-RU"/>
        </a:p>
      </dgm:t>
    </dgm:pt>
    <dgm:pt modelId="{22D66AAE-7FE3-498F-BD3F-0E42F1544E64}" type="pres">
      <dgm:prSet presAssocID="{F9813FC9-9FD5-43F3-9B18-C3B6F40EB18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07CBE-554D-4FF4-8D63-2F61638BF4F7}" type="pres">
      <dgm:prSet presAssocID="{F9813FC9-9FD5-43F3-9B18-C3B6F40EB189}" presName="invisiNode" presStyleLbl="node1" presStyleIdx="0" presStyleCnt="3"/>
      <dgm:spPr/>
    </dgm:pt>
    <dgm:pt modelId="{409D3F92-3049-4B7A-B70E-AD2F143370F4}" type="pres">
      <dgm:prSet presAssocID="{F9813FC9-9FD5-43F3-9B18-C3B6F40EB189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B894891-DE78-4252-ADA2-2667BE2D567A}" type="pres">
      <dgm:prSet presAssocID="{D2A63DAD-841A-43AA-8D47-68F1238D4CE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ABEEF97-8515-4600-8286-4A20898B5DE5}" type="pres">
      <dgm:prSet presAssocID="{857B53DC-E2BF-4071-A2AE-881F6EF6543A}" presName="compNode" presStyleCnt="0"/>
      <dgm:spPr/>
    </dgm:pt>
    <dgm:pt modelId="{6C8A1BEE-A023-41E2-A9D6-F71676B37EE4}" type="pres">
      <dgm:prSet presAssocID="{857B53DC-E2BF-4071-A2AE-881F6EF6543A}" presName="bkgdShape" presStyleLbl="node1" presStyleIdx="1" presStyleCnt="3"/>
      <dgm:spPr/>
      <dgm:t>
        <a:bodyPr/>
        <a:lstStyle/>
        <a:p>
          <a:endParaRPr lang="ru-RU"/>
        </a:p>
      </dgm:t>
    </dgm:pt>
    <dgm:pt modelId="{AA7AA875-414B-4821-88BD-1ED26824CC13}" type="pres">
      <dgm:prSet presAssocID="{857B53DC-E2BF-4071-A2AE-881F6EF6543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A5F43E-000B-45CD-A007-8C8E465AA0AF}" type="pres">
      <dgm:prSet presAssocID="{857B53DC-E2BF-4071-A2AE-881F6EF6543A}" presName="invisiNode" presStyleLbl="node1" presStyleIdx="1" presStyleCnt="3"/>
      <dgm:spPr/>
    </dgm:pt>
    <dgm:pt modelId="{BEE99A91-6AC5-486F-BF9C-8CD6FDC227EA}" type="pres">
      <dgm:prSet presAssocID="{857B53DC-E2BF-4071-A2AE-881F6EF6543A}" presName="imagNode" presStyleLbl="fgImgPlace1" presStyleIdx="1" presStyleCnt="3" custScaleX="109198" custLinFactNeighborX="9101" custLinFactNeighborY="18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8C14DD3-D6C1-492B-8226-952D2CF65300}" type="pres">
      <dgm:prSet presAssocID="{4BFEDB3F-D937-43EB-A51B-9163352CDA2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1FB4461-AE9B-459C-9084-15C6B1ED3C8E}" type="pres">
      <dgm:prSet presAssocID="{5BD36B0D-6242-4F80-BC12-C29D0F21D21D}" presName="compNode" presStyleCnt="0"/>
      <dgm:spPr/>
    </dgm:pt>
    <dgm:pt modelId="{548AE902-67D7-432A-A5D9-574AEC3308FF}" type="pres">
      <dgm:prSet presAssocID="{5BD36B0D-6242-4F80-BC12-C29D0F21D21D}" presName="bkgdShape" presStyleLbl="node1" presStyleIdx="2" presStyleCnt="3"/>
      <dgm:spPr/>
      <dgm:t>
        <a:bodyPr/>
        <a:lstStyle/>
        <a:p>
          <a:endParaRPr lang="ru-RU"/>
        </a:p>
      </dgm:t>
    </dgm:pt>
    <dgm:pt modelId="{1793E58B-4CC7-45F8-AA04-55989CFEAFF8}" type="pres">
      <dgm:prSet presAssocID="{5BD36B0D-6242-4F80-BC12-C29D0F21D21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40DDB-9DFC-42CA-8E69-4729CC8211B9}" type="pres">
      <dgm:prSet presAssocID="{5BD36B0D-6242-4F80-BC12-C29D0F21D21D}" presName="invisiNode" presStyleLbl="node1" presStyleIdx="2" presStyleCnt="3"/>
      <dgm:spPr/>
    </dgm:pt>
    <dgm:pt modelId="{7ED189A8-0ADC-40F3-A380-D0F284BD6F57}" type="pres">
      <dgm:prSet presAssocID="{5BD36B0D-6242-4F80-BC12-C29D0F21D21D}" presName="imagNode" presStyleLbl="fgImgPlace1" presStyleIdx="2" presStyleCnt="3" custScaleX="108710" custScaleY="1005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898354C3-3372-427B-AC29-AB880C95920D}" srcId="{F7E01C45-1C5F-4A36-A84D-6671A593948E}" destId="{F9813FC9-9FD5-43F3-9B18-C3B6F40EB189}" srcOrd="0" destOrd="0" parTransId="{B80A7865-E319-489F-A3BA-088D78184D32}" sibTransId="{D2A63DAD-841A-43AA-8D47-68F1238D4CE8}"/>
    <dgm:cxn modelId="{27CD5A7E-00B2-4982-A2F8-B8146C963565}" type="presOf" srcId="{5BD36B0D-6242-4F80-BC12-C29D0F21D21D}" destId="{548AE902-67D7-432A-A5D9-574AEC3308FF}" srcOrd="0" destOrd="0" presId="urn:microsoft.com/office/officeart/2005/8/layout/hList7"/>
    <dgm:cxn modelId="{644D3472-E068-44E5-B693-BD022359CCF0}" type="presOf" srcId="{857B53DC-E2BF-4071-A2AE-881F6EF6543A}" destId="{AA7AA875-414B-4821-88BD-1ED26824CC13}" srcOrd="1" destOrd="0" presId="urn:microsoft.com/office/officeart/2005/8/layout/hList7"/>
    <dgm:cxn modelId="{1B02280A-107F-4B08-92BB-96870C199B57}" type="presOf" srcId="{F9813FC9-9FD5-43F3-9B18-C3B6F40EB189}" destId="{E28DA9A2-C7A6-4137-9D93-ECE09E7568E3}" srcOrd="0" destOrd="0" presId="urn:microsoft.com/office/officeart/2005/8/layout/hList7"/>
    <dgm:cxn modelId="{6A4B65B9-AFF6-4C34-87CD-4B0E7BBEDAA1}" srcId="{F7E01C45-1C5F-4A36-A84D-6671A593948E}" destId="{857B53DC-E2BF-4071-A2AE-881F6EF6543A}" srcOrd="1" destOrd="0" parTransId="{F0034E6D-B7DA-453F-AFC8-984CD2BF4A64}" sibTransId="{4BFEDB3F-D937-43EB-A51B-9163352CDA2C}"/>
    <dgm:cxn modelId="{441D0F15-4E9B-4332-BA0E-BE238DCAA0A8}" type="presOf" srcId="{F9813FC9-9FD5-43F3-9B18-C3B6F40EB189}" destId="{22D66AAE-7FE3-498F-BD3F-0E42F1544E64}" srcOrd="1" destOrd="0" presId="urn:microsoft.com/office/officeart/2005/8/layout/hList7"/>
    <dgm:cxn modelId="{A4D18FC9-3892-46FF-9C9F-1E8617E29325}" srcId="{F7E01C45-1C5F-4A36-A84D-6671A593948E}" destId="{5BD36B0D-6242-4F80-BC12-C29D0F21D21D}" srcOrd="2" destOrd="0" parTransId="{BC088A30-7FEE-49B3-A3F0-DF6C78000CDE}" sibTransId="{F3C3B1EC-752D-481F-A7D7-F6E896678927}"/>
    <dgm:cxn modelId="{D91BE5D5-6391-4D15-9F74-D13A38DBAACB}" type="presOf" srcId="{857B53DC-E2BF-4071-A2AE-881F6EF6543A}" destId="{6C8A1BEE-A023-41E2-A9D6-F71676B37EE4}" srcOrd="0" destOrd="0" presId="urn:microsoft.com/office/officeart/2005/8/layout/hList7"/>
    <dgm:cxn modelId="{834F5487-312F-4114-A33A-75B0A95D4F15}" type="presOf" srcId="{D2A63DAD-841A-43AA-8D47-68F1238D4CE8}" destId="{BB894891-DE78-4252-ADA2-2667BE2D567A}" srcOrd="0" destOrd="0" presId="urn:microsoft.com/office/officeart/2005/8/layout/hList7"/>
    <dgm:cxn modelId="{A84CECD3-DC47-44C4-BCD5-4E9597B8ACB6}" type="presOf" srcId="{F7E01C45-1C5F-4A36-A84D-6671A593948E}" destId="{B6537E5E-9873-400F-87F8-01D035C713DD}" srcOrd="0" destOrd="0" presId="urn:microsoft.com/office/officeart/2005/8/layout/hList7"/>
    <dgm:cxn modelId="{1F8B25BA-AE8C-46A0-BA81-1075D2A85BA5}" type="presOf" srcId="{5BD36B0D-6242-4F80-BC12-C29D0F21D21D}" destId="{1793E58B-4CC7-45F8-AA04-55989CFEAFF8}" srcOrd="1" destOrd="0" presId="urn:microsoft.com/office/officeart/2005/8/layout/hList7"/>
    <dgm:cxn modelId="{70B5CE60-909B-4787-B6AF-082145832F22}" type="presOf" srcId="{4BFEDB3F-D937-43EB-A51B-9163352CDA2C}" destId="{C8C14DD3-D6C1-492B-8226-952D2CF65300}" srcOrd="0" destOrd="0" presId="urn:microsoft.com/office/officeart/2005/8/layout/hList7"/>
    <dgm:cxn modelId="{C4552E5A-2774-4DA3-8984-5212D943B217}" type="presParOf" srcId="{B6537E5E-9873-400F-87F8-01D035C713DD}" destId="{B0EEC5CB-4F4F-41F5-BB4C-4421641C60B5}" srcOrd="0" destOrd="0" presId="urn:microsoft.com/office/officeart/2005/8/layout/hList7"/>
    <dgm:cxn modelId="{DC5BA027-641C-4A07-AA0B-1938DC85ED11}" type="presParOf" srcId="{B6537E5E-9873-400F-87F8-01D035C713DD}" destId="{9024B87D-5A64-4577-9D97-757797A501C0}" srcOrd="1" destOrd="0" presId="urn:microsoft.com/office/officeart/2005/8/layout/hList7"/>
    <dgm:cxn modelId="{D1920512-DF5C-47AF-85BF-0D8F207A7B23}" type="presParOf" srcId="{9024B87D-5A64-4577-9D97-757797A501C0}" destId="{86FD1A44-9E5A-4425-B6F6-4D7793A1A739}" srcOrd="0" destOrd="0" presId="urn:microsoft.com/office/officeart/2005/8/layout/hList7"/>
    <dgm:cxn modelId="{E5BAE446-A321-4F65-AF4A-C377E5C21BC9}" type="presParOf" srcId="{86FD1A44-9E5A-4425-B6F6-4D7793A1A739}" destId="{E28DA9A2-C7A6-4137-9D93-ECE09E7568E3}" srcOrd="0" destOrd="0" presId="urn:microsoft.com/office/officeart/2005/8/layout/hList7"/>
    <dgm:cxn modelId="{A2E1620B-5961-481C-98AB-BE1EC8C5F624}" type="presParOf" srcId="{86FD1A44-9E5A-4425-B6F6-4D7793A1A739}" destId="{22D66AAE-7FE3-498F-BD3F-0E42F1544E64}" srcOrd="1" destOrd="0" presId="urn:microsoft.com/office/officeart/2005/8/layout/hList7"/>
    <dgm:cxn modelId="{83837469-1341-4E9A-A67C-0F45004BAFB0}" type="presParOf" srcId="{86FD1A44-9E5A-4425-B6F6-4D7793A1A739}" destId="{F7907CBE-554D-4FF4-8D63-2F61638BF4F7}" srcOrd="2" destOrd="0" presId="urn:microsoft.com/office/officeart/2005/8/layout/hList7"/>
    <dgm:cxn modelId="{2CFC09E4-0F8E-4170-A7D5-F08224140416}" type="presParOf" srcId="{86FD1A44-9E5A-4425-B6F6-4D7793A1A739}" destId="{409D3F92-3049-4B7A-B70E-AD2F143370F4}" srcOrd="3" destOrd="0" presId="urn:microsoft.com/office/officeart/2005/8/layout/hList7"/>
    <dgm:cxn modelId="{D9108135-A02C-496B-A07E-7278CA5B10C8}" type="presParOf" srcId="{9024B87D-5A64-4577-9D97-757797A501C0}" destId="{BB894891-DE78-4252-ADA2-2667BE2D567A}" srcOrd="1" destOrd="0" presId="urn:microsoft.com/office/officeart/2005/8/layout/hList7"/>
    <dgm:cxn modelId="{9150FDC8-5325-4D05-A6A4-DA5E946FD857}" type="presParOf" srcId="{9024B87D-5A64-4577-9D97-757797A501C0}" destId="{7ABEEF97-8515-4600-8286-4A20898B5DE5}" srcOrd="2" destOrd="0" presId="urn:microsoft.com/office/officeart/2005/8/layout/hList7"/>
    <dgm:cxn modelId="{75FFFA3B-9377-414A-B20A-4A8B30F01B4F}" type="presParOf" srcId="{7ABEEF97-8515-4600-8286-4A20898B5DE5}" destId="{6C8A1BEE-A023-41E2-A9D6-F71676B37EE4}" srcOrd="0" destOrd="0" presId="urn:microsoft.com/office/officeart/2005/8/layout/hList7"/>
    <dgm:cxn modelId="{2984F69C-02CA-4E8A-9DF5-9B3ECBDD228F}" type="presParOf" srcId="{7ABEEF97-8515-4600-8286-4A20898B5DE5}" destId="{AA7AA875-414B-4821-88BD-1ED26824CC13}" srcOrd="1" destOrd="0" presId="urn:microsoft.com/office/officeart/2005/8/layout/hList7"/>
    <dgm:cxn modelId="{F854830C-688C-42FE-B346-78663EE1A51C}" type="presParOf" srcId="{7ABEEF97-8515-4600-8286-4A20898B5DE5}" destId="{5CA5F43E-000B-45CD-A007-8C8E465AA0AF}" srcOrd="2" destOrd="0" presId="urn:microsoft.com/office/officeart/2005/8/layout/hList7"/>
    <dgm:cxn modelId="{1C2A440D-C03B-4694-949A-F71ED7B75B7C}" type="presParOf" srcId="{7ABEEF97-8515-4600-8286-4A20898B5DE5}" destId="{BEE99A91-6AC5-486F-BF9C-8CD6FDC227EA}" srcOrd="3" destOrd="0" presId="urn:microsoft.com/office/officeart/2005/8/layout/hList7"/>
    <dgm:cxn modelId="{462F0722-911D-4DD1-8828-02AA8F0E694E}" type="presParOf" srcId="{9024B87D-5A64-4577-9D97-757797A501C0}" destId="{C8C14DD3-D6C1-492B-8226-952D2CF65300}" srcOrd="3" destOrd="0" presId="urn:microsoft.com/office/officeart/2005/8/layout/hList7"/>
    <dgm:cxn modelId="{58F433F9-8D3D-43C2-BC09-5729BC113303}" type="presParOf" srcId="{9024B87D-5A64-4577-9D97-757797A501C0}" destId="{51FB4461-AE9B-459C-9084-15C6B1ED3C8E}" srcOrd="4" destOrd="0" presId="urn:microsoft.com/office/officeart/2005/8/layout/hList7"/>
    <dgm:cxn modelId="{2479ADE7-864E-4704-B5BB-6B9F652D774F}" type="presParOf" srcId="{51FB4461-AE9B-459C-9084-15C6B1ED3C8E}" destId="{548AE902-67D7-432A-A5D9-574AEC3308FF}" srcOrd="0" destOrd="0" presId="urn:microsoft.com/office/officeart/2005/8/layout/hList7"/>
    <dgm:cxn modelId="{F7BD2BEC-F7BA-4056-BD09-CB637CAB0941}" type="presParOf" srcId="{51FB4461-AE9B-459C-9084-15C6B1ED3C8E}" destId="{1793E58B-4CC7-45F8-AA04-55989CFEAFF8}" srcOrd="1" destOrd="0" presId="urn:microsoft.com/office/officeart/2005/8/layout/hList7"/>
    <dgm:cxn modelId="{5B4DC7EC-D441-4BC2-9021-B4FE33FC23F8}" type="presParOf" srcId="{51FB4461-AE9B-459C-9084-15C6B1ED3C8E}" destId="{5B340DDB-9DFC-42CA-8E69-4729CC8211B9}" srcOrd="2" destOrd="0" presId="urn:microsoft.com/office/officeart/2005/8/layout/hList7"/>
    <dgm:cxn modelId="{2B4A7327-BD17-4FFB-9532-8E8EAF1EB273}" type="presParOf" srcId="{51FB4461-AE9B-459C-9084-15C6B1ED3C8E}" destId="{7ED189A8-0ADC-40F3-A380-D0F284BD6F5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19361A-AF58-4F47-A2ED-A13D3D73050C}">
      <dsp:nvSpPr>
        <dsp:cNvPr id="0" name=""/>
        <dsp:cNvSpPr/>
      </dsp:nvSpPr>
      <dsp:spPr>
        <a:xfrm rot="4031144">
          <a:off x="484395" y="1068731"/>
          <a:ext cx="837745" cy="357554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8F711F-6CCF-44D1-AB33-7FD09F1EC3C7}">
      <dsp:nvSpPr>
        <dsp:cNvPr id="0" name=""/>
        <dsp:cNvSpPr/>
      </dsp:nvSpPr>
      <dsp:spPr>
        <a:xfrm>
          <a:off x="1339120" y="0"/>
          <a:ext cx="4904189" cy="1872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b="0" kern="1200" dirty="0" smtClean="0"/>
            <a:t>Домашнее задание:</a:t>
          </a:r>
          <a:endParaRPr lang="ru-RU" sz="4500" b="0" kern="1200" dirty="0"/>
        </a:p>
      </dsp:txBody>
      <dsp:txXfrm>
        <a:off x="1339120" y="0"/>
        <a:ext cx="4904189" cy="187220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8DA9A2-C7A6-4137-9D93-ECE09E7568E3}">
      <dsp:nvSpPr>
        <dsp:cNvPr id="0" name=""/>
        <dsp:cNvSpPr/>
      </dsp:nvSpPr>
      <dsp:spPr>
        <a:xfrm>
          <a:off x="1481" y="0"/>
          <a:ext cx="2305170" cy="23762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Что ты узнал нового на уроке?</a:t>
          </a:r>
          <a:endParaRPr lang="ru-RU" sz="2000" kern="1200" dirty="0"/>
        </a:p>
      </dsp:txBody>
      <dsp:txXfrm>
        <a:off x="1481" y="950505"/>
        <a:ext cx="2305170" cy="950505"/>
      </dsp:txXfrm>
    </dsp:sp>
    <dsp:sp modelId="{409D3F92-3049-4B7A-B70E-AD2F143370F4}">
      <dsp:nvSpPr>
        <dsp:cNvPr id="0" name=""/>
        <dsp:cNvSpPr/>
      </dsp:nvSpPr>
      <dsp:spPr>
        <a:xfrm>
          <a:off x="758418" y="142575"/>
          <a:ext cx="791295" cy="79129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C8A1BEE-A023-41E2-A9D6-F71676B37EE4}">
      <dsp:nvSpPr>
        <dsp:cNvPr id="0" name=""/>
        <dsp:cNvSpPr/>
      </dsp:nvSpPr>
      <dsp:spPr>
        <a:xfrm>
          <a:off x="2375806" y="0"/>
          <a:ext cx="2305170" cy="23762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Есть ли вопросы, которые ты не совсем понял?</a:t>
          </a:r>
          <a:endParaRPr lang="ru-RU" sz="2000" kern="1200" dirty="0"/>
        </a:p>
      </dsp:txBody>
      <dsp:txXfrm>
        <a:off x="2375806" y="950505"/>
        <a:ext cx="2305170" cy="950505"/>
      </dsp:txXfrm>
    </dsp:sp>
    <dsp:sp modelId="{BEE99A91-6AC5-486F-BF9C-8CD6FDC227EA}">
      <dsp:nvSpPr>
        <dsp:cNvPr id="0" name=""/>
        <dsp:cNvSpPr/>
      </dsp:nvSpPr>
      <dsp:spPr>
        <a:xfrm>
          <a:off x="3168368" y="144015"/>
          <a:ext cx="864079" cy="79129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8AE902-67D7-432A-A5D9-574AEC3308FF}">
      <dsp:nvSpPr>
        <dsp:cNvPr id="0" name=""/>
        <dsp:cNvSpPr/>
      </dsp:nvSpPr>
      <dsp:spPr>
        <a:xfrm>
          <a:off x="4750132" y="0"/>
          <a:ext cx="2305170" cy="23762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Твоё участие в уроке: ты был активен или  …?</a:t>
          </a:r>
          <a:endParaRPr lang="ru-RU" sz="2000" kern="1200" dirty="0"/>
        </a:p>
      </dsp:txBody>
      <dsp:txXfrm>
        <a:off x="4750132" y="950505"/>
        <a:ext cx="2305170" cy="950505"/>
      </dsp:txXfrm>
    </dsp:sp>
    <dsp:sp modelId="{7ED189A8-0ADC-40F3-A380-D0F284BD6F57}">
      <dsp:nvSpPr>
        <dsp:cNvPr id="0" name=""/>
        <dsp:cNvSpPr/>
      </dsp:nvSpPr>
      <dsp:spPr>
        <a:xfrm>
          <a:off x="5472608" y="140340"/>
          <a:ext cx="860217" cy="79576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EEC5CB-4F4F-41F5-BB4C-4421641C60B5}">
      <dsp:nvSpPr>
        <dsp:cNvPr id="0" name=""/>
        <dsp:cNvSpPr/>
      </dsp:nvSpPr>
      <dsp:spPr>
        <a:xfrm>
          <a:off x="282271" y="1901011"/>
          <a:ext cx="6492241" cy="356439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E5D55D-A7FA-4A91-8431-C7AC96311B21}" type="datetimeFigureOut">
              <a:rPr lang="ru-RU" smtClean="0"/>
              <a:pPr/>
              <a:t>13.11.2011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F96FF9-44F6-45C0-8423-BC0638B3A02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5328592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Карбоновые </a:t>
            </a:r>
          </a:p>
          <a:p>
            <a:pPr algn="ctr"/>
            <a:r>
              <a:rPr lang="ru-RU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Кислоты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347864" y="4581128"/>
          <a:ext cx="5544784" cy="1407919"/>
        </p:xfrm>
        <a:graphic>
          <a:graphicData uri="http://schemas.openxmlformats.org/presentationml/2006/ole">
            <p:oleObj spid="_x0000_s1025" name="ACD/3D" r:id="rId3" imgW="4610744" imgH="1171429" progId="ACD.3D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" name="Picture 2" descr="D:\ИЗОБРАЖЕНИЯ_2\da760f540fd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780928"/>
            <a:ext cx="3240360" cy="3240360"/>
          </a:xfrm>
          <a:prstGeom prst="rect">
            <a:avLst/>
          </a:prstGeom>
          <a:noFill/>
        </p:spPr>
      </p:pic>
      <p:pic>
        <p:nvPicPr>
          <p:cNvPr id="1027" name="Picture 3" descr="D:\ИЗОБРАЖЕНИЯ_2\images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1772817"/>
            <a:ext cx="1800200" cy="1776304"/>
          </a:xfrm>
          <a:prstGeom prst="rect">
            <a:avLst/>
          </a:prstGeom>
          <a:noFill/>
        </p:spPr>
      </p:pic>
      <p:pic>
        <p:nvPicPr>
          <p:cNvPr id="4" name="Picture 2" descr="D:\ИЗОБРАЖЕНИЯ_2\Acrobat_ant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4365104"/>
            <a:ext cx="1368152" cy="78746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092280" y="198884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уксус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3" y="908720"/>
          <a:ext cx="8784976" cy="576064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32888"/>
                <a:gridCol w="2468505"/>
                <a:gridCol w="2380171"/>
                <a:gridCol w="1903412"/>
              </a:tblGrid>
              <a:tr h="5930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Формула</a:t>
                      </a:r>
                      <a:endParaRPr lang="ru-RU" sz="18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Название кислоты R-COOH</a:t>
                      </a:r>
                      <a:endParaRPr lang="ru-RU" sz="18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Название остатка RCOO-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 anchor="ctr"/>
                </a:tc>
              </a:tr>
              <a:tr h="434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систематическое</a:t>
                      </a:r>
                      <a:endParaRPr lang="ru-RU" sz="18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тривиальное</a:t>
                      </a:r>
                      <a:endParaRPr lang="ru-RU" sz="18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HCOOH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метановая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муравьиная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формиат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CH</a:t>
                      </a:r>
                      <a:r>
                        <a:rPr lang="ru-RU" sz="1600" baseline="-25000"/>
                        <a:t>3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этановая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уксусная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ацетат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2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5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пропановая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пропионовая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пропионат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3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7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бутановая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масляная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бутират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4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9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пентановая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валерьяновая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валерат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5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11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гексановая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капроновая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капрат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513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15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31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гексадекановая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пальмитиновая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пальмитат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513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17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35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октадекановая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стеариновая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стеарат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513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</a:t>
                      </a:r>
                      <a:r>
                        <a:rPr lang="ru-RU" sz="1600" baseline="-25000"/>
                        <a:t>6</a:t>
                      </a:r>
                      <a:r>
                        <a:rPr lang="ru-RU" sz="1600"/>
                        <a:t>H</a:t>
                      </a:r>
                      <a:r>
                        <a:rPr lang="ru-RU" sz="1600" baseline="-25000"/>
                        <a:t>5</a:t>
                      </a:r>
                      <a:r>
                        <a:rPr lang="ru-RU" sz="1600"/>
                        <a:t>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бензолкарбоновая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бензойная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бензоат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  <a:tr h="456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CH</a:t>
                      </a:r>
                      <a:r>
                        <a:rPr lang="ru-RU" sz="1600" baseline="-25000"/>
                        <a:t>2</a:t>
                      </a:r>
                      <a:r>
                        <a:rPr lang="ru-RU" sz="1600"/>
                        <a:t>=СH-COOH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пропеновая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Arial" pitchFamily="34" charset="0"/>
                          <a:cs typeface="Arial" pitchFamily="34" charset="0"/>
                        </a:rPr>
                        <a:t>акриловая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акрилат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84" marR="43184" marT="43184" marB="43184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31640" y="260648"/>
            <a:ext cx="712879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Номенклатура карбоновых кислот: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a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611560" cy="524530"/>
          </a:xfrm>
          <a:prstGeom prst="teardrop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556792"/>
            <a:ext cx="41134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Монокарбоновые кислоты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2492896"/>
          <a:ext cx="8280921" cy="360040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428271"/>
                <a:gridCol w="3192355"/>
                <a:gridCol w="2660295"/>
              </a:tblGrid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/>
                        <a:t>HCOOH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метановая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муравьиная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/>
                        <a:t>CH</a:t>
                      </a:r>
                      <a:r>
                        <a:rPr lang="ru-RU" sz="2000" baseline="-25000"/>
                        <a:t>3</a:t>
                      </a:r>
                      <a:r>
                        <a:rPr lang="ru-RU" sz="2000"/>
                        <a:t>COOH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cs typeface="Arial" pitchFamily="34" charset="0"/>
                        </a:rPr>
                        <a:t>этановая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уксусная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/>
                        <a:t>C</a:t>
                      </a:r>
                      <a:r>
                        <a:rPr lang="ru-RU" sz="2000" baseline="-25000"/>
                        <a:t>2</a:t>
                      </a:r>
                      <a:r>
                        <a:rPr lang="ru-RU" sz="2000"/>
                        <a:t>H</a:t>
                      </a:r>
                      <a:r>
                        <a:rPr lang="ru-RU" sz="2000" baseline="-25000"/>
                        <a:t>5</a:t>
                      </a:r>
                      <a:r>
                        <a:rPr lang="ru-RU" sz="2000"/>
                        <a:t>COOH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cs typeface="Arial" pitchFamily="34" charset="0"/>
                        </a:rPr>
                        <a:t>пропановая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Arial" pitchFamily="34" charset="0"/>
                          <a:cs typeface="Arial" pitchFamily="34" charset="0"/>
                        </a:rPr>
                        <a:t>пропионовая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/>
                        <a:t>C</a:t>
                      </a:r>
                      <a:r>
                        <a:rPr lang="ru-RU" sz="2000" baseline="-25000"/>
                        <a:t>3</a:t>
                      </a:r>
                      <a:r>
                        <a:rPr lang="ru-RU" sz="2000"/>
                        <a:t>H</a:t>
                      </a:r>
                      <a:r>
                        <a:rPr lang="ru-RU" sz="2000" baseline="-25000"/>
                        <a:t>7</a:t>
                      </a:r>
                      <a:r>
                        <a:rPr lang="ru-RU" sz="2000"/>
                        <a:t>COOH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cs typeface="Arial" pitchFamily="34" charset="0"/>
                        </a:rPr>
                        <a:t>бутановая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масляная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/>
                        <a:t>C</a:t>
                      </a:r>
                      <a:r>
                        <a:rPr lang="ru-RU" sz="2000" baseline="-25000"/>
                        <a:t>15</a:t>
                      </a:r>
                      <a:r>
                        <a:rPr lang="ru-RU" sz="2000"/>
                        <a:t>H</a:t>
                      </a:r>
                      <a:r>
                        <a:rPr lang="ru-RU" sz="2000" baseline="-25000"/>
                        <a:t>31</a:t>
                      </a:r>
                      <a:r>
                        <a:rPr lang="ru-RU" sz="2000"/>
                        <a:t>COOH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cs typeface="Arial" pitchFamily="34" charset="0"/>
                        </a:rPr>
                        <a:t>гексадекановая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пальмитиновая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  <a:tr h="600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/>
                        <a:t>C</a:t>
                      </a:r>
                      <a:r>
                        <a:rPr lang="ru-RU" sz="2000" baseline="-25000"/>
                        <a:t>17</a:t>
                      </a:r>
                      <a:r>
                        <a:rPr lang="ru-RU" sz="2000"/>
                        <a:t>H</a:t>
                      </a:r>
                      <a:r>
                        <a:rPr lang="ru-RU" sz="2000" baseline="-25000"/>
                        <a:t>35</a:t>
                      </a:r>
                      <a:r>
                        <a:rPr lang="ru-RU" sz="2000"/>
                        <a:t>COOH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Arial" pitchFamily="34" charset="0"/>
                          <a:cs typeface="Arial" pitchFamily="34" charset="0"/>
                        </a:rPr>
                        <a:t>октадекановая</a:t>
                      </a:r>
                      <a:endParaRPr lang="ru-RU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стеариновая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43808" y="764704"/>
            <a:ext cx="4104456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Карбоновые кислоты</a:t>
            </a:r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04664"/>
            <a:ext cx="2531783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Классификация:</a:t>
            </a:r>
            <a:endParaRPr lang="ru-RU" sz="2400" dirty="0">
              <a:solidFill>
                <a:srgbClr val="C1197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764704"/>
            <a:ext cx="4485523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Карбоновые  кислоты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68052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Дикарбоновые кислоты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2924944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Этан</a:t>
            </a:r>
            <a:r>
              <a:rPr lang="ru-RU" sz="2000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или Щавелевая кислота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9912" y="4005064"/>
            <a:ext cx="5364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Пропан</a:t>
            </a:r>
            <a:r>
              <a:rPr lang="ru-RU" sz="2000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кислота  или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Малоновая</a:t>
            </a:r>
            <a:r>
              <a:rPr lang="ru-RU" dirty="0" smtClean="0"/>
              <a:t>.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67544" y="2924944"/>
            <a:ext cx="3888432" cy="2765921"/>
            <a:chOff x="467544" y="2924944"/>
            <a:chExt cx="3953072" cy="2765921"/>
          </a:xfrm>
        </p:grpSpPr>
        <p:sp>
          <p:nvSpPr>
            <p:cNvPr id="4" name="TextBox 3"/>
            <p:cNvSpPr txBox="1"/>
            <p:nvPr/>
          </p:nvSpPr>
          <p:spPr>
            <a:xfrm>
              <a:off x="467544" y="2924944"/>
              <a:ext cx="21114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HOOC-COOH</a:t>
              </a:r>
              <a:endParaRPr lang="ru-RU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7545" y="4005064"/>
              <a:ext cx="3024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HOOC-CH2 –COOH    </a:t>
              </a:r>
              <a:endParaRPr lang="ru-RU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7544" y="5229200"/>
              <a:ext cx="3953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HOOC-CH2 –CH2 -COOH</a:t>
              </a:r>
              <a:endParaRPr lang="ru-RU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283967" y="5229200"/>
            <a:ext cx="4915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Бутан</a:t>
            </a:r>
            <a:r>
              <a:rPr lang="ru-RU" sz="2000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кислота  или Янтарная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7" name="Picture 1" descr="D:\ИЗОБРАЖЕНИЯ_2\images12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689127"/>
            <a:ext cx="1152128" cy="7596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chemistry.narod.ru/himiya/Image1646.gif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11560" y="2492896"/>
            <a:ext cx="201446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www.chemistry.narod.ru/himiya/Image164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509120"/>
            <a:ext cx="3275856" cy="91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03848" y="2636912"/>
          <a:ext cx="5760640" cy="648072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Бензол-1,2-дикарбоновая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или     Фталевая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707904" y="4509120"/>
          <a:ext cx="5256584" cy="720080"/>
        </p:xfrm>
        <a:graphic>
          <a:graphicData uri="http://schemas.openxmlformats.org/drawingml/2006/table">
            <a:tbl>
              <a:tblPr/>
              <a:tblGrid>
                <a:gridCol w="2997349"/>
                <a:gridCol w="2259235"/>
              </a:tblGrid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Бензол-1,4-дикарбоновая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или  Терефталевая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79712" y="692696"/>
            <a:ext cx="496855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Дикарбоновые кислоты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1484784"/>
            <a:ext cx="273630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Ароматические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images7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46425" y="5589241"/>
            <a:ext cx="1524351" cy="10797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20688"/>
            <a:ext cx="676268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Алгоритм названия карбоновых кислот: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700808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Находим главную цепь атомов углерода и нумеруем её, начиная  с карбоксильной группы.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Указываем положение заместителей и их название (названия).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После корня, указывающего число атомов углерода в цепи, идет суффикс    «-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  кислота.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Если карбоксильных групп несколько, то перед           «-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 ставится числительное ( -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ди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- три…)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73325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   3-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метилбутан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+ -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/>
              <a:t>=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3-метилбутановая кислота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501317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Пример: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2555776" y="4797152"/>
          <a:ext cx="3404330" cy="1261426"/>
        </p:xfrm>
        <a:graphic>
          <a:graphicData uri="http://schemas.openxmlformats.org/presentationml/2006/ole">
            <p:oleObj spid="_x0000_s19457" name="Документ ChemWindow" r:id="rId3" imgW="2133720" imgH="790560" progId="ChemWindow.Documen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69851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Алгоритм записи формул карбоновых кислот: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268760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Выделить корень слова на основании, которого  записать углеродный скелет в состав, которого входит карбоксильная группа.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Нумеруем атомы углерода, начиная с карбоксильной группы.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Указываем заместители согласно нумерации.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Необходимо дописать недостающие атомы водорода (углерод четырёхвалентен).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Проверить правильность записи формулы.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869160"/>
            <a:ext cx="9877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Пример: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4869160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метил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бутан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овая кислота.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395537" y="5445224"/>
          <a:ext cx="1872208" cy="511837"/>
        </p:xfrm>
        <a:graphic>
          <a:graphicData uri="http://schemas.openxmlformats.org/presentationml/2006/ole">
            <p:oleObj spid="_x0000_s46081" name="Документ ChemWindow" r:id="rId3" imgW="1219320" imgH="333360" progId="ChemWindow.Document">
              <p:embed/>
            </p:oleObj>
          </a:graphicData>
        </a:graphic>
      </p:graphicFrame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3059832" y="5373216"/>
          <a:ext cx="1905000" cy="1235075"/>
        </p:xfrm>
        <a:graphic>
          <a:graphicData uri="http://schemas.openxmlformats.org/presentationml/2006/ole">
            <p:oleObj spid="_x0000_s46082" name="Документ ChemWindow" r:id="rId4" imgW="1219320" imgH="790560" progId="ChemWindow.Document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5436096" y="5301208"/>
          <a:ext cx="2474912" cy="1187450"/>
        </p:xfrm>
        <a:graphic>
          <a:graphicData uri="http://schemas.openxmlformats.org/presentationml/2006/ole">
            <p:oleObj spid="_x0000_s46083" name="Документ ChemWindow" r:id="rId5" imgW="1647720" imgH="790560" progId="ChemWindow.Documen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Назовите вещество,  к какому классу органических веществ оно принадлежит?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15616" y="1484784"/>
          <a:ext cx="5616624" cy="3961198"/>
        </p:xfrm>
        <a:graphic>
          <a:graphicData uri="http://schemas.openxmlformats.org/presentationml/2006/ole">
            <p:oleObj spid="_x0000_s17410" name="ACD/3D" r:id="rId3" imgW="3619048" imgH="2553056" progId="ACD.3D">
              <p:embed/>
            </p:oleObj>
          </a:graphicData>
        </a:graphic>
      </p:graphicFrame>
      <p:sp>
        <p:nvSpPr>
          <p:cNvPr id="6" name="Блок-схема: узел 5"/>
          <p:cNvSpPr/>
          <p:nvPr/>
        </p:nvSpPr>
        <p:spPr>
          <a:xfrm>
            <a:off x="2915816" y="6381328"/>
            <a:ext cx="216024" cy="216024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5076056" y="6381328"/>
            <a:ext cx="216024" cy="216024"/>
          </a:xfrm>
          <a:prstGeom prst="flowChartConnector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611560" y="6381328"/>
            <a:ext cx="216024" cy="21602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979712" y="37890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27984" y="2420888"/>
            <a:ext cx="7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796136" y="2420888"/>
            <a:ext cx="7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076056" y="2780928"/>
            <a:ext cx="620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195736" y="33569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6309320"/>
            <a:ext cx="1202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кислород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19872" y="6237312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углерод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24129" y="62373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водород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76256" y="4149080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52120" y="5013176"/>
            <a:ext cx="244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Гексановая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кислота.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4048" y="544522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Класс предельных одноосновных карбоновых кислот.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8434" name="ACD/3D" r:id="rId3" imgW="0" imgH="0" progId="ACD.3D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187624" y="1700808"/>
          <a:ext cx="4378052" cy="3754595"/>
        </p:xfrm>
        <a:graphic>
          <a:graphicData uri="http://schemas.openxmlformats.org/presentationml/2006/ole">
            <p:oleObj spid="_x0000_s18435" name="ACD/3D" r:id="rId4" imgW="3010320" imgH="2580952" progId="ACD.3D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620688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Назовите вещество, к какому классу органических веществ оно принадлежит?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4293096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8024" y="5157192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Этановая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или уксусная кислота.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Класс предельных одноосновных карбоновых кислот.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4499992" y="1844824"/>
          <a:ext cx="4482238" cy="4028678"/>
        </p:xfrm>
        <a:graphic>
          <a:graphicData uri="http://schemas.openxmlformats.org/presentationml/2006/ole">
            <p:oleObj spid="_x0000_s31745" name="ACD/3D" r:id="rId3" imgW="3200000" imgH="2876190" progId="ACD.3D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3568" y="620688"/>
            <a:ext cx="3828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Назовите это вещество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220486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Что вы можете сказать о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силе этой кислоты?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52120" y="450912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3501008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092280" y="378904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596336" y="299695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308304" y="486916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028384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386104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4869160"/>
            <a:ext cx="4104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7544" y="594928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Эта кислота сильнее  уксусной кислоты.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4797152"/>
            <a:ext cx="3238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Хлоруксусная кислота или  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хлорэтановая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кислота.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23528" y="4941168"/>
            <a:ext cx="84249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dirty="0">
                <a:solidFill>
                  <a:srgbClr val="490A62"/>
                </a:solidFill>
                <a:latin typeface="Arial" pitchFamily="34" charset="0"/>
                <a:cs typeface="Arial" pitchFamily="34" charset="0"/>
              </a:rPr>
              <a:t>Хлоруксусная кислота сильнее уксусной, так как за счет атома хлора происходит перераспределение электронной плотности в молекуле (смотри схему) и водород в виде протона отщепляется легче, а, значит, кислота будет более активной.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620688"/>
            <a:ext cx="4469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Какая из кислот сильнее?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436510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sz="2000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251520" y="1340768"/>
          <a:ext cx="8568952" cy="2592288"/>
        </p:xfrm>
        <a:graphic>
          <a:graphicData uri="http://schemas.openxmlformats.org/presentationml/2006/ole">
            <p:oleObj spid="_x0000_s44033" name="Документ ChemWindow" r:id="rId3" imgW="4971960" imgH="1809720" progId="ChemWindow.Document">
              <p:embed/>
            </p:oleObj>
          </a:graphicData>
        </a:graphic>
      </p:graphicFrame>
      <p:sp>
        <p:nvSpPr>
          <p:cNvPr id="9" name="Овал 8"/>
          <p:cNvSpPr/>
          <p:nvPr/>
        </p:nvSpPr>
        <p:spPr>
          <a:xfrm>
            <a:off x="2411760" y="3068960"/>
            <a:ext cx="144016" cy="144016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843808" y="3429000"/>
            <a:ext cx="144016" cy="144016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++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339752" y="29249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43608" y="2132856"/>
            <a:ext cx="2082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Уксусная кислота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64088" y="213285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Хлоруксусная кислота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7812360" y="386104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83768" y="393305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ЕЕЛ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556792"/>
            <a:ext cx="3843766" cy="44241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4716016" y="1700808"/>
            <a:ext cx="40324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Благодаря работам известного шведского химика Карла Вильгельма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Шееле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к концу 18 века стало известно  около десяти различных органических кислот.      Он выделил и описал  щавелевую, лимонную, молочную  и другие кислоты.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476672"/>
            <a:ext cx="712879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Открытие кислот: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700808"/>
            <a:ext cx="69127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Структурная формула карбоксильной группы имеет вид:</a:t>
            </a:r>
          </a:p>
          <a:p>
            <a:endParaRPr lang="ru-RU" sz="2800" b="1" dirty="0" smtClean="0"/>
          </a:p>
          <a:p>
            <a:endParaRPr lang="ru-RU" sz="2800" b="1" dirty="0" smtClean="0"/>
          </a:p>
          <a:p>
            <a:r>
              <a:rPr lang="ru-RU" sz="2800" b="1" dirty="0" smtClean="0"/>
              <a:t>                                 О</a:t>
            </a:r>
          </a:p>
          <a:p>
            <a:r>
              <a:rPr lang="ru-RU" sz="2800" b="1" dirty="0" smtClean="0"/>
              <a:t>                           С</a:t>
            </a:r>
          </a:p>
          <a:p>
            <a:r>
              <a:rPr lang="ru-RU" sz="2800" b="1" dirty="0" smtClean="0"/>
              <a:t>                                О     Н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059832" y="4077072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3707904" y="3717032"/>
            <a:ext cx="216024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779912" y="3717032"/>
            <a:ext cx="216024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707904" y="4293096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283968" y="4509120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39952" y="314096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_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716016" y="400506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67944" y="4005064"/>
            <a:ext cx="11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_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3848" y="3356992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3528" y="54452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Какие свойства можно предположить у карбоновых кислот?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052736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Растворы карбоновых кислот действуют на индикаторы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.</a:t>
            </a:r>
            <a:endParaRPr lang="ru-RU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6084168" y="1988840"/>
          <a:ext cx="1704946" cy="1922190"/>
        </p:xfrm>
        <a:graphic>
          <a:graphicData uri="http://schemas.openxmlformats.org/presentationml/2006/ole">
            <p:oleObj spid="_x0000_s32773" name="ChemSketch" r:id="rId3" imgW="984600" imgH="1109520" progId="ACD.ChemSketch.20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1475656" y="2060848"/>
          <a:ext cx="1656184" cy="1867215"/>
        </p:xfrm>
        <a:graphic>
          <a:graphicData uri="http://schemas.openxmlformats.org/presentationml/2006/ole">
            <p:oleObj spid="_x0000_s32774" name="ChemSketch" r:id="rId4" imgW="984600" imgH="1109520" progId="ACD.ChemSketch.20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87624" y="4221088"/>
            <a:ext cx="1612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CH3COOH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4221088"/>
            <a:ext cx="1612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CH3COOH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864" y="22768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028384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4797152"/>
            <a:ext cx="88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Назовите индикатор,  который так изменяет цвет в кислой среде?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5301208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 счёт чего кислоты проявляют это свойство?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467544" y="5949280"/>
            <a:ext cx="3456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COOH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hemWord" pitchFamily="2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CH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COO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492896"/>
            <a:ext cx="346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220072" y="2564904"/>
            <a:ext cx="37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27584" y="476672"/>
            <a:ext cx="2872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Свойства кислот:</a:t>
            </a:r>
            <a:endParaRPr lang="ru-RU" sz="2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8304" y="522920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Лакмус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27984" y="5733256"/>
            <a:ext cx="471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диссоциации образуется ион водорода, который определяет кислотные свойства молекулы.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C:\Users\user\~max000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564904"/>
            <a:ext cx="6534487" cy="348978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3568" y="260648"/>
            <a:ext cx="756084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Физические свойства карбоновых кислот.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83529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Гомологический ряд альдегидов начинается с двух газообразных  веществ (при комнатной температуре),  			           а среди карбоновых кислот газов нет.  С чем это связано?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594928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 </a:t>
            </a:r>
            <a:r>
              <a:rPr lang="ru-RU" u="sng" dirty="0" smtClean="0">
                <a:solidFill>
                  <a:srgbClr val="C00000"/>
                </a:solidFill>
              </a:rPr>
              <a:t>Ответ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  Молекулы спиртов и карбоновых кислот связаны друг с другом водородными связями и образуют цепочки из молекул (</a:t>
            </a:r>
            <a:r>
              <a:rPr lang="ru-RU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ассоциаты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5536" y="620688"/>
            <a:ext cx="8424936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Тестирование: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340768"/>
            <a:ext cx="8424936" cy="53245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1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Какие из названных кислот являются органическими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?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    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муравьиная; б) азотная;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в) серная; г) лимонная.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Почему болезненны укусы муравьев?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а) обжигают муравьиной кислотой;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б) выделяют яд;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в) разъедают муравьиной щелочью;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г) вонзают острые зубчики.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Как называют соли карбоновых кислот?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а) ацетаты; б)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бустилаты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в)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пропилаты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; г) постулаты.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Какого названия кислоты не существует?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а) лимонная; б) щавелевая;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в) винная; г) виноградная.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Какие кислоты являются витаминами?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а) никотиновая; б) аскорбиновая;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в) ацетилсалициловая; г) янтарная. 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52320" y="1772816"/>
            <a:ext cx="527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А,Г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270892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328" y="4077072"/>
            <a:ext cx="1061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А,В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8344" y="508518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96336" y="5949280"/>
            <a:ext cx="770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А,Б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72728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Выполните задания: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05273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1.Выпишите формулы карбоновых кислот и дайте им названия.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1" y="1556792"/>
            <a:ext cx="2448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baseline="-25000" dirty="0" smtClean="0"/>
              <a:t>6</a:t>
            </a:r>
            <a:r>
              <a:rPr lang="en-US" sz="2000" b="1" dirty="0" smtClean="0"/>
              <a:t>H</a:t>
            </a:r>
            <a:r>
              <a:rPr lang="en-US" sz="2000" b="1" baseline="-25000" dirty="0" smtClean="0"/>
              <a:t>5</a:t>
            </a:r>
            <a:r>
              <a:rPr lang="en-US" sz="2000" b="1" dirty="0" smtClean="0"/>
              <a:t>–CH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–OH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41984" y="1556792"/>
            <a:ext cx="3390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–CH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–CH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–COOH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3609" y="2420888"/>
            <a:ext cx="1800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H–COOH 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2348880"/>
            <a:ext cx="24142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–CH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–COH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2276872"/>
            <a:ext cx="17281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–O–C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H</a:t>
            </a:r>
            <a:r>
              <a:rPr lang="en-US" sz="2000" b="1" baseline="-25000" dirty="0" smtClean="0"/>
              <a:t>5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3567366"/>
            <a:ext cx="2088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baseline="-25000" dirty="0" smtClean="0"/>
              <a:t>17</a:t>
            </a:r>
            <a:r>
              <a:rPr lang="en-US" sz="2000" b="1" dirty="0" smtClean="0"/>
              <a:t>H</a:t>
            </a:r>
            <a:r>
              <a:rPr lang="en-US" sz="2000" b="1" baseline="-25000" dirty="0" smtClean="0"/>
              <a:t>35</a:t>
            </a:r>
            <a:r>
              <a:rPr lang="en-US" sz="2000" b="1" dirty="0" smtClean="0"/>
              <a:t>–COOH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3573016"/>
            <a:ext cx="17281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–COOH </a:t>
            </a:r>
            <a:endParaRPr lang="ru-RU" sz="2000" b="1" dirty="0"/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5436096" y="3488148"/>
            <a:ext cx="30243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US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–CH(OH)–CH</a:t>
            </a:r>
            <a:r>
              <a:rPr kumimoji="0" lang="en-US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–CH</a:t>
            </a:r>
            <a:r>
              <a:rPr kumimoji="0" lang="en-US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63888" y="198884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Бутановая,  масляная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71600" y="278092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Метановая,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муравьиная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536" y="422108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Октадекановая,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стеариновая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3848" y="422108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Этановая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уксусная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560" y="5157192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2. Напишите формулы карбоновых кислот: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  3-метилпентановая кислота,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4-этилгептановая кислота.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64514" grpId="0"/>
      <p:bldP spid="16" grpId="0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20688"/>
            <a:ext cx="5832648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itchFamily="34" charset="0"/>
                <a:cs typeface="Arial" pitchFamily="34" charset="0"/>
              </a:rPr>
              <a:t>   Ответ на задание  2: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7281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3-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метилпентановая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кислота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611560" y="2395358"/>
            <a:ext cx="583264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5           4            3                      2          1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–CH(CH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–COOH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389662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         4-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этилгептановая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кислота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899592" y="4558571"/>
            <a:ext cx="61206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–CH(C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–COOH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1700808"/>
            <a:ext cx="6552728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3645024"/>
            <a:ext cx="655272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39552" y="404665"/>
          <a:ext cx="7848872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755576" y="2708275"/>
            <a:ext cx="7016824" cy="3389313"/>
          </a:xfrm>
        </p:spPr>
        <p:txBody>
          <a:bodyPr>
            <a:normAutofit fontScale="92500"/>
          </a:bodyPr>
          <a:lstStyle/>
          <a:p>
            <a:pPr>
              <a:buClrTx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Записать формулы  изомеров для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пентановой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(валериановой) кислоты. Дать им названия.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tx1"/>
              </a:buClr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Написать два гомолога для этой кислоты и назвать их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(эти два задания на «4»)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 желанию: подготовить презентацию о других карбоновых кислотах (5-6 слайдов).</a:t>
            </a:r>
          </a:p>
          <a:p>
            <a:pPr>
              <a:buClrTx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(на оценку «5»)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 rot="6921115">
            <a:off x="6726286" y="1473056"/>
            <a:ext cx="837745" cy="357554"/>
          </a:xfrm>
          <a:prstGeom prst="rightArrow">
            <a:avLst>
              <a:gd name="adj1" fmla="val 70000"/>
              <a:gd name="adj2" fmla="val 50000"/>
            </a:avLst>
          </a:prstGeom>
          <a:scene3d>
            <a:camera prst="orthographicFront"/>
            <a:lightRig rig="chilly" dir="t"/>
          </a:scene3d>
          <a:sp3d z="-12700" extrusionH="1700" prstMaterial="dkEdge">
            <a:bevelT w="25400" h="6350" prst="softRound"/>
            <a:bevelB w="0" h="0" prst="convex"/>
          </a:sp3d>
        </p:spPr>
        <p:style>
          <a:lnRef idx="1">
            <a:schemeClr val="dk1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4077072"/>
            <a:ext cx="547048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Всем успехов!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8370" name="Picture 2" descr="D:\ИЗОБРАЖЕНИЯ_2\images6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373216"/>
            <a:ext cx="1584176" cy="1121518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827584" y="620688"/>
          <a:ext cx="7056784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5696" y="980728"/>
            <a:ext cx="328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98072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8224" y="105273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endParaRPr lang="ru-RU" sz="2000" b="1" dirty="0" smtClean="0">
              <a:solidFill>
                <a:srgbClr val="FFFF00"/>
              </a:solidFill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ru-RU" sz="2000" b="1" dirty="0" smtClean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2000" b="1" dirty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определения названия кислоты в соответствии с номенклатурой </a:t>
            </a:r>
            <a:r>
              <a:rPr lang="en-US" sz="2000" b="1" dirty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IUPAC</a:t>
            </a:r>
            <a:r>
              <a:rPr lang="ru-RU" sz="2000" b="1" dirty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 нужно придерживаться следующего порядка</a:t>
            </a:r>
            <a:r>
              <a:rPr lang="ru-RU" sz="2000" b="1" dirty="0" smtClean="0">
                <a:solidFill>
                  <a:srgbClr val="C1197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 algn="ctr">
              <a:spcBef>
                <a:spcPct val="50000"/>
              </a:spcBef>
            </a:pPr>
            <a:endParaRPr lang="ru-RU" sz="2000" b="1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Главную цепь выбирают таким образом, чтобы атом углерода карбоксильной группы оказался в ней.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Нумерация атомов углерода главной цепи начинается с атома углерода карбоксильной группы.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Полное название данной кислоты образуется от названия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алкана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тем же числом атомов углерода в молекуле с добавлением «-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овая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кислота».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углеводородный радикал разветвлен, то сначала называют номер атома углерода, при котором находится радикал, затем через дефис называют сам радикал.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Обратите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внимание, что отсутствие дефиса в данном случае считается за ошибку.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			                      Если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основной цепью соединены два различных радикала, то первым из них указывается наиболее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простой.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Если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основной цепью соединены два или более одинаковых радикалов, то их количество указывается с использованием соответствующих префиксов: -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-три, -тетра и т. 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248" y="188640"/>
            <a:ext cx="159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Приложение: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60033"/>
                </a:solidFill>
                <a:latin typeface="Arial" pitchFamily="34" charset="0"/>
                <a:cs typeface="Arial" pitchFamily="34" charset="0"/>
              </a:rPr>
              <a:t>Интересные исторические факты, связанные          с органическими  кислотами: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412777"/>
            <a:ext cx="8424936" cy="52629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В 1714 г. по указу Петра I в Петербурге был заложен аптекарский сад. Там выращивали лекарственные растения, снабжая ими аптеки или перерабатывая их на лекарства. Так вот, листья одного из таких растений, помещенные в молоко, предохраняют его от скисания. Свежее мясо и рыба, переложенные этим растением, дольше сохраняются. Из его корней можно получить желтый краситель. Из волокон можно изготовить сети, не гниющие в воде. Листья – неистощимая основа для фантазии хозяйки по приготовлению здоровой и полезной пищи. Мы знаем это растение по сказке Андерсена. Личный опыт общения с этим растением способен довести до слез. Наконец, это растение узнают даже слепые. Это – …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Назовите это растение!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908720"/>
            <a:ext cx="820891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Интересные исторические факты и карбоновые кислоты: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2708920"/>
            <a:ext cx="6408712" cy="249299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Правильно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! </a:t>
            </a:r>
          </a:p>
          <a:p>
            <a:pPr algn="ctr"/>
            <a:r>
              <a:rPr lang="ru-RU" sz="2400" dirty="0" smtClean="0"/>
              <a:t>                                                                           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Это  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крапива,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содержащая</a:t>
            </a: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муравьиную  кислоту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ctr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41" name="Picture 1" descr="D:\ИЗОБРАЖЕНИЯ_2\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941168"/>
            <a:ext cx="2592288" cy="17096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828092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Есть ли кислоты опасные для здоровья человека?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16832"/>
            <a:ext cx="8352928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Да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например: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Щавелевая     кислота.           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Она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широко распространена в природе: содержится в щавеле, смородине, апельсинах, малине.                                                                 Но её   </a:t>
            </a: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не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используют  в  пищевой  отрасли промышленности. Эта кислота сильнее уксусной в 200 раз и может разъедать посуду.                  Её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соли могут откладываться в организме человека, образуя камни.</a:t>
            </a:r>
          </a:p>
          <a:p>
            <a:pPr algn="just"/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1988840"/>
            <a:ext cx="3384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HOOC-COOH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D:\ИЗОБРАЖЕНИЯ_2\images12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908444"/>
            <a:ext cx="1440160" cy="94955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5536" y="260648"/>
            <a:ext cx="8280920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Карбоновые кислоты в природе: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916832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Муравьиная кислота впервые была выделена в XVII веке из красных лесных муравьев. Содержится также в соке жгучей крапивы. Безводная муравьиная кислота – бесцветная жидкость с острым запахом и жгучим вкусом, вызывающая ожоги на коже. Применяется в текстильной промышленности в качестве протравы при крашении тканей, для дубления кож, а также для различных синтезов.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404664"/>
            <a:ext cx="7128792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Карбоновые кислоты в природе: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ИЗОБРАЖЕНИЯ_2\Acrobat_ant.gi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6012160" y="5301208"/>
            <a:ext cx="1368152" cy="787466"/>
          </a:xfrm>
          <a:prstGeom prst="rect">
            <a:avLst/>
          </a:prstGeom>
          <a:noFill/>
        </p:spPr>
      </p:pic>
      <p:pic>
        <p:nvPicPr>
          <p:cNvPr id="7" name="Picture 2" descr="D:\ИЗОБРАЖЕНИЯ_2\Acrobat_ant.gi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 flipH="1">
            <a:off x="611560" y="1124744"/>
            <a:ext cx="1368152" cy="7874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539552" y="1635531"/>
            <a:ext cx="83529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Уксусная кислота широко распространена в природе – содержится в выделениях животных (моче, желчи, испражнениях), в растениях (в зеленых листьях). Образуется при брожении, гниении, скисании вина, пива, содержится в кислом молоке и сыре. Температура плавления безводной уксусной кислоты + 16,5°C, кристаллы ее прозрачны как лед, поэтому ее называют ледяной уксусной кислотой. Впервые получена в конце XVIII века русским ученым      Т. Е.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Ловицем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Натуральный уксус содержит около 5% уксусной кислоты.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76672"/>
            <a:ext cx="684076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Карбоновые</a:t>
            </a:r>
            <a:r>
              <a:rPr lang="ru-RU" sz="2800" b="1" dirty="0" smtClean="0"/>
              <a:t> кислоты в природе:</a:t>
            </a:r>
            <a:endParaRPr lang="ru-RU" sz="2800" b="1" dirty="0"/>
          </a:p>
        </p:txBody>
      </p:sp>
      <p:pic>
        <p:nvPicPr>
          <p:cNvPr id="75779" name="Picture 3" descr="D:\ИЗОБРАЖЕНИЯ_2\уксус_древние времена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476672"/>
            <a:ext cx="1080120" cy="12788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5780" name="Picture 4" descr="D:\ИЗОБРАЖЕНИЯ_2\уксус разных производит-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5485873"/>
            <a:ext cx="1827287" cy="13721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9930" y="836712"/>
            <a:ext cx="4837350" cy="584775"/>
          </a:xfrm>
          <a:prstGeom prst="rect">
            <a:avLst/>
          </a:prstGeom>
        </p:spPr>
        <p:style>
          <a:lnRef idx="1">
            <a:schemeClr val="accent2"/>
          </a:lnRef>
          <a:fillRef idx="1002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u="sng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Карбоновые</a:t>
            </a:r>
            <a:r>
              <a:rPr lang="ru-RU" sz="3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u="sng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кислоты-</a:t>
            </a:r>
            <a:endParaRPr lang="ru-RU" sz="3200" b="1" u="sng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556792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Это органические вещества, в молекулах которых имеется одна или несколько  карбоксильных групп (- СООН).</a:t>
            </a:r>
          </a:p>
          <a:p>
            <a:endParaRPr lang="ru-RU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7544" y="3140968"/>
            <a:ext cx="83529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Предельные одноосновные карбоновые кислоты</a:t>
            </a:r>
          </a:p>
          <a:p>
            <a:endParaRPr lang="ru-RU" sz="24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– можно рассматривать как производные алканов, в молекулах которых  один атом водорода заменен на функциональную группу  - СООН  (карбоксильная группа).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5733256"/>
            <a:ext cx="705674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Общая формула этих кислот:    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CnH2n+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COOH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Рисунок 6" descr="Уксусная кислота (VRML-модель, 2989 байт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20688"/>
            <a:ext cx="108012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680"/>
            <a:ext cx="7890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Одноосновные карбоновые кислоты можно представить как: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30981" y="1988840"/>
            <a:ext cx="34820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R- COOH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3501008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углеводородный  радикал</a:t>
            </a:r>
            <a:r>
              <a:rPr lang="ru-RU" sz="2000" dirty="0" smtClean="0"/>
              <a:t>.</a:t>
            </a:r>
            <a:r>
              <a:rPr lang="ru-RU" sz="2400" dirty="0" smtClean="0"/>
              <a:t>(СН</a:t>
            </a:r>
            <a:r>
              <a:rPr lang="ru-RU" sz="1400" dirty="0" smtClean="0"/>
              <a:t>3</a:t>
            </a:r>
            <a:r>
              <a:rPr lang="ru-RU" sz="2400" dirty="0" smtClean="0"/>
              <a:t>-),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3" y="458112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Как можно объяснить, что высшие карбоновые кислоты  (С17) являются  твёрдыми веществами , а  муравьиная,  уксусная кислота – это жидкости?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551723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endParaRPr lang="ru-RU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73325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 больше углеводородный радикал, тем меньше растворимость кислот в  воде.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0612" y="4077072"/>
            <a:ext cx="7421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 СООН  </a:t>
            </a:r>
            <a:r>
              <a:rPr lang="ru-RU" sz="20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функциональная группа карбоновых кислот.   </a:t>
            </a:r>
            <a:endParaRPr lang="ru-RU" sz="2000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1748</TotalTime>
  <Words>1469</Words>
  <Application>Microsoft Office PowerPoint</Application>
  <PresentationFormat>Экран (4:3)</PresentationFormat>
  <Paragraphs>272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Поток</vt:lpstr>
      <vt:lpstr>ACD/3D</vt:lpstr>
      <vt:lpstr>Документ ChemWindow</vt:lpstr>
      <vt:lpstr>ChemSketch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174</cp:revision>
  <dcterms:created xsi:type="dcterms:W3CDTF">2011-02-07T17:28:47Z</dcterms:created>
  <dcterms:modified xsi:type="dcterms:W3CDTF">2011-11-13T12:35:44Z</dcterms:modified>
</cp:coreProperties>
</file>